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2" r:id="rId4"/>
    <p:sldMasterId id="2147483946" r:id="rId5"/>
    <p:sldMasterId id="2147483950" r:id="rId6"/>
  </p:sldMasterIdLst>
  <p:notesMasterIdLst>
    <p:notesMasterId r:id="rId47"/>
  </p:notesMasterIdLst>
  <p:sldIdLst>
    <p:sldId id="256" r:id="rId7"/>
    <p:sldId id="5539" r:id="rId8"/>
    <p:sldId id="4781" r:id="rId9"/>
    <p:sldId id="4219" r:id="rId10"/>
    <p:sldId id="4221" r:id="rId11"/>
    <p:sldId id="257" r:id="rId12"/>
    <p:sldId id="4273" r:id="rId13"/>
    <p:sldId id="4222" r:id="rId14"/>
    <p:sldId id="262" r:id="rId15"/>
    <p:sldId id="4223" r:id="rId16"/>
    <p:sldId id="4224" r:id="rId17"/>
    <p:sldId id="4225" r:id="rId18"/>
    <p:sldId id="4230" r:id="rId19"/>
    <p:sldId id="4231" r:id="rId20"/>
    <p:sldId id="4226" r:id="rId21"/>
    <p:sldId id="4232" r:id="rId22"/>
    <p:sldId id="5538" r:id="rId23"/>
    <p:sldId id="4233" r:id="rId24"/>
    <p:sldId id="4234" r:id="rId25"/>
    <p:sldId id="4235" r:id="rId26"/>
    <p:sldId id="5545" r:id="rId27"/>
    <p:sldId id="5546" r:id="rId28"/>
    <p:sldId id="5547" r:id="rId29"/>
    <p:sldId id="4236" r:id="rId30"/>
    <p:sldId id="4237" r:id="rId31"/>
    <p:sldId id="4238" r:id="rId32"/>
    <p:sldId id="4269" r:id="rId33"/>
    <p:sldId id="2305" r:id="rId34"/>
    <p:sldId id="4270" r:id="rId35"/>
    <p:sldId id="4253" r:id="rId36"/>
    <p:sldId id="4251" r:id="rId37"/>
    <p:sldId id="5444" r:id="rId38"/>
    <p:sldId id="5347" r:id="rId39"/>
    <p:sldId id="5348" r:id="rId40"/>
    <p:sldId id="5542" r:id="rId41"/>
    <p:sldId id="4115" r:id="rId42"/>
    <p:sldId id="4268" r:id="rId43"/>
    <p:sldId id="5543" r:id="rId44"/>
    <p:sldId id="5544" r:id="rId45"/>
    <p:sldId id="5463"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2AA11B-6F4B-0C9A-B609-8574ABBDB221}" name="Michael Smith" initials="MS" userId="S::michael.smith@wealthatwork.co.uk::9e86f4e6-47f5-4f9d-ae32-28fd3a32b6a9" providerId="AD"/>
  <p188:author id="{FEBA0B22-940B-FB7A-5FD8-25BA1A02244D}" name="Desai, Sarah" initials="SD" userId="S::sarah.desai@mnscorp.net::4b6f98f1-1d34-46da-bef7-0b0edc65d1a7" providerId="AD"/>
  <p188:author id="{13B7233A-DE39-828A-F292-FE9932B064D5}" name="GABRIELLA BROWN" initials="GB" userId="S::gabriella.x.brown@haleon.com::10d3243d-db0d-49d0-a1e6-65b5ab2e064e" providerId="AD"/>
  <p188:author id="{D0121B61-F9C9-7DD8-9453-D7D3BD959DFE}" name="Penn, Emma" initials="PE" userId="S::emma.penn@mnscorp.net::f8a32123-e319-456a-90ac-259b4e9e77c5" providerId="AD"/>
  <p188:author id="{66D3828A-1036-3EEE-2F84-A16965B380CC}" name="Penn, Emma" initials="EP" userId="S::Emma.Penn@mnscorp.net::f8a32123-e319-456a-90ac-259b4e9e77c5" providerId="AD"/>
  <p188:author id="{1CE65BC7-5690-DDE1-B5F9-066BC207D6BF}" name="Naseem Malik" initials="NM" userId="S::naseem.b.malik@haleon.com::4e3a2b7a-204d-481a-9e57-181b44f1723c" providerId="AD"/>
  <p188:author id="{E995D0CB-A95D-BC65-3552-A4EBECF449A3}" name="Russell Johnson" initials="RJ" userId="S::russell.johnson@wealthatwork.co.uk::706d41a8-f39f-40d9-a557-cc67e94c8ca2" providerId="AD"/>
  <p188:author id="{8EE1ACD8-5B7D-C97F-453E-D436FE5620C6}" name="Julia Bailey" initials="JB" userId="S::Julia.Bailey@affinityconnect.org::0fa66164-8f00-4bca-9f4b-ef1c6883f41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x Year Checker" initials="me" lastIdx="8" clrIdx="6"/>
  <p:cmAuthor id="1" name="Russell Johnson" initials="RJ" lastIdx="156" clrIdx="0">
    <p:extLst>
      <p:ext uri="{19B8F6BF-5375-455C-9EA6-DF929625EA0E}">
        <p15:presenceInfo xmlns:p15="http://schemas.microsoft.com/office/powerpoint/2012/main" userId="S::russell.johnson@wealthatwork.co.uk::706d41a8-f39f-40d9-a557-cc67e94c8ca2" providerId="AD"/>
      </p:ext>
    </p:extLst>
  </p:cmAuthor>
  <p:cmAuthor id="8" name="Jackson Sanders" initials="JS" lastIdx="6" clrIdx="7">
    <p:extLst>
      <p:ext uri="{19B8F6BF-5375-455C-9EA6-DF929625EA0E}">
        <p15:presenceInfo xmlns:p15="http://schemas.microsoft.com/office/powerpoint/2012/main" userId="S::jackson.sanders@wealthatwork.co.uk::1b978f50-08db-430f-b59b-f078371d9193" providerId="AD"/>
      </p:ext>
    </p:extLst>
  </p:cmAuthor>
  <p:cmAuthor id="2" name="Andy Maggs" initials="AM" lastIdx="360" clrIdx="1">
    <p:extLst>
      <p:ext uri="{19B8F6BF-5375-455C-9EA6-DF929625EA0E}">
        <p15:presenceInfo xmlns:p15="http://schemas.microsoft.com/office/powerpoint/2012/main" userId="S::andy.maggs@wealthatwork.co.uk::46c2412b-bd2f-44d8-b2bb-5da3ed995c2b" providerId="AD"/>
      </p:ext>
    </p:extLst>
  </p:cmAuthor>
  <p:cmAuthor id="9" name="Update" initials="" lastIdx="3" clrIdx="8"/>
  <p:cmAuthor id="3" name="Gareth Davies" initials="GD" lastIdx="24" clrIdx="2">
    <p:extLst>
      <p:ext uri="{19B8F6BF-5375-455C-9EA6-DF929625EA0E}">
        <p15:presenceInfo xmlns:p15="http://schemas.microsoft.com/office/powerpoint/2012/main" userId="S-1-5-21-896381857-1832430731-2431049490-4123" providerId="AD"/>
      </p:ext>
    </p:extLst>
  </p:cmAuthor>
  <p:cmAuthor id="4" name="Amanda Innes" initials="AI" lastIdx="57" clrIdx="3">
    <p:extLst>
      <p:ext uri="{19B8F6BF-5375-455C-9EA6-DF929625EA0E}">
        <p15:presenceInfo xmlns:p15="http://schemas.microsoft.com/office/powerpoint/2012/main" userId="S::Amanda.Innes@nationwide.co.uk::51941de8-72db-4399-9741-31436e9c679b" providerId="AD"/>
      </p:ext>
    </p:extLst>
  </p:cmAuthor>
  <p:cmAuthor id="5" name="Joanne O'Leary" initials="JO" lastIdx="5" clrIdx="4">
    <p:extLst>
      <p:ext uri="{19B8F6BF-5375-455C-9EA6-DF929625EA0E}">
        <p15:presenceInfo xmlns:p15="http://schemas.microsoft.com/office/powerpoint/2012/main" userId="S::Joanne.O'Leary@nationwide.co.uk::fce11556-6c3b-4998-8455-6dc52aad0b77" providerId="AD"/>
      </p:ext>
    </p:extLst>
  </p:cmAuthor>
  <p:cmAuthor id="6" name="Education Design Team" initials="" lastIdx="277"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A4FF"/>
    <a:srgbClr val="4D6F2F"/>
    <a:srgbClr val="91BF67"/>
    <a:srgbClr val="EBEBE3"/>
    <a:srgbClr val="FFFFFF"/>
    <a:srgbClr val="F6E2E2"/>
    <a:srgbClr val="ADAC8A"/>
    <a:srgbClr val="87B63B"/>
    <a:srgbClr val="E05D1A"/>
    <a:srgbClr val="1684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5833C4-A6D9-0E47-B5D0-6A0A11BFF867}" v="1" dt="2026-01-22T10:57:03.9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58" autoAdjust="0"/>
    <p:restoredTop sz="75714" autoAdjust="0"/>
  </p:normalViewPr>
  <p:slideViewPr>
    <p:cSldViewPr snapToGrid="0">
      <p:cViewPr varScale="1">
        <p:scale>
          <a:sx n="95" d="100"/>
          <a:sy n="95" d="100"/>
        </p:scale>
        <p:origin x="1568" y="184"/>
      </p:cViewPr>
      <p:guideLst>
        <p:guide orient="horz" pos="2160"/>
        <p:guide pos="3840"/>
      </p:guideLst>
    </p:cSldViewPr>
  </p:slideViewPr>
  <p:outlineViewPr>
    <p:cViewPr>
      <p:scale>
        <a:sx n="33" d="100"/>
        <a:sy n="33" d="100"/>
      </p:scale>
      <p:origin x="0" y="-2390"/>
    </p:cViewPr>
  </p:outlineViewPr>
  <p:notesTextViewPr>
    <p:cViewPr>
      <p:scale>
        <a:sx n="1" d="1"/>
        <a:sy n="1" d="1"/>
      </p:scale>
      <p:origin x="0" y="0"/>
    </p:cViewPr>
  </p:notesTextViewPr>
  <p:sorterViewPr>
    <p:cViewPr>
      <p:scale>
        <a:sx n="100" d="100"/>
        <a:sy n="100" d="100"/>
      </p:scale>
      <p:origin x="0" y="-5568"/>
    </p:cViewPr>
  </p:sorterViewPr>
  <p:notesViewPr>
    <p:cSldViewPr snapToGrid="0">
      <p:cViewPr>
        <p:scale>
          <a:sx n="1" d="2"/>
          <a:sy n="1" d="2"/>
        </p:scale>
        <p:origin x="3403" y="3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Close</c:v>
                </c:pt>
              </c:strCache>
            </c:strRef>
          </c:tx>
          <c:spPr>
            <a:pattFill prst="ltUpDiag">
              <a:fgClr>
                <a:schemeClr val="accent1"/>
              </a:fgClr>
              <a:bgClr>
                <a:schemeClr val="bg1"/>
              </a:bgClr>
            </a:pattFill>
            <a:ln>
              <a:noFill/>
            </a:ln>
            <a:effectLst/>
          </c:spPr>
          <c:cat>
            <c:numRef>
              <c:f>Sheet1!$A$2:$A$9933</c:f>
              <c:numCache>
                <c:formatCode>d\-mmm\-yy</c:formatCode>
                <c:ptCount val="9932"/>
                <c:pt idx="0">
                  <c:v>44917</c:v>
                </c:pt>
                <c:pt idx="1">
                  <c:v>44918</c:v>
                </c:pt>
                <c:pt idx="2">
                  <c:v>44923</c:v>
                </c:pt>
                <c:pt idx="3">
                  <c:v>44924</c:v>
                </c:pt>
                <c:pt idx="4">
                  <c:v>44925</c:v>
                </c:pt>
                <c:pt idx="5">
                  <c:v>44929</c:v>
                </c:pt>
                <c:pt idx="6">
                  <c:v>44930</c:v>
                </c:pt>
                <c:pt idx="7">
                  <c:v>44931</c:v>
                </c:pt>
                <c:pt idx="8">
                  <c:v>44932</c:v>
                </c:pt>
                <c:pt idx="9">
                  <c:v>44935</c:v>
                </c:pt>
                <c:pt idx="10">
                  <c:v>44936</c:v>
                </c:pt>
                <c:pt idx="11">
                  <c:v>44937</c:v>
                </c:pt>
                <c:pt idx="12">
                  <c:v>44938</c:v>
                </c:pt>
                <c:pt idx="13">
                  <c:v>44939</c:v>
                </c:pt>
                <c:pt idx="14">
                  <c:v>44942</c:v>
                </c:pt>
                <c:pt idx="15">
                  <c:v>44943</c:v>
                </c:pt>
                <c:pt idx="16">
                  <c:v>44944</c:v>
                </c:pt>
                <c:pt idx="17">
                  <c:v>44945</c:v>
                </c:pt>
                <c:pt idx="18">
                  <c:v>44946</c:v>
                </c:pt>
                <c:pt idx="19">
                  <c:v>44949</c:v>
                </c:pt>
                <c:pt idx="20">
                  <c:v>44950</c:v>
                </c:pt>
                <c:pt idx="21">
                  <c:v>44951</c:v>
                </c:pt>
                <c:pt idx="22">
                  <c:v>44952</c:v>
                </c:pt>
                <c:pt idx="23">
                  <c:v>44953</c:v>
                </c:pt>
                <c:pt idx="24">
                  <c:v>44956</c:v>
                </c:pt>
                <c:pt idx="25">
                  <c:v>44957</c:v>
                </c:pt>
                <c:pt idx="26">
                  <c:v>44958</c:v>
                </c:pt>
                <c:pt idx="27">
                  <c:v>44959</c:v>
                </c:pt>
                <c:pt idx="28">
                  <c:v>44960</c:v>
                </c:pt>
                <c:pt idx="29">
                  <c:v>44963</c:v>
                </c:pt>
                <c:pt idx="30">
                  <c:v>44964</c:v>
                </c:pt>
                <c:pt idx="31">
                  <c:v>44965</c:v>
                </c:pt>
                <c:pt idx="32">
                  <c:v>44966</c:v>
                </c:pt>
                <c:pt idx="33">
                  <c:v>44967</c:v>
                </c:pt>
                <c:pt idx="34">
                  <c:v>44970</c:v>
                </c:pt>
                <c:pt idx="35">
                  <c:v>44971</c:v>
                </c:pt>
                <c:pt idx="36">
                  <c:v>44972</c:v>
                </c:pt>
                <c:pt idx="37">
                  <c:v>44973</c:v>
                </c:pt>
                <c:pt idx="38">
                  <c:v>44974</c:v>
                </c:pt>
                <c:pt idx="39">
                  <c:v>44977</c:v>
                </c:pt>
                <c:pt idx="40">
                  <c:v>44978</c:v>
                </c:pt>
                <c:pt idx="41">
                  <c:v>44979</c:v>
                </c:pt>
                <c:pt idx="42">
                  <c:v>44980</c:v>
                </c:pt>
                <c:pt idx="43">
                  <c:v>44981</c:v>
                </c:pt>
                <c:pt idx="44">
                  <c:v>44984</c:v>
                </c:pt>
                <c:pt idx="45">
                  <c:v>44985</c:v>
                </c:pt>
                <c:pt idx="46">
                  <c:v>44986</c:v>
                </c:pt>
                <c:pt idx="47">
                  <c:v>44987</c:v>
                </c:pt>
                <c:pt idx="48">
                  <c:v>44988</c:v>
                </c:pt>
                <c:pt idx="49">
                  <c:v>44991</c:v>
                </c:pt>
                <c:pt idx="50">
                  <c:v>44992</c:v>
                </c:pt>
                <c:pt idx="51">
                  <c:v>44993</c:v>
                </c:pt>
                <c:pt idx="52">
                  <c:v>44994</c:v>
                </c:pt>
                <c:pt idx="53">
                  <c:v>44995</c:v>
                </c:pt>
                <c:pt idx="54">
                  <c:v>44998</c:v>
                </c:pt>
                <c:pt idx="55">
                  <c:v>44999</c:v>
                </c:pt>
                <c:pt idx="56">
                  <c:v>45000</c:v>
                </c:pt>
                <c:pt idx="57">
                  <c:v>45001</c:v>
                </c:pt>
                <c:pt idx="58">
                  <c:v>45002</c:v>
                </c:pt>
                <c:pt idx="59">
                  <c:v>45005</c:v>
                </c:pt>
                <c:pt idx="60">
                  <c:v>45006</c:v>
                </c:pt>
                <c:pt idx="61">
                  <c:v>45007</c:v>
                </c:pt>
                <c:pt idx="62">
                  <c:v>45008</c:v>
                </c:pt>
                <c:pt idx="63">
                  <c:v>45009</c:v>
                </c:pt>
                <c:pt idx="64">
                  <c:v>45012</c:v>
                </c:pt>
                <c:pt idx="65">
                  <c:v>45013</c:v>
                </c:pt>
                <c:pt idx="66">
                  <c:v>45014</c:v>
                </c:pt>
                <c:pt idx="67">
                  <c:v>45015</c:v>
                </c:pt>
                <c:pt idx="68">
                  <c:v>45016</c:v>
                </c:pt>
                <c:pt idx="69">
                  <c:v>45019</c:v>
                </c:pt>
                <c:pt idx="70">
                  <c:v>45020</c:v>
                </c:pt>
                <c:pt idx="71">
                  <c:v>45021</c:v>
                </c:pt>
                <c:pt idx="72">
                  <c:v>45022</c:v>
                </c:pt>
                <c:pt idx="73">
                  <c:v>45027</c:v>
                </c:pt>
                <c:pt idx="74">
                  <c:v>45028</c:v>
                </c:pt>
                <c:pt idx="75">
                  <c:v>45029</c:v>
                </c:pt>
                <c:pt idx="76">
                  <c:v>45030</c:v>
                </c:pt>
                <c:pt idx="77">
                  <c:v>45033</c:v>
                </c:pt>
                <c:pt idx="78">
                  <c:v>45034</c:v>
                </c:pt>
                <c:pt idx="79">
                  <c:v>45035</c:v>
                </c:pt>
                <c:pt idx="80">
                  <c:v>45036</c:v>
                </c:pt>
                <c:pt idx="81">
                  <c:v>45037</c:v>
                </c:pt>
                <c:pt idx="82">
                  <c:v>45040</c:v>
                </c:pt>
                <c:pt idx="83">
                  <c:v>45041</c:v>
                </c:pt>
                <c:pt idx="84">
                  <c:v>45042</c:v>
                </c:pt>
                <c:pt idx="85">
                  <c:v>45043</c:v>
                </c:pt>
                <c:pt idx="86">
                  <c:v>45044</c:v>
                </c:pt>
                <c:pt idx="87">
                  <c:v>45048</c:v>
                </c:pt>
                <c:pt idx="88">
                  <c:v>45049</c:v>
                </c:pt>
                <c:pt idx="89">
                  <c:v>45050</c:v>
                </c:pt>
                <c:pt idx="90">
                  <c:v>45051</c:v>
                </c:pt>
                <c:pt idx="91">
                  <c:v>45055</c:v>
                </c:pt>
                <c:pt idx="92">
                  <c:v>45056</c:v>
                </c:pt>
                <c:pt idx="93">
                  <c:v>45057</c:v>
                </c:pt>
                <c:pt idx="94">
                  <c:v>45058</c:v>
                </c:pt>
                <c:pt idx="95">
                  <c:v>45061</c:v>
                </c:pt>
                <c:pt idx="96">
                  <c:v>45062</c:v>
                </c:pt>
                <c:pt idx="97">
                  <c:v>45063</c:v>
                </c:pt>
                <c:pt idx="98">
                  <c:v>45064</c:v>
                </c:pt>
                <c:pt idx="99">
                  <c:v>45065</c:v>
                </c:pt>
                <c:pt idx="100">
                  <c:v>45068</c:v>
                </c:pt>
                <c:pt idx="101">
                  <c:v>45069</c:v>
                </c:pt>
                <c:pt idx="102">
                  <c:v>45070</c:v>
                </c:pt>
                <c:pt idx="103">
                  <c:v>45071</c:v>
                </c:pt>
                <c:pt idx="104">
                  <c:v>45072</c:v>
                </c:pt>
                <c:pt idx="105">
                  <c:v>45076</c:v>
                </c:pt>
                <c:pt idx="106">
                  <c:v>45077</c:v>
                </c:pt>
                <c:pt idx="107">
                  <c:v>45078</c:v>
                </c:pt>
                <c:pt idx="108">
                  <c:v>45079</c:v>
                </c:pt>
                <c:pt idx="109">
                  <c:v>45082</c:v>
                </c:pt>
                <c:pt idx="110">
                  <c:v>45083</c:v>
                </c:pt>
                <c:pt idx="111">
                  <c:v>45084</c:v>
                </c:pt>
                <c:pt idx="112">
                  <c:v>45085</c:v>
                </c:pt>
                <c:pt idx="113">
                  <c:v>45086</c:v>
                </c:pt>
                <c:pt idx="114">
                  <c:v>45089</c:v>
                </c:pt>
                <c:pt idx="115">
                  <c:v>45090</c:v>
                </c:pt>
                <c:pt idx="116">
                  <c:v>45091</c:v>
                </c:pt>
                <c:pt idx="117">
                  <c:v>45092</c:v>
                </c:pt>
                <c:pt idx="118">
                  <c:v>45093</c:v>
                </c:pt>
                <c:pt idx="119">
                  <c:v>45096</c:v>
                </c:pt>
                <c:pt idx="120">
                  <c:v>45097</c:v>
                </c:pt>
                <c:pt idx="121">
                  <c:v>45098</c:v>
                </c:pt>
                <c:pt idx="122">
                  <c:v>45099</c:v>
                </c:pt>
                <c:pt idx="123">
                  <c:v>45100</c:v>
                </c:pt>
                <c:pt idx="124">
                  <c:v>45103</c:v>
                </c:pt>
                <c:pt idx="125">
                  <c:v>45104</c:v>
                </c:pt>
                <c:pt idx="126">
                  <c:v>45105</c:v>
                </c:pt>
                <c:pt idx="127">
                  <c:v>45106</c:v>
                </c:pt>
                <c:pt idx="128">
                  <c:v>45107</c:v>
                </c:pt>
                <c:pt idx="129">
                  <c:v>45110</c:v>
                </c:pt>
                <c:pt idx="130">
                  <c:v>45111</c:v>
                </c:pt>
                <c:pt idx="131">
                  <c:v>45112</c:v>
                </c:pt>
                <c:pt idx="132">
                  <c:v>45113</c:v>
                </c:pt>
                <c:pt idx="133">
                  <c:v>45114</c:v>
                </c:pt>
                <c:pt idx="134">
                  <c:v>45117</c:v>
                </c:pt>
                <c:pt idx="135">
                  <c:v>45118</c:v>
                </c:pt>
                <c:pt idx="136">
                  <c:v>45119</c:v>
                </c:pt>
                <c:pt idx="137">
                  <c:v>45120</c:v>
                </c:pt>
                <c:pt idx="138">
                  <c:v>45121</c:v>
                </c:pt>
                <c:pt idx="139">
                  <c:v>45124</c:v>
                </c:pt>
                <c:pt idx="140">
                  <c:v>45125</c:v>
                </c:pt>
                <c:pt idx="141">
                  <c:v>45126</c:v>
                </c:pt>
                <c:pt idx="142">
                  <c:v>45127</c:v>
                </c:pt>
                <c:pt idx="143">
                  <c:v>45128</c:v>
                </c:pt>
                <c:pt idx="144">
                  <c:v>45131</c:v>
                </c:pt>
                <c:pt idx="145">
                  <c:v>45132</c:v>
                </c:pt>
                <c:pt idx="146">
                  <c:v>45133</c:v>
                </c:pt>
                <c:pt idx="147">
                  <c:v>45134</c:v>
                </c:pt>
                <c:pt idx="148">
                  <c:v>45135</c:v>
                </c:pt>
                <c:pt idx="149">
                  <c:v>45138</c:v>
                </c:pt>
                <c:pt idx="150">
                  <c:v>45139</c:v>
                </c:pt>
                <c:pt idx="151">
                  <c:v>45140</c:v>
                </c:pt>
                <c:pt idx="152">
                  <c:v>45141</c:v>
                </c:pt>
                <c:pt idx="153">
                  <c:v>45142</c:v>
                </c:pt>
                <c:pt idx="154">
                  <c:v>45145</c:v>
                </c:pt>
                <c:pt idx="155">
                  <c:v>45146</c:v>
                </c:pt>
                <c:pt idx="156">
                  <c:v>45147</c:v>
                </c:pt>
                <c:pt idx="157">
                  <c:v>45148</c:v>
                </c:pt>
                <c:pt idx="158">
                  <c:v>45149</c:v>
                </c:pt>
                <c:pt idx="159">
                  <c:v>45152</c:v>
                </c:pt>
                <c:pt idx="160">
                  <c:v>45153</c:v>
                </c:pt>
                <c:pt idx="161">
                  <c:v>45154</c:v>
                </c:pt>
                <c:pt idx="162">
                  <c:v>45155</c:v>
                </c:pt>
                <c:pt idx="163">
                  <c:v>45156</c:v>
                </c:pt>
                <c:pt idx="164">
                  <c:v>45159</c:v>
                </c:pt>
                <c:pt idx="165">
                  <c:v>45160</c:v>
                </c:pt>
                <c:pt idx="166">
                  <c:v>45161</c:v>
                </c:pt>
                <c:pt idx="167">
                  <c:v>45162</c:v>
                </c:pt>
                <c:pt idx="168">
                  <c:v>45163</c:v>
                </c:pt>
                <c:pt idx="169">
                  <c:v>45167</c:v>
                </c:pt>
                <c:pt idx="170">
                  <c:v>45168</c:v>
                </c:pt>
                <c:pt idx="171">
                  <c:v>45169</c:v>
                </c:pt>
                <c:pt idx="172">
                  <c:v>45170</c:v>
                </c:pt>
                <c:pt idx="173">
                  <c:v>45173</c:v>
                </c:pt>
                <c:pt idx="174">
                  <c:v>45174</c:v>
                </c:pt>
                <c:pt idx="175">
                  <c:v>45175</c:v>
                </c:pt>
                <c:pt idx="176">
                  <c:v>45176</c:v>
                </c:pt>
                <c:pt idx="177">
                  <c:v>45177</c:v>
                </c:pt>
                <c:pt idx="178">
                  <c:v>45180</c:v>
                </c:pt>
                <c:pt idx="179">
                  <c:v>45181</c:v>
                </c:pt>
                <c:pt idx="180">
                  <c:v>45182</c:v>
                </c:pt>
                <c:pt idx="181">
                  <c:v>45183</c:v>
                </c:pt>
                <c:pt idx="182">
                  <c:v>45184</c:v>
                </c:pt>
                <c:pt idx="183">
                  <c:v>45187</c:v>
                </c:pt>
                <c:pt idx="184">
                  <c:v>45188</c:v>
                </c:pt>
                <c:pt idx="185">
                  <c:v>45189</c:v>
                </c:pt>
                <c:pt idx="186">
                  <c:v>45190</c:v>
                </c:pt>
                <c:pt idx="187">
                  <c:v>45191</c:v>
                </c:pt>
                <c:pt idx="188">
                  <c:v>45194</c:v>
                </c:pt>
                <c:pt idx="189">
                  <c:v>45195</c:v>
                </c:pt>
                <c:pt idx="190">
                  <c:v>45196</c:v>
                </c:pt>
                <c:pt idx="191">
                  <c:v>45197</c:v>
                </c:pt>
                <c:pt idx="192">
                  <c:v>45198</c:v>
                </c:pt>
                <c:pt idx="193">
                  <c:v>45201</c:v>
                </c:pt>
                <c:pt idx="194">
                  <c:v>45202</c:v>
                </c:pt>
                <c:pt idx="195">
                  <c:v>45203</c:v>
                </c:pt>
                <c:pt idx="196">
                  <c:v>45204</c:v>
                </c:pt>
                <c:pt idx="197">
                  <c:v>45205</c:v>
                </c:pt>
                <c:pt idx="198">
                  <c:v>45208</c:v>
                </c:pt>
                <c:pt idx="199">
                  <c:v>45209</c:v>
                </c:pt>
                <c:pt idx="200">
                  <c:v>45210</c:v>
                </c:pt>
                <c:pt idx="201">
                  <c:v>45211</c:v>
                </c:pt>
                <c:pt idx="202">
                  <c:v>45212</c:v>
                </c:pt>
                <c:pt idx="203">
                  <c:v>45215</c:v>
                </c:pt>
                <c:pt idx="204">
                  <c:v>45216</c:v>
                </c:pt>
                <c:pt idx="205">
                  <c:v>45217</c:v>
                </c:pt>
                <c:pt idx="206">
                  <c:v>45218</c:v>
                </c:pt>
                <c:pt idx="207">
                  <c:v>45219</c:v>
                </c:pt>
                <c:pt idx="208">
                  <c:v>45222</c:v>
                </c:pt>
                <c:pt idx="209">
                  <c:v>45223</c:v>
                </c:pt>
                <c:pt idx="210">
                  <c:v>45224</c:v>
                </c:pt>
                <c:pt idx="211">
                  <c:v>45225</c:v>
                </c:pt>
                <c:pt idx="212">
                  <c:v>45226</c:v>
                </c:pt>
                <c:pt idx="213">
                  <c:v>45229</c:v>
                </c:pt>
                <c:pt idx="214">
                  <c:v>45230</c:v>
                </c:pt>
                <c:pt idx="215">
                  <c:v>45231</c:v>
                </c:pt>
                <c:pt idx="216">
                  <c:v>45232</c:v>
                </c:pt>
                <c:pt idx="217">
                  <c:v>45233</c:v>
                </c:pt>
                <c:pt idx="218">
                  <c:v>45236</c:v>
                </c:pt>
                <c:pt idx="219">
                  <c:v>45237</c:v>
                </c:pt>
                <c:pt idx="220">
                  <c:v>45238</c:v>
                </c:pt>
                <c:pt idx="221">
                  <c:v>45239</c:v>
                </c:pt>
                <c:pt idx="222">
                  <c:v>45240</c:v>
                </c:pt>
                <c:pt idx="223">
                  <c:v>45243</c:v>
                </c:pt>
                <c:pt idx="224">
                  <c:v>45244</c:v>
                </c:pt>
                <c:pt idx="225">
                  <c:v>45245</c:v>
                </c:pt>
                <c:pt idx="226">
                  <c:v>45246</c:v>
                </c:pt>
                <c:pt idx="227">
                  <c:v>45247</c:v>
                </c:pt>
                <c:pt idx="228">
                  <c:v>45250</c:v>
                </c:pt>
                <c:pt idx="229">
                  <c:v>45251</c:v>
                </c:pt>
                <c:pt idx="230">
                  <c:v>45252</c:v>
                </c:pt>
                <c:pt idx="231">
                  <c:v>45253</c:v>
                </c:pt>
                <c:pt idx="232">
                  <c:v>45254</c:v>
                </c:pt>
                <c:pt idx="233">
                  <c:v>45257</c:v>
                </c:pt>
                <c:pt idx="234">
                  <c:v>45258</c:v>
                </c:pt>
                <c:pt idx="235">
                  <c:v>45259</c:v>
                </c:pt>
                <c:pt idx="236">
                  <c:v>45260</c:v>
                </c:pt>
                <c:pt idx="237">
                  <c:v>45261</c:v>
                </c:pt>
                <c:pt idx="238">
                  <c:v>45264</c:v>
                </c:pt>
                <c:pt idx="239">
                  <c:v>45265</c:v>
                </c:pt>
                <c:pt idx="240">
                  <c:v>45266</c:v>
                </c:pt>
                <c:pt idx="241">
                  <c:v>45267</c:v>
                </c:pt>
                <c:pt idx="242">
                  <c:v>45268</c:v>
                </c:pt>
                <c:pt idx="243">
                  <c:v>45271</c:v>
                </c:pt>
                <c:pt idx="244">
                  <c:v>45272</c:v>
                </c:pt>
                <c:pt idx="245">
                  <c:v>45273</c:v>
                </c:pt>
                <c:pt idx="246">
                  <c:v>45274</c:v>
                </c:pt>
                <c:pt idx="247">
                  <c:v>45275</c:v>
                </c:pt>
                <c:pt idx="248">
                  <c:v>45278</c:v>
                </c:pt>
                <c:pt idx="249">
                  <c:v>45279</c:v>
                </c:pt>
                <c:pt idx="250">
                  <c:v>45280</c:v>
                </c:pt>
                <c:pt idx="251">
                  <c:v>45281</c:v>
                </c:pt>
                <c:pt idx="252">
                  <c:v>45282</c:v>
                </c:pt>
                <c:pt idx="253">
                  <c:v>45287</c:v>
                </c:pt>
                <c:pt idx="254">
                  <c:v>45288</c:v>
                </c:pt>
                <c:pt idx="255">
                  <c:v>45289</c:v>
                </c:pt>
                <c:pt idx="256">
                  <c:v>45293</c:v>
                </c:pt>
                <c:pt idx="257">
                  <c:v>45294</c:v>
                </c:pt>
                <c:pt idx="258">
                  <c:v>45295</c:v>
                </c:pt>
                <c:pt idx="259">
                  <c:v>45296</c:v>
                </c:pt>
                <c:pt idx="260">
                  <c:v>45299</c:v>
                </c:pt>
                <c:pt idx="261">
                  <c:v>45300</c:v>
                </c:pt>
                <c:pt idx="262">
                  <c:v>45301</c:v>
                </c:pt>
                <c:pt idx="263">
                  <c:v>45302</c:v>
                </c:pt>
                <c:pt idx="264">
                  <c:v>45303</c:v>
                </c:pt>
                <c:pt idx="265">
                  <c:v>45306</c:v>
                </c:pt>
                <c:pt idx="266">
                  <c:v>45307</c:v>
                </c:pt>
                <c:pt idx="267">
                  <c:v>45308</c:v>
                </c:pt>
                <c:pt idx="268">
                  <c:v>45309</c:v>
                </c:pt>
                <c:pt idx="269">
                  <c:v>45310</c:v>
                </c:pt>
                <c:pt idx="270">
                  <c:v>45313</c:v>
                </c:pt>
                <c:pt idx="271">
                  <c:v>45314</c:v>
                </c:pt>
                <c:pt idx="272">
                  <c:v>45315</c:v>
                </c:pt>
                <c:pt idx="273">
                  <c:v>45316</c:v>
                </c:pt>
                <c:pt idx="274">
                  <c:v>45317</c:v>
                </c:pt>
                <c:pt idx="275">
                  <c:v>45320</c:v>
                </c:pt>
                <c:pt idx="276">
                  <c:v>45321</c:v>
                </c:pt>
                <c:pt idx="277">
                  <c:v>45322</c:v>
                </c:pt>
                <c:pt idx="278">
                  <c:v>45323</c:v>
                </c:pt>
                <c:pt idx="279">
                  <c:v>45324</c:v>
                </c:pt>
                <c:pt idx="280">
                  <c:v>45327</c:v>
                </c:pt>
                <c:pt idx="281">
                  <c:v>45328</c:v>
                </c:pt>
                <c:pt idx="282">
                  <c:v>45329</c:v>
                </c:pt>
                <c:pt idx="283">
                  <c:v>45330</c:v>
                </c:pt>
                <c:pt idx="284">
                  <c:v>45331</c:v>
                </c:pt>
                <c:pt idx="285">
                  <c:v>45334</c:v>
                </c:pt>
                <c:pt idx="286">
                  <c:v>45335</c:v>
                </c:pt>
                <c:pt idx="287">
                  <c:v>45336</c:v>
                </c:pt>
                <c:pt idx="288">
                  <c:v>45337</c:v>
                </c:pt>
                <c:pt idx="289">
                  <c:v>45338</c:v>
                </c:pt>
                <c:pt idx="290">
                  <c:v>45341</c:v>
                </c:pt>
                <c:pt idx="291">
                  <c:v>45342</c:v>
                </c:pt>
                <c:pt idx="292">
                  <c:v>45343</c:v>
                </c:pt>
                <c:pt idx="293">
                  <c:v>45344</c:v>
                </c:pt>
                <c:pt idx="294">
                  <c:v>45345</c:v>
                </c:pt>
                <c:pt idx="295">
                  <c:v>45348</c:v>
                </c:pt>
                <c:pt idx="296">
                  <c:v>45349</c:v>
                </c:pt>
                <c:pt idx="297">
                  <c:v>45350</c:v>
                </c:pt>
                <c:pt idx="298">
                  <c:v>45351</c:v>
                </c:pt>
                <c:pt idx="299">
                  <c:v>45352</c:v>
                </c:pt>
                <c:pt idx="300">
                  <c:v>45355</c:v>
                </c:pt>
                <c:pt idx="301">
                  <c:v>45356</c:v>
                </c:pt>
                <c:pt idx="302">
                  <c:v>45357</c:v>
                </c:pt>
                <c:pt idx="303">
                  <c:v>45358</c:v>
                </c:pt>
                <c:pt idx="304">
                  <c:v>45359</c:v>
                </c:pt>
                <c:pt idx="305">
                  <c:v>45362</c:v>
                </c:pt>
                <c:pt idx="306">
                  <c:v>45363</c:v>
                </c:pt>
                <c:pt idx="307">
                  <c:v>45364</c:v>
                </c:pt>
                <c:pt idx="308">
                  <c:v>45365</c:v>
                </c:pt>
                <c:pt idx="309">
                  <c:v>45366</c:v>
                </c:pt>
                <c:pt idx="310">
                  <c:v>45369</c:v>
                </c:pt>
                <c:pt idx="311">
                  <c:v>45370</c:v>
                </c:pt>
                <c:pt idx="312">
                  <c:v>45371</c:v>
                </c:pt>
                <c:pt idx="313">
                  <c:v>45372</c:v>
                </c:pt>
                <c:pt idx="314">
                  <c:v>45373</c:v>
                </c:pt>
                <c:pt idx="315">
                  <c:v>45376</c:v>
                </c:pt>
                <c:pt idx="316">
                  <c:v>45377</c:v>
                </c:pt>
                <c:pt idx="317">
                  <c:v>45378</c:v>
                </c:pt>
                <c:pt idx="318">
                  <c:v>45379</c:v>
                </c:pt>
                <c:pt idx="319">
                  <c:v>45384</c:v>
                </c:pt>
                <c:pt idx="320">
                  <c:v>45385</c:v>
                </c:pt>
                <c:pt idx="321">
                  <c:v>45386</c:v>
                </c:pt>
                <c:pt idx="322">
                  <c:v>45387</c:v>
                </c:pt>
                <c:pt idx="323">
                  <c:v>45390</c:v>
                </c:pt>
                <c:pt idx="324">
                  <c:v>45391</c:v>
                </c:pt>
                <c:pt idx="325">
                  <c:v>45392</c:v>
                </c:pt>
                <c:pt idx="326">
                  <c:v>45393</c:v>
                </c:pt>
                <c:pt idx="327">
                  <c:v>45394</c:v>
                </c:pt>
                <c:pt idx="328">
                  <c:v>45397</c:v>
                </c:pt>
                <c:pt idx="329">
                  <c:v>45398</c:v>
                </c:pt>
                <c:pt idx="330">
                  <c:v>45399</c:v>
                </c:pt>
                <c:pt idx="331">
                  <c:v>45400</c:v>
                </c:pt>
                <c:pt idx="332">
                  <c:v>45401</c:v>
                </c:pt>
                <c:pt idx="333">
                  <c:v>45404</c:v>
                </c:pt>
                <c:pt idx="334">
                  <c:v>45405</c:v>
                </c:pt>
                <c:pt idx="335">
                  <c:v>45406</c:v>
                </c:pt>
                <c:pt idx="336">
                  <c:v>45407</c:v>
                </c:pt>
                <c:pt idx="337">
                  <c:v>45408</c:v>
                </c:pt>
                <c:pt idx="338">
                  <c:v>45411</c:v>
                </c:pt>
                <c:pt idx="339">
                  <c:v>45412</c:v>
                </c:pt>
                <c:pt idx="340">
                  <c:v>45413</c:v>
                </c:pt>
                <c:pt idx="341">
                  <c:v>45414</c:v>
                </c:pt>
                <c:pt idx="342">
                  <c:v>45415</c:v>
                </c:pt>
                <c:pt idx="343">
                  <c:v>45419</c:v>
                </c:pt>
                <c:pt idx="344">
                  <c:v>45420</c:v>
                </c:pt>
                <c:pt idx="345">
                  <c:v>45421</c:v>
                </c:pt>
                <c:pt idx="346">
                  <c:v>45422</c:v>
                </c:pt>
                <c:pt idx="347">
                  <c:v>45425</c:v>
                </c:pt>
                <c:pt idx="348">
                  <c:v>45426</c:v>
                </c:pt>
                <c:pt idx="349">
                  <c:v>45427</c:v>
                </c:pt>
                <c:pt idx="350">
                  <c:v>45428</c:v>
                </c:pt>
                <c:pt idx="351">
                  <c:v>45429</c:v>
                </c:pt>
                <c:pt idx="352">
                  <c:v>45432</c:v>
                </c:pt>
                <c:pt idx="353">
                  <c:v>45433</c:v>
                </c:pt>
                <c:pt idx="354">
                  <c:v>45434</c:v>
                </c:pt>
                <c:pt idx="355">
                  <c:v>45435</c:v>
                </c:pt>
                <c:pt idx="356">
                  <c:v>45436</c:v>
                </c:pt>
                <c:pt idx="357">
                  <c:v>45440</c:v>
                </c:pt>
                <c:pt idx="358">
                  <c:v>45441</c:v>
                </c:pt>
                <c:pt idx="359">
                  <c:v>45442</c:v>
                </c:pt>
                <c:pt idx="360">
                  <c:v>45443</c:v>
                </c:pt>
                <c:pt idx="361">
                  <c:v>45446</c:v>
                </c:pt>
                <c:pt idx="362">
                  <c:v>45447</c:v>
                </c:pt>
                <c:pt idx="363">
                  <c:v>45448</c:v>
                </c:pt>
                <c:pt idx="364">
                  <c:v>45449</c:v>
                </c:pt>
                <c:pt idx="365">
                  <c:v>45450</c:v>
                </c:pt>
                <c:pt idx="366">
                  <c:v>45453</c:v>
                </c:pt>
                <c:pt idx="367">
                  <c:v>45454</c:v>
                </c:pt>
                <c:pt idx="368">
                  <c:v>45455</c:v>
                </c:pt>
                <c:pt idx="369">
                  <c:v>45456</c:v>
                </c:pt>
                <c:pt idx="370">
                  <c:v>45457</c:v>
                </c:pt>
                <c:pt idx="371">
                  <c:v>45460</c:v>
                </c:pt>
                <c:pt idx="372">
                  <c:v>45461</c:v>
                </c:pt>
                <c:pt idx="373">
                  <c:v>45462</c:v>
                </c:pt>
                <c:pt idx="374">
                  <c:v>45463</c:v>
                </c:pt>
                <c:pt idx="375">
                  <c:v>45464</c:v>
                </c:pt>
                <c:pt idx="376">
                  <c:v>45467</c:v>
                </c:pt>
                <c:pt idx="377">
                  <c:v>45468</c:v>
                </c:pt>
                <c:pt idx="378">
                  <c:v>45469</c:v>
                </c:pt>
                <c:pt idx="379">
                  <c:v>45470</c:v>
                </c:pt>
                <c:pt idx="380">
                  <c:v>45471</c:v>
                </c:pt>
                <c:pt idx="381">
                  <c:v>45474</c:v>
                </c:pt>
                <c:pt idx="382">
                  <c:v>45475</c:v>
                </c:pt>
                <c:pt idx="383">
                  <c:v>45476</c:v>
                </c:pt>
                <c:pt idx="384">
                  <c:v>45477</c:v>
                </c:pt>
                <c:pt idx="385">
                  <c:v>45478</c:v>
                </c:pt>
                <c:pt idx="386">
                  <c:v>45481</c:v>
                </c:pt>
                <c:pt idx="387">
                  <c:v>45482</c:v>
                </c:pt>
                <c:pt idx="388">
                  <c:v>45483</c:v>
                </c:pt>
                <c:pt idx="389">
                  <c:v>45484</c:v>
                </c:pt>
                <c:pt idx="390">
                  <c:v>45485</c:v>
                </c:pt>
                <c:pt idx="391">
                  <c:v>45488</c:v>
                </c:pt>
                <c:pt idx="392">
                  <c:v>45489</c:v>
                </c:pt>
                <c:pt idx="393">
                  <c:v>45490</c:v>
                </c:pt>
                <c:pt idx="394">
                  <c:v>45491</c:v>
                </c:pt>
                <c:pt idx="395">
                  <c:v>45492</c:v>
                </c:pt>
                <c:pt idx="396">
                  <c:v>45495</c:v>
                </c:pt>
                <c:pt idx="397">
                  <c:v>45496</c:v>
                </c:pt>
                <c:pt idx="398">
                  <c:v>45497</c:v>
                </c:pt>
                <c:pt idx="399">
                  <c:v>45498</c:v>
                </c:pt>
                <c:pt idx="400">
                  <c:v>45499</c:v>
                </c:pt>
                <c:pt idx="401">
                  <c:v>45502</c:v>
                </c:pt>
                <c:pt idx="402">
                  <c:v>45503</c:v>
                </c:pt>
                <c:pt idx="403">
                  <c:v>45504</c:v>
                </c:pt>
                <c:pt idx="404">
                  <c:v>45505</c:v>
                </c:pt>
                <c:pt idx="405">
                  <c:v>45506</c:v>
                </c:pt>
                <c:pt idx="406">
                  <c:v>45509</c:v>
                </c:pt>
                <c:pt idx="407">
                  <c:v>45510</c:v>
                </c:pt>
                <c:pt idx="408">
                  <c:v>45511</c:v>
                </c:pt>
                <c:pt idx="409">
                  <c:v>45512</c:v>
                </c:pt>
                <c:pt idx="410">
                  <c:v>45513</c:v>
                </c:pt>
                <c:pt idx="411">
                  <c:v>45516</c:v>
                </c:pt>
                <c:pt idx="412">
                  <c:v>45517</c:v>
                </c:pt>
                <c:pt idx="413">
                  <c:v>45518</c:v>
                </c:pt>
                <c:pt idx="414">
                  <c:v>45519</c:v>
                </c:pt>
                <c:pt idx="415">
                  <c:v>45520</c:v>
                </c:pt>
                <c:pt idx="416">
                  <c:v>45523</c:v>
                </c:pt>
                <c:pt idx="417">
                  <c:v>45524</c:v>
                </c:pt>
                <c:pt idx="418">
                  <c:v>45525</c:v>
                </c:pt>
                <c:pt idx="419">
                  <c:v>45526</c:v>
                </c:pt>
                <c:pt idx="420">
                  <c:v>45527</c:v>
                </c:pt>
                <c:pt idx="421">
                  <c:v>45531</c:v>
                </c:pt>
                <c:pt idx="422">
                  <c:v>45532</c:v>
                </c:pt>
                <c:pt idx="423">
                  <c:v>45533</c:v>
                </c:pt>
                <c:pt idx="424">
                  <c:v>45534</c:v>
                </c:pt>
                <c:pt idx="425">
                  <c:v>45537</c:v>
                </c:pt>
                <c:pt idx="426">
                  <c:v>45538</c:v>
                </c:pt>
                <c:pt idx="427">
                  <c:v>45539</c:v>
                </c:pt>
                <c:pt idx="428">
                  <c:v>45540</c:v>
                </c:pt>
                <c:pt idx="429">
                  <c:v>45541</c:v>
                </c:pt>
                <c:pt idx="430">
                  <c:v>45544</c:v>
                </c:pt>
                <c:pt idx="431">
                  <c:v>45545</c:v>
                </c:pt>
                <c:pt idx="432">
                  <c:v>45546</c:v>
                </c:pt>
                <c:pt idx="433">
                  <c:v>45547</c:v>
                </c:pt>
                <c:pt idx="434">
                  <c:v>45548</c:v>
                </c:pt>
                <c:pt idx="435">
                  <c:v>45551</c:v>
                </c:pt>
                <c:pt idx="436">
                  <c:v>45552</c:v>
                </c:pt>
                <c:pt idx="437">
                  <c:v>45553</c:v>
                </c:pt>
                <c:pt idx="438">
                  <c:v>45554</c:v>
                </c:pt>
                <c:pt idx="439">
                  <c:v>45555</c:v>
                </c:pt>
                <c:pt idx="440">
                  <c:v>45558</c:v>
                </c:pt>
                <c:pt idx="441">
                  <c:v>45559</c:v>
                </c:pt>
                <c:pt idx="442">
                  <c:v>45560</c:v>
                </c:pt>
                <c:pt idx="443">
                  <c:v>45561</c:v>
                </c:pt>
                <c:pt idx="444">
                  <c:v>45562</c:v>
                </c:pt>
                <c:pt idx="445">
                  <c:v>45565</c:v>
                </c:pt>
                <c:pt idx="446">
                  <c:v>45566</c:v>
                </c:pt>
                <c:pt idx="447">
                  <c:v>45567</c:v>
                </c:pt>
                <c:pt idx="448">
                  <c:v>45568</c:v>
                </c:pt>
                <c:pt idx="449">
                  <c:v>45569</c:v>
                </c:pt>
                <c:pt idx="450">
                  <c:v>45572</c:v>
                </c:pt>
                <c:pt idx="451">
                  <c:v>45573</c:v>
                </c:pt>
                <c:pt idx="452">
                  <c:v>45574</c:v>
                </c:pt>
                <c:pt idx="453">
                  <c:v>45575</c:v>
                </c:pt>
                <c:pt idx="454">
                  <c:v>45576</c:v>
                </c:pt>
                <c:pt idx="455">
                  <c:v>45579</c:v>
                </c:pt>
                <c:pt idx="456">
                  <c:v>45580</c:v>
                </c:pt>
                <c:pt idx="457">
                  <c:v>45581</c:v>
                </c:pt>
                <c:pt idx="458">
                  <c:v>45582</c:v>
                </c:pt>
                <c:pt idx="459">
                  <c:v>45583</c:v>
                </c:pt>
                <c:pt idx="460">
                  <c:v>45586</c:v>
                </c:pt>
                <c:pt idx="461">
                  <c:v>45587</c:v>
                </c:pt>
                <c:pt idx="462">
                  <c:v>45588</c:v>
                </c:pt>
                <c:pt idx="463">
                  <c:v>45589</c:v>
                </c:pt>
                <c:pt idx="464">
                  <c:v>45590</c:v>
                </c:pt>
                <c:pt idx="465">
                  <c:v>45593</c:v>
                </c:pt>
                <c:pt idx="466">
                  <c:v>45594</c:v>
                </c:pt>
                <c:pt idx="467">
                  <c:v>45595</c:v>
                </c:pt>
                <c:pt idx="468">
                  <c:v>45596</c:v>
                </c:pt>
                <c:pt idx="469">
                  <c:v>45597</c:v>
                </c:pt>
                <c:pt idx="470">
                  <c:v>45600</c:v>
                </c:pt>
                <c:pt idx="471">
                  <c:v>45601</c:v>
                </c:pt>
                <c:pt idx="472">
                  <c:v>45602</c:v>
                </c:pt>
                <c:pt idx="473">
                  <c:v>45603</c:v>
                </c:pt>
                <c:pt idx="474">
                  <c:v>45604</c:v>
                </c:pt>
                <c:pt idx="475">
                  <c:v>45607</c:v>
                </c:pt>
                <c:pt idx="476">
                  <c:v>45608</c:v>
                </c:pt>
                <c:pt idx="477">
                  <c:v>45609</c:v>
                </c:pt>
                <c:pt idx="478">
                  <c:v>45610</c:v>
                </c:pt>
                <c:pt idx="479">
                  <c:v>45611</c:v>
                </c:pt>
                <c:pt idx="480">
                  <c:v>45614</c:v>
                </c:pt>
                <c:pt idx="481">
                  <c:v>45615</c:v>
                </c:pt>
                <c:pt idx="482">
                  <c:v>45616</c:v>
                </c:pt>
                <c:pt idx="483">
                  <c:v>45617</c:v>
                </c:pt>
                <c:pt idx="484">
                  <c:v>45618</c:v>
                </c:pt>
                <c:pt idx="485">
                  <c:v>45621</c:v>
                </c:pt>
                <c:pt idx="486">
                  <c:v>45622</c:v>
                </c:pt>
                <c:pt idx="487">
                  <c:v>45623</c:v>
                </c:pt>
                <c:pt idx="488">
                  <c:v>45624</c:v>
                </c:pt>
                <c:pt idx="489">
                  <c:v>45625</c:v>
                </c:pt>
                <c:pt idx="490">
                  <c:v>45628</c:v>
                </c:pt>
                <c:pt idx="491">
                  <c:v>45629</c:v>
                </c:pt>
                <c:pt idx="492">
                  <c:v>45630</c:v>
                </c:pt>
                <c:pt idx="493">
                  <c:v>45631</c:v>
                </c:pt>
                <c:pt idx="494">
                  <c:v>45632</c:v>
                </c:pt>
                <c:pt idx="495">
                  <c:v>45635</c:v>
                </c:pt>
                <c:pt idx="496">
                  <c:v>45636</c:v>
                </c:pt>
                <c:pt idx="497">
                  <c:v>45637</c:v>
                </c:pt>
                <c:pt idx="498">
                  <c:v>45638</c:v>
                </c:pt>
                <c:pt idx="499">
                  <c:v>45639</c:v>
                </c:pt>
                <c:pt idx="500">
                  <c:v>45642</c:v>
                </c:pt>
                <c:pt idx="501">
                  <c:v>45643</c:v>
                </c:pt>
                <c:pt idx="502">
                  <c:v>45644</c:v>
                </c:pt>
                <c:pt idx="503">
                  <c:v>45645</c:v>
                </c:pt>
                <c:pt idx="504">
                  <c:v>45646</c:v>
                </c:pt>
                <c:pt idx="505">
                  <c:v>45649</c:v>
                </c:pt>
                <c:pt idx="506">
                  <c:v>45650</c:v>
                </c:pt>
                <c:pt idx="507">
                  <c:v>45653</c:v>
                </c:pt>
                <c:pt idx="508">
                  <c:v>45656</c:v>
                </c:pt>
                <c:pt idx="509">
                  <c:v>45657</c:v>
                </c:pt>
                <c:pt idx="510">
                  <c:v>45659</c:v>
                </c:pt>
                <c:pt idx="511">
                  <c:v>45660</c:v>
                </c:pt>
                <c:pt idx="512">
                  <c:v>45663</c:v>
                </c:pt>
                <c:pt idx="513">
                  <c:v>45664</c:v>
                </c:pt>
                <c:pt idx="514">
                  <c:v>45665</c:v>
                </c:pt>
                <c:pt idx="515">
                  <c:v>45666</c:v>
                </c:pt>
                <c:pt idx="516">
                  <c:v>45667</c:v>
                </c:pt>
                <c:pt idx="517">
                  <c:v>45670</c:v>
                </c:pt>
                <c:pt idx="518">
                  <c:v>45671</c:v>
                </c:pt>
                <c:pt idx="519">
                  <c:v>45672</c:v>
                </c:pt>
                <c:pt idx="520">
                  <c:v>45673</c:v>
                </c:pt>
                <c:pt idx="521">
                  <c:v>45674</c:v>
                </c:pt>
                <c:pt idx="522">
                  <c:v>45677</c:v>
                </c:pt>
                <c:pt idx="523">
                  <c:v>45678</c:v>
                </c:pt>
                <c:pt idx="524">
                  <c:v>45679</c:v>
                </c:pt>
                <c:pt idx="525">
                  <c:v>45680</c:v>
                </c:pt>
                <c:pt idx="526">
                  <c:v>45681</c:v>
                </c:pt>
                <c:pt idx="527">
                  <c:v>45684</c:v>
                </c:pt>
                <c:pt idx="528">
                  <c:v>45685</c:v>
                </c:pt>
                <c:pt idx="529">
                  <c:v>45686</c:v>
                </c:pt>
                <c:pt idx="530">
                  <c:v>45687</c:v>
                </c:pt>
                <c:pt idx="531">
                  <c:v>45688</c:v>
                </c:pt>
                <c:pt idx="532">
                  <c:v>45691</c:v>
                </c:pt>
                <c:pt idx="533">
                  <c:v>45692</c:v>
                </c:pt>
                <c:pt idx="534">
                  <c:v>45693</c:v>
                </c:pt>
                <c:pt idx="535">
                  <c:v>45694</c:v>
                </c:pt>
                <c:pt idx="536">
                  <c:v>45695</c:v>
                </c:pt>
                <c:pt idx="537">
                  <c:v>45698</c:v>
                </c:pt>
                <c:pt idx="538">
                  <c:v>45699</c:v>
                </c:pt>
                <c:pt idx="539">
                  <c:v>45700</c:v>
                </c:pt>
                <c:pt idx="540">
                  <c:v>45701</c:v>
                </c:pt>
                <c:pt idx="541">
                  <c:v>45702</c:v>
                </c:pt>
                <c:pt idx="542">
                  <c:v>45705</c:v>
                </c:pt>
                <c:pt idx="543">
                  <c:v>45706</c:v>
                </c:pt>
                <c:pt idx="544">
                  <c:v>45707</c:v>
                </c:pt>
                <c:pt idx="545">
                  <c:v>45708</c:v>
                </c:pt>
                <c:pt idx="546">
                  <c:v>45709</c:v>
                </c:pt>
                <c:pt idx="547">
                  <c:v>45712</c:v>
                </c:pt>
                <c:pt idx="548">
                  <c:v>45713</c:v>
                </c:pt>
                <c:pt idx="549">
                  <c:v>45714</c:v>
                </c:pt>
                <c:pt idx="550">
                  <c:v>45715</c:v>
                </c:pt>
                <c:pt idx="551">
                  <c:v>45716</c:v>
                </c:pt>
                <c:pt idx="552">
                  <c:v>45719</c:v>
                </c:pt>
                <c:pt idx="553">
                  <c:v>45720</c:v>
                </c:pt>
                <c:pt idx="554">
                  <c:v>45721</c:v>
                </c:pt>
                <c:pt idx="555">
                  <c:v>45722</c:v>
                </c:pt>
                <c:pt idx="556">
                  <c:v>45723</c:v>
                </c:pt>
                <c:pt idx="557">
                  <c:v>45726</c:v>
                </c:pt>
                <c:pt idx="558">
                  <c:v>45727</c:v>
                </c:pt>
                <c:pt idx="559">
                  <c:v>45728</c:v>
                </c:pt>
                <c:pt idx="560">
                  <c:v>45729</c:v>
                </c:pt>
                <c:pt idx="561">
                  <c:v>45730</c:v>
                </c:pt>
                <c:pt idx="562">
                  <c:v>45733</c:v>
                </c:pt>
                <c:pt idx="563">
                  <c:v>45734</c:v>
                </c:pt>
                <c:pt idx="564">
                  <c:v>45735</c:v>
                </c:pt>
                <c:pt idx="565">
                  <c:v>45736</c:v>
                </c:pt>
                <c:pt idx="566">
                  <c:v>45737</c:v>
                </c:pt>
                <c:pt idx="567">
                  <c:v>45740</c:v>
                </c:pt>
                <c:pt idx="568">
                  <c:v>45741</c:v>
                </c:pt>
                <c:pt idx="569">
                  <c:v>45742</c:v>
                </c:pt>
                <c:pt idx="570">
                  <c:v>45743</c:v>
                </c:pt>
                <c:pt idx="571">
                  <c:v>45744</c:v>
                </c:pt>
                <c:pt idx="572">
                  <c:v>45747</c:v>
                </c:pt>
                <c:pt idx="573">
                  <c:v>45748</c:v>
                </c:pt>
                <c:pt idx="574">
                  <c:v>45749</c:v>
                </c:pt>
                <c:pt idx="575">
                  <c:v>45750</c:v>
                </c:pt>
                <c:pt idx="576">
                  <c:v>45751</c:v>
                </c:pt>
                <c:pt idx="577">
                  <c:v>45754</c:v>
                </c:pt>
                <c:pt idx="578">
                  <c:v>45755</c:v>
                </c:pt>
                <c:pt idx="579">
                  <c:v>45756</c:v>
                </c:pt>
                <c:pt idx="580">
                  <c:v>45757</c:v>
                </c:pt>
                <c:pt idx="581">
                  <c:v>45758</c:v>
                </c:pt>
                <c:pt idx="582">
                  <c:v>45761</c:v>
                </c:pt>
                <c:pt idx="583">
                  <c:v>45762</c:v>
                </c:pt>
                <c:pt idx="584">
                  <c:v>45763</c:v>
                </c:pt>
                <c:pt idx="585">
                  <c:v>45764</c:v>
                </c:pt>
                <c:pt idx="586">
                  <c:v>45769</c:v>
                </c:pt>
                <c:pt idx="587">
                  <c:v>45770</c:v>
                </c:pt>
                <c:pt idx="588">
                  <c:v>45771</c:v>
                </c:pt>
                <c:pt idx="589">
                  <c:v>45772</c:v>
                </c:pt>
                <c:pt idx="590">
                  <c:v>45775</c:v>
                </c:pt>
                <c:pt idx="591">
                  <c:v>45776</c:v>
                </c:pt>
                <c:pt idx="592">
                  <c:v>45777</c:v>
                </c:pt>
                <c:pt idx="593">
                  <c:v>45778</c:v>
                </c:pt>
                <c:pt idx="594">
                  <c:v>45779</c:v>
                </c:pt>
                <c:pt idx="595">
                  <c:v>45783</c:v>
                </c:pt>
                <c:pt idx="596">
                  <c:v>45784</c:v>
                </c:pt>
                <c:pt idx="597">
                  <c:v>45785</c:v>
                </c:pt>
                <c:pt idx="598">
                  <c:v>45786</c:v>
                </c:pt>
                <c:pt idx="599">
                  <c:v>45789</c:v>
                </c:pt>
                <c:pt idx="600">
                  <c:v>45790</c:v>
                </c:pt>
                <c:pt idx="601">
                  <c:v>45791</c:v>
                </c:pt>
                <c:pt idx="602">
                  <c:v>45792</c:v>
                </c:pt>
                <c:pt idx="603">
                  <c:v>45793</c:v>
                </c:pt>
                <c:pt idx="604">
                  <c:v>45796</c:v>
                </c:pt>
                <c:pt idx="605">
                  <c:v>45797</c:v>
                </c:pt>
                <c:pt idx="606">
                  <c:v>45798</c:v>
                </c:pt>
                <c:pt idx="607">
                  <c:v>45799</c:v>
                </c:pt>
                <c:pt idx="608">
                  <c:v>45800</c:v>
                </c:pt>
                <c:pt idx="609">
                  <c:v>45804</c:v>
                </c:pt>
                <c:pt idx="610">
                  <c:v>45805</c:v>
                </c:pt>
                <c:pt idx="611">
                  <c:v>45806</c:v>
                </c:pt>
                <c:pt idx="612">
                  <c:v>45807</c:v>
                </c:pt>
                <c:pt idx="613">
                  <c:v>45810</c:v>
                </c:pt>
                <c:pt idx="614">
                  <c:v>45811</c:v>
                </c:pt>
                <c:pt idx="615">
                  <c:v>45812</c:v>
                </c:pt>
                <c:pt idx="616">
                  <c:v>45813</c:v>
                </c:pt>
                <c:pt idx="617">
                  <c:v>45814</c:v>
                </c:pt>
                <c:pt idx="618">
                  <c:v>45817</c:v>
                </c:pt>
                <c:pt idx="619">
                  <c:v>45818</c:v>
                </c:pt>
                <c:pt idx="620">
                  <c:v>45819</c:v>
                </c:pt>
                <c:pt idx="621">
                  <c:v>45820</c:v>
                </c:pt>
                <c:pt idx="622">
                  <c:v>45821</c:v>
                </c:pt>
                <c:pt idx="623">
                  <c:v>45824</c:v>
                </c:pt>
                <c:pt idx="624">
                  <c:v>45825</c:v>
                </c:pt>
                <c:pt idx="625">
                  <c:v>45826</c:v>
                </c:pt>
                <c:pt idx="626">
                  <c:v>45827</c:v>
                </c:pt>
                <c:pt idx="627">
                  <c:v>45828</c:v>
                </c:pt>
                <c:pt idx="628">
                  <c:v>45831</c:v>
                </c:pt>
                <c:pt idx="629">
                  <c:v>45832</c:v>
                </c:pt>
                <c:pt idx="630">
                  <c:v>45833</c:v>
                </c:pt>
                <c:pt idx="631">
                  <c:v>45834</c:v>
                </c:pt>
                <c:pt idx="632">
                  <c:v>45835</c:v>
                </c:pt>
                <c:pt idx="633">
                  <c:v>45838</c:v>
                </c:pt>
                <c:pt idx="634">
                  <c:v>45839</c:v>
                </c:pt>
                <c:pt idx="635">
                  <c:v>45840</c:v>
                </c:pt>
                <c:pt idx="636">
                  <c:v>45841</c:v>
                </c:pt>
                <c:pt idx="637">
                  <c:v>45842</c:v>
                </c:pt>
                <c:pt idx="638">
                  <c:v>45845</c:v>
                </c:pt>
                <c:pt idx="639">
                  <c:v>45846</c:v>
                </c:pt>
                <c:pt idx="640">
                  <c:v>45847</c:v>
                </c:pt>
                <c:pt idx="641">
                  <c:v>45848</c:v>
                </c:pt>
                <c:pt idx="642">
                  <c:v>45849</c:v>
                </c:pt>
                <c:pt idx="643">
                  <c:v>45852</c:v>
                </c:pt>
                <c:pt idx="644">
                  <c:v>45853</c:v>
                </c:pt>
                <c:pt idx="645">
                  <c:v>45854</c:v>
                </c:pt>
                <c:pt idx="646">
                  <c:v>45855</c:v>
                </c:pt>
                <c:pt idx="647">
                  <c:v>45856</c:v>
                </c:pt>
                <c:pt idx="648">
                  <c:v>45859</c:v>
                </c:pt>
                <c:pt idx="649">
                  <c:v>45860</c:v>
                </c:pt>
                <c:pt idx="650">
                  <c:v>45861</c:v>
                </c:pt>
                <c:pt idx="651">
                  <c:v>45862</c:v>
                </c:pt>
                <c:pt idx="652">
                  <c:v>45863</c:v>
                </c:pt>
                <c:pt idx="653">
                  <c:v>45866</c:v>
                </c:pt>
                <c:pt idx="654">
                  <c:v>45867</c:v>
                </c:pt>
                <c:pt idx="655">
                  <c:v>45868</c:v>
                </c:pt>
                <c:pt idx="656">
                  <c:v>45869</c:v>
                </c:pt>
                <c:pt idx="657">
                  <c:v>45870</c:v>
                </c:pt>
                <c:pt idx="658">
                  <c:v>45873</c:v>
                </c:pt>
                <c:pt idx="659">
                  <c:v>45874</c:v>
                </c:pt>
                <c:pt idx="660">
                  <c:v>45875</c:v>
                </c:pt>
                <c:pt idx="661">
                  <c:v>45876</c:v>
                </c:pt>
                <c:pt idx="662">
                  <c:v>45877</c:v>
                </c:pt>
                <c:pt idx="663">
                  <c:v>45880</c:v>
                </c:pt>
                <c:pt idx="664">
                  <c:v>45881</c:v>
                </c:pt>
                <c:pt idx="665">
                  <c:v>45882</c:v>
                </c:pt>
                <c:pt idx="666">
                  <c:v>45883</c:v>
                </c:pt>
                <c:pt idx="667">
                  <c:v>45884</c:v>
                </c:pt>
                <c:pt idx="668">
                  <c:v>45887</c:v>
                </c:pt>
                <c:pt idx="669">
                  <c:v>45888</c:v>
                </c:pt>
                <c:pt idx="670">
                  <c:v>45889</c:v>
                </c:pt>
                <c:pt idx="671">
                  <c:v>45890</c:v>
                </c:pt>
                <c:pt idx="672">
                  <c:v>45891</c:v>
                </c:pt>
                <c:pt idx="673">
                  <c:v>45895</c:v>
                </c:pt>
                <c:pt idx="674">
                  <c:v>45896</c:v>
                </c:pt>
                <c:pt idx="675">
                  <c:v>45897</c:v>
                </c:pt>
                <c:pt idx="676">
                  <c:v>45898</c:v>
                </c:pt>
                <c:pt idx="677">
                  <c:v>45901</c:v>
                </c:pt>
                <c:pt idx="678">
                  <c:v>45902</c:v>
                </c:pt>
                <c:pt idx="679">
                  <c:v>45903</c:v>
                </c:pt>
                <c:pt idx="680">
                  <c:v>45904</c:v>
                </c:pt>
                <c:pt idx="681">
                  <c:v>45905</c:v>
                </c:pt>
                <c:pt idx="682">
                  <c:v>45908</c:v>
                </c:pt>
                <c:pt idx="683">
                  <c:v>45909</c:v>
                </c:pt>
                <c:pt idx="684">
                  <c:v>45910</c:v>
                </c:pt>
                <c:pt idx="685">
                  <c:v>45911</c:v>
                </c:pt>
                <c:pt idx="686">
                  <c:v>45912</c:v>
                </c:pt>
                <c:pt idx="687">
                  <c:v>45915</c:v>
                </c:pt>
                <c:pt idx="688">
                  <c:v>45916</c:v>
                </c:pt>
                <c:pt idx="689">
                  <c:v>45917</c:v>
                </c:pt>
                <c:pt idx="690">
                  <c:v>45918</c:v>
                </c:pt>
                <c:pt idx="691">
                  <c:v>45919</c:v>
                </c:pt>
                <c:pt idx="692">
                  <c:v>45922</c:v>
                </c:pt>
                <c:pt idx="693">
                  <c:v>45923</c:v>
                </c:pt>
                <c:pt idx="694">
                  <c:v>45924</c:v>
                </c:pt>
                <c:pt idx="695">
                  <c:v>45925</c:v>
                </c:pt>
                <c:pt idx="696">
                  <c:v>45926</c:v>
                </c:pt>
                <c:pt idx="697">
                  <c:v>45929</c:v>
                </c:pt>
                <c:pt idx="698">
                  <c:v>45930</c:v>
                </c:pt>
                <c:pt idx="699">
                  <c:v>45931</c:v>
                </c:pt>
                <c:pt idx="700">
                  <c:v>45932</c:v>
                </c:pt>
                <c:pt idx="701">
                  <c:v>45933</c:v>
                </c:pt>
                <c:pt idx="702">
                  <c:v>45936</c:v>
                </c:pt>
                <c:pt idx="703">
                  <c:v>45937</c:v>
                </c:pt>
                <c:pt idx="704">
                  <c:v>45938</c:v>
                </c:pt>
                <c:pt idx="705">
                  <c:v>45939</c:v>
                </c:pt>
                <c:pt idx="706">
                  <c:v>45940</c:v>
                </c:pt>
                <c:pt idx="707">
                  <c:v>45943</c:v>
                </c:pt>
                <c:pt idx="708">
                  <c:v>45944</c:v>
                </c:pt>
                <c:pt idx="709">
                  <c:v>45945</c:v>
                </c:pt>
                <c:pt idx="710">
                  <c:v>45946</c:v>
                </c:pt>
                <c:pt idx="711">
                  <c:v>45947</c:v>
                </c:pt>
                <c:pt idx="712">
                  <c:v>45950</c:v>
                </c:pt>
                <c:pt idx="713">
                  <c:v>45951</c:v>
                </c:pt>
                <c:pt idx="714">
                  <c:v>45952</c:v>
                </c:pt>
                <c:pt idx="715">
                  <c:v>45953</c:v>
                </c:pt>
                <c:pt idx="716">
                  <c:v>45954</c:v>
                </c:pt>
                <c:pt idx="717">
                  <c:v>45957</c:v>
                </c:pt>
                <c:pt idx="718">
                  <c:v>45958</c:v>
                </c:pt>
                <c:pt idx="719">
                  <c:v>45959</c:v>
                </c:pt>
                <c:pt idx="720">
                  <c:v>45960</c:v>
                </c:pt>
                <c:pt idx="721">
                  <c:v>45961</c:v>
                </c:pt>
                <c:pt idx="722">
                  <c:v>45964</c:v>
                </c:pt>
                <c:pt idx="723">
                  <c:v>45965</c:v>
                </c:pt>
                <c:pt idx="724">
                  <c:v>45966</c:v>
                </c:pt>
                <c:pt idx="725">
                  <c:v>45967</c:v>
                </c:pt>
                <c:pt idx="726">
                  <c:v>45968</c:v>
                </c:pt>
                <c:pt idx="727">
                  <c:v>45971</c:v>
                </c:pt>
                <c:pt idx="728">
                  <c:v>45972</c:v>
                </c:pt>
                <c:pt idx="729">
                  <c:v>45973</c:v>
                </c:pt>
                <c:pt idx="730">
                  <c:v>45974</c:v>
                </c:pt>
                <c:pt idx="731">
                  <c:v>45975</c:v>
                </c:pt>
                <c:pt idx="732">
                  <c:v>45978</c:v>
                </c:pt>
                <c:pt idx="733">
                  <c:v>45979</c:v>
                </c:pt>
                <c:pt idx="734">
                  <c:v>45980</c:v>
                </c:pt>
                <c:pt idx="735">
                  <c:v>45981</c:v>
                </c:pt>
                <c:pt idx="736">
                  <c:v>45982</c:v>
                </c:pt>
                <c:pt idx="737">
                  <c:v>45985</c:v>
                </c:pt>
                <c:pt idx="738">
                  <c:v>45986</c:v>
                </c:pt>
                <c:pt idx="739">
                  <c:v>45987</c:v>
                </c:pt>
                <c:pt idx="740">
                  <c:v>45988</c:v>
                </c:pt>
                <c:pt idx="741">
                  <c:v>45989</c:v>
                </c:pt>
                <c:pt idx="742">
                  <c:v>45992</c:v>
                </c:pt>
                <c:pt idx="743">
                  <c:v>45993</c:v>
                </c:pt>
                <c:pt idx="744">
                  <c:v>45994</c:v>
                </c:pt>
                <c:pt idx="745">
                  <c:v>45995</c:v>
                </c:pt>
                <c:pt idx="746">
                  <c:v>45996</c:v>
                </c:pt>
                <c:pt idx="747">
                  <c:v>45999</c:v>
                </c:pt>
                <c:pt idx="748">
                  <c:v>46000</c:v>
                </c:pt>
                <c:pt idx="749">
                  <c:v>46001</c:v>
                </c:pt>
                <c:pt idx="750">
                  <c:v>46002</c:v>
                </c:pt>
                <c:pt idx="751">
                  <c:v>46003</c:v>
                </c:pt>
              </c:numCache>
            </c:numRef>
          </c:cat>
          <c:val>
            <c:numRef>
              <c:f>Sheet1!$B$2:$B$9933</c:f>
              <c:numCache>
                <c:formatCode>General</c:formatCode>
                <c:ptCount val="9932"/>
                <c:pt idx="0">
                  <c:v>323.89999999999998</c:v>
                </c:pt>
                <c:pt idx="1">
                  <c:v>324.10000000000002</c:v>
                </c:pt>
                <c:pt idx="2">
                  <c:v>327.05</c:v>
                </c:pt>
                <c:pt idx="3">
                  <c:v>326.89999999999998</c:v>
                </c:pt>
                <c:pt idx="4">
                  <c:v>327.35000000000002</c:v>
                </c:pt>
                <c:pt idx="5">
                  <c:v>323</c:v>
                </c:pt>
                <c:pt idx="6">
                  <c:v>322.55</c:v>
                </c:pt>
                <c:pt idx="7">
                  <c:v>313</c:v>
                </c:pt>
                <c:pt idx="8">
                  <c:v>317.55</c:v>
                </c:pt>
                <c:pt idx="9">
                  <c:v>321.5</c:v>
                </c:pt>
                <c:pt idx="10">
                  <c:v>312.55</c:v>
                </c:pt>
                <c:pt idx="11">
                  <c:v>311.10000000000002</c:v>
                </c:pt>
                <c:pt idx="12">
                  <c:v>313.60000000000002</c:v>
                </c:pt>
                <c:pt idx="13">
                  <c:v>325</c:v>
                </c:pt>
                <c:pt idx="14">
                  <c:v>324</c:v>
                </c:pt>
                <c:pt idx="15">
                  <c:v>327.2</c:v>
                </c:pt>
                <c:pt idx="16">
                  <c:v>317.95</c:v>
                </c:pt>
                <c:pt idx="17">
                  <c:v>313.3</c:v>
                </c:pt>
                <c:pt idx="18">
                  <c:v>315.85000000000002</c:v>
                </c:pt>
                <c:pt idx="19">
                  <c:v>313.39999999999998</c:v>
                </c:pt>
                <c:pt idx="20">
                  <c:v>313.25</c:v>
                </c:pt>
                <c:pt idx="21">
                  <c:v>314.05</c:v>
                </c:pt>
                <c:pt idx="22">
                  <c:v>317.25</c:v>
                </c:pt>
                <c:pt idx="23">
                  <c:v>319.5</c:v>
                </c:pt>
                <c:pt idx="24">
                  <c:v>320.8</c:v>
                </c:pt>
                <c:pt idx="25">
                  <c:v>324.25</c:v>
                </c:pt>
                <c:pt idx="26">
                  <c:v>318.55</c:v>
                </c:pt>
                <c:pt idx="27">
                  <c:v>318.45</c:v>
                </c:pt>
                <c:pt idx="28">
                  <c:v>329.5</c:v>
                </c:pt>
                <c:pt idx="29">
                  <c:v>330.65</c:v>
                </c:pt>
                <c:pt idx="30">
                  <c:v>333.3</c:v>
                </c:pt>
                <c:pt idx="31">
                  <c:v>328.4</c:v>
                </c:pt>
                <c:pt idx="32">
                  <c:v>327.64999999999998</c:v>
                </c:pt>
                <c:pt idx="33">
                  <c:v>329.65</c:v>
                </c:pt>
                <c:pt idx="34">
                  <c:v>331.65</c:v>
                </c:pt>
                <c:pt idx="35">
                  <c:v>328.1</c:v>
                </c:pt>
                <c:pt idx="36">
                  <c:v>329.3</c:v>
                </c:pt>
                <c:pt idx="37">
                  <c:v>331.3</c:v>
                </c:pt>
                <c:pt idx="38">
                  <c:v>335.75</c:v>
                </c:pt>
                <c:pt idx="39">
                  <c:v>333.95</c:v>
                </c:pt>
                <c:pt idx="40">
                  <c:v>335.8</c:v>
                </c:pt>
                <c:pt idx="41">
                  <c:v>333.15</c:v>
                </c:pt>
                <c:pt idx="42">
                  <c:v>329.45</c:v>
                </c:pt>
                <c:pt idx="43">
                  <c:v>326.7</c:v>
                </c:pt>
                <c:pt idx="44">
                  <c:v>323.75</c:v>
                </c:pt>
                <c:pt idx="45">
                  <c:v>321.95</c:v>
                </c:pt>
                <c:pt idx="46">
                  <c:v>326.60000000000002</c:v>
                </c:pt>
                <c:pt idx="47">
                  <c:v>313.60000000000002</c:v>
                </c:pt>
                <c:pt idx="48">
                  <c:v>315.8</c:v>
                </c:pt>
                <c:pt idx="49">
                  <c:v>317</c:v>
                </c:pt>
                <c:pt idx="50">
                  <c:v>320.05</c:v>
                </c:pt>
                <c:pt idx="51">
                  <c:v>324.14999999999998</c:v>
                </c:pt>
                <c:pt idx="52">
                  <c:v>321.5</c:v>
                </c:pt>
                <c:pt idx="53">
                  <c:v>317.55</c:v>
                </c:pt>
                <c:pt idx="54">
                  <c:v>309.75</c:v>
                </c:pt>
                <c:pt idx="55">
                  <c:v>315.5</c:v>
                </c:pt>
                <c:pt idx="56">
                  <c:v>318.5</c:v>
                </c:pt>
                <c:pt idx="57">
                  <c:v>322.45</c:v>
                </c:pt>
                <c:pt idx="58">
                  <c:v>315.35000000000002</c:v>
                </c:pt>
                <c:pt idx="59">
                  <c:v>316.25</c:v>
                </c:pt>
                <c:pt idx="60">
                  <c:v>323.75</c:v>
                </c:pt>
                <c:pt idx="61">
                  <c:v>329</c:v>
                </c:pt>
                <c:pt idx="62">
                  <c:v>332.5</c:v>
                </c:pt>
                <c:pt idx="63">
                  <c:v>325.75</c:v>
                </c:pt>
                <c:pt idx="64">
                  <c:v>326.25</c:v>
                </c:pt>
                <c:pt idx="65">
                  <c:v>321</c:v>
                </c:pt>
                <c:pt idx="66">
                  <c:v>323.45</c:v>
                </c:pt>
                <c:pt idx="67">
                  <c:v>321.10000000000002</c:v>
                </c:pt>
                <c:pt idx="68">
                  <c:v>322</c:v>
                </c:pt>
                <c:pt idx="69">
                  <c:v>322.64999999999998</c:v>
                </c:pt>
                <c:pt idx="70">
                  <c:v>331</c:v>
                </c:pt>
                <c:pt idx="71">
                  <c:v>340.65</c:v>
                </c:pt>
                <c:pt idx="72">
                  <c:v>350.6</c:v>
                </c:pt>
                <c:pt idx="73">
                  <c:v>346.7</c:v>
                </c:pt>
                <c:pt idx="74">
                  <c:v>345.75</c:v>
                </c:pt>
                <c:pt idx="75">
                  <c:v>344.05</c:v>
                </c:pt>
                <c:pt idx="76">
                  <c:v>344.7</c:v>
                </c:pt>
                <c:pt idx="77">
                  <c:v>344.55</c:v>
                </c:pt>
                <c:pt idx="78">
                  <c:v>342.65</c:v>
                </c:pt>
                <c:pt idx="79">
                  <c:v>343.6</c:v>
                </c:pt>
                <c:pt idx="80">
                  <c:v>353.55</c:v>
                </c:pt>
                <c:pt idx="81">
                  <c:v>352.1</c:v>
                </c:pt>
                <c:pt idx="82">
                  <c:v>350.8</c:v>
                </c:pt>
                <c:pt idx="83">
                  <c:v>350</c:v>
                </c:pt>
                <c:pt idx="84">
                  <c:v>351.85</c:v>
                </c:pt>
                <c:pt idx="85">
                  <c:v>351.2</c:v>
                </c:pt>
                <c:pt idx="86">
                  <c:v>351</c:v>
                </c:pt>
                <c:pt idx="87">
                  <c:v>353</c:v>
                </c:pt>
                <c:pt idx="88">
                  <c:v>340.9</c:v>
                </c:pt>
                <c:pt idx="89">
                  <c:v>337.25</c:v>
                </c:pt>
                <c:pt idx="90">
                  <c:v>341.5</c:v>
                </c:pt>
                <c:pt idx="91">
                  <c:v>338.65</c:v>
                </c:pt>
                <c:pt idx="92">
                  <c:v>339.85</c:v>
                </c:pt>
                <c:pt idx="93">
                  <c:v>342.85</c:v>
                </c:pt>
                <c:pt idx="94">
                  <c:v>343</c:v>
                </c:pt>
                <c:pt idx="95">
                  <c:v>345.55</c:v>
                </c:pt>
                <c:pt idx="96">
                  <c:v>346.55</c:v>
                </c:pt>
                <c:pt idx="97">
                  <c:v>339.8</c:v>
                </c:pt>
                <c:pt idx="98">
                  <c:v>337.5</c:v>
                </c:pt>
                <c:pt idx="99">
                  <c:v>340.05</c:v>
                </c:pt>
                <c:pt idx="100">
                  <c:v>339.35</c:v>
                </c:pt>
                <c:pt idx="101">
                  <c:v>336.4</c:v>
                </c:pt>
                <c:pt idx="102">
                  <c:v>332.6</c:v>
                </c:pt>
                <c:pt idx="103">
                  <c:v>328.05</c:v>
                </c:pt>
                <c:pt idx="104">
                  <c:v>330</c:v>
                </c:pt>
                <c:pt idx="105">
                  <c:v>321.8</c:v>
                </c:pt>
                <c:pt idx="106">
                  <c:v>318.2</c:v>
                </c:pt>
                <c:pt idx="107">
                  <c:v>321.64999999999998</c:v>
                </c:pt>
                <c:pt idx="108">
                  <c:v>327.2</c:v>
                </c:pt>
                <c:pt idx="109">
                  <c:v>330.2</c:v>
                </c:pt>
                <c:pt idx="110">
                  <c:v>327.55</c:v>
                </c:pt>
                <c:pt idx="111">
                  <c:v>326.2</c:v>
                </c:pt>
                <c:pt idx="112">
                  <c:v>324.64999999999998</c:v>
                </c:pt>
                <c:pt idx="113">
                  <c:v>320.85000000000002</c:v>
                </c:pt>
                <c:pt idx="114">
                  <c:v>321.35000000000002</c:v>
                </c:pt>
                <c:pt idx="115">
                  <c:v>319.05</c:v>
                </c:pt>
                <c:pt idx="116">
                  <c:v>318.89999999999998</c:v>
                </c:pt>
                <c:pt idx="117">
                  <c:v>321.10000000000002</c:v>
                </c:pt>
                <c:pt idx="118">
                  <c:v>325.75</c:v>
                </c:pt>
                <c:pt idx="119">
                  <c:v>322.14999999999998</c:v>
                </c:pt>
                <c:pt idx="120">
                  <c:v>321.10000000000002</c:v>
                </c:pt>
                <c:pt idx="121">
                  <c:v>322.64999999999998</c:v>
                </c:pt>
                <c:pt idx="122">
                  <c:v>325</c:v>
                </c:pt>
                <c:pt idx="123">
                  <c:v>327</c:v>
                </c:pt>
                <c:pt idx="124">
                  <c:v>321.2</c:v>
                </c:pt>
                <c:pt idx="125">
                  <c:v>319.3</c:v>
                </c:pt>
                <c:pt idx="126">
                  <c:v>319.3</c:v>
                </c:pt>
                <c:pt idx="127">
                  <c:v>319.2</c:v>
                </c:pt>
                <c:pt idx="128">
                  <c:v>322.25</c:v>
                </c:pt>
                <c:pt idx="129">
                  <c:v>320.75</c:v>
                </c:pt>
                <c:pt idx="130">
                  <c:v>321</c:v>
                </c:pt>
                <c:pt idx="131">
                  <c:v>317.85000000000002</c:v>
                </c:pt>
                <c:pt idx="132">
                  <c:v>311.7</c:v>
                </c:pt>
                <c:pt idx="133">
                  <c:v>308.8</c:v>
                </c:pt>
                <c:pt idx="134">
                  <c:v>311.39999999999998</c:v>
                </c:pt>
                <c:pt idx="135">
                  <c:v>308.55</c:v>
                </c:pt>
                <c:pt idx="136">
                  <c:v>313.10000000000002</c:v>
                </c:pt>
                <c:pt idx="137">
                  <c:v>312.5</c:v>
                </c:pt>
                <c:pt idx="138">
                  <c:v>314.25</c:v>
                </c:pt>
                <c:pt idx="139">
                  <c:v>316.7</c:v>
                </c:pt>
                <c:pt idx="140">
                  <c:v>316.25</c:v>
                </c:pt>
                <c:pt idx="141">
                  <c:v>327.5</c:v>
                </c:pt>
                <c:pt idx="142">
                  <c:v>332.9</c:v>
                </c:pt>
                <c:pt idx="143">
                  <c:v>337.85</c:v>
                </c:pt>
                <c:pt idx="144">
                  <c:v>336.3</c:v>
                </c:pt>
                <c:pt idx="145">
                  <c:v>336.1</c:v>
                </c:pt>
                <c:pt idx="146">
                  <c:v>337.2</c:v>
                </c:pt>
                <c:pt idx="147">
                  <c:v>337.25</c:v>
                </c:pt>
                <c:pt idx="148">
                  <c:v>337</c:v>
                </c:pt>
                <c:pt idx="149">
                  <c:v>336.3</c:v>
                </c:pt>
                <c:pt idx="150">
                  <c:v>330</c:v>
                </c:pt>
                <c:pt idx="151">
                  <c:v>321.64999999999998</c:v>
                </c:pt>
                <c:pt idx="152">
                  <c:v>324.95</c:v>
                </c:pt>
                <c:pt idx="153">
                  <c:v>321.75</c:v>
                </c:pt>
                <c:pt idx="154">
                  <c:v>322.89999999999998</c:v>
                </c:pt>
                <c:pt idx="155">
                  <c:v>322.85000000000002</c:v>
                </c:pt>
                <c:pt idx="156">
                  <c:v>328.65</c:v>
                </c:pt>
                <c:pt idx="157">
                  <c:v>336.15</c:v>
                </c:pt>
                <c:pt idx="158">
                  <c:v>337.4</c:v>
                </c:pt>
                <c:pt idx="159">
                  <c:v>337.45</c:v>
                </c:pt>
                <c:pt idx="160">
                  <c:v>331.6</c:v>
                </c:pt>
                <c:pt idx="161">
                  <c:v>325.75</c:v>
                </c:pt>
                <c:pt idx="162">
                  <c:v>326.05</c:v>
                </c:pt>
                <c:pt idx="163">
                  <c:v>322.3</c:v>
                </c:pt>
                <c:pt idx="164">
                  <c:v>321.85000000000002</c:v>
                </c:pt>
                <c:pt idx="165">
                  <c:v>323</c:v>
                </c:pt>
                <c:pt idx="166">
                  <c:v>325.7</c:v>
                </c:pt>
                <c:pt idx="167">
                  <c:v>326.3</c:v>
                </c:pt>
                <c:pt idx="168">
                  <c:v>327.75</c:v>
                </c:pt>
                <c:pt idx="169">
                  <c:v>326.60000000000002</c:v>
                </c:pt>
                <c:pt idx="170">
                  <c:v>325.60000000000002</c:v>
                </c:pt>
                <c:pt idx="171">
                  <c:v>322.5</c:v>
                </c:pt>
                <c:pt idx="172">
                  <c:v>319.89999999999998</c:v>
                </c:pt>
                <c:pt idx="173">
                  <c:v>315.7</c:v>
                </c:pt>
                <c:pt idx="174">
                  <c:v>314.05</c:v>
                </c:pt>
                <c:pt idx="175">
                  <c:v>312.8</c:v>
                </c:pt>
                <c:pt idx="176">
                  <c:v>315.25</c:v>
                </c:pt>
                <c:pt idx="177">
                  <c:v>318.85000000000002</c:v>
                </c:pt>
                <c:pt idx="178">
                  <c:v>324.8</c:v>
                </c:pt>
                <c:pt idx="179">
                  <c:v>323.95</c:v>
                </c:pt>
                <c:pt idx="180">
                  <c:v>320.14999999999998</c:v>
                </c:pt>
                <c:pt idx="181">
                  <c:v>328.5</c:v>
                </c:pt>
                <c:pt idx="182">
                  <c:v>329.7</c:v>
                </c:pt>
                <c:pt idx="183">
                  <c:v>327.64999999999998</c:v>
                </c:pt>
                <c:pt idx="184">
                  <c:v>325.2</c:v>
                </c:pt>
                <c:pt idx="185">
                  <c:v>334.6</c:v>
                </c:pt>
                <c:pt idx="186">
                  <c:v>336.65</c:v>
                </c:pt>
                <c:pt idx="187">
                  <c:v>334.8</c:v>
                </c:pt>
                <c:pt idx="188">
                  <c:v>331</c:v>
                </c:pt>
                <c:pt idx="189">
                  <c:v>331.75</c:v>
                </c:pt>
                <c:pt idx="190">
                  <c:v>331.45</c:v>
                </c:pt>
                <c:pt idx="191">
                  <c:v>333.1</c:v>
                </c:pt>
                <c:pt idx="192">
                  <c:v>340.85</c:v>
                </c:pt>
                <c:pt idx="193">
                  <c:v>338.05</c:v>
                </c:pt>
                <c:pt idx="194">
                  <c:v>341.05</c:v>
                </c:pt>
                <c:pt idx="195">
                  <c:v>339.15</c:v>
                </c:pt>
                <c:pt idx="196">
                  <c:v>336.25</c:v>
                </c:pt>
                <c:pt idx="197">
                  <c:v>337.3</c:v>
                </c:pt>
                <c:pt idx="198">
                  <c:v>339.6</c:v>
                </c:pt>
                <c:pt idx="199">
                  <c:v>340</c:v>
                </c:pt>
                <c:pt idx="200">
                  <c:v>335.3</c:v>
                </c:pt>
                <c:pt idx="201">
                  <c:v>338.2</c:v>
                </c:pt>
                <c:pt idx="202">
                  <c:v>331.3</c:v>
                </c:pt>
                <c:pt idx="203">
                  <c:v>333.7</c:v>
                </c:pt>
                <c:pt idx="204">
                  <c:v>338.7</c:v>
                </c:pt>
                <c:pt idx="205">
                  <c:v>339.4</c:v>
                </c:pt>
                <c:pt idx="206">
                  <c:v>334.65</c:v>
                </c:pt>
                <c:pt idx="207">
                  <c:v>335.9</c:v>
                </c:pt>
                <c:pt idx="208">
                  <c:v>336.05</c:v>
                </c:pt>
                <c:pt idx="209">
                  <c:v>334.5</c:v>
                </c:pt>
                <c:pt idx="210">
                  <c:v>334.55</c:v>
                </c:pt>
                <c:pt idx="211">
                  <c:v>326.85000000000002</c:v>
                </c:pt>
                <c:pt idx="212">
                  <c:v>321.05</c:v>
                </c:pt>
                <c:pt idx="213">
                  <c:v>326.7</c:v>
                </c:pt>
                <c:pt idx="214">
                  <c:v>329.5</c:v>
                </c:pt>
                <c:pt idx="215">
                  <c:v>331.1</c:v>
                </c:pt>
                <c:pt idx="216">
                  <c:v>320.2</c:v>
                </c:pt>
                <c:pt idx="217">
                  <c:v>320.39999999999998</c:v>
                </c:pt>
                <c:pt idx="218">
                  <c:v>322.75</c:v>
                </c:pt>
                <c:pt idx="219">
                  <c:v>326.5</c:v>
                </c:pt>
                <c:pt idx="220">
                  <c:v>327.7</c:v>
                </c:pt>
                <c:pt idx="221">
                  <c:v>328.8</c:v>
                </c:pt>
                <c:pt idx="222">
                  <c:v>324.95</c:v>
                </c:pt>
                <c:pt idx="223">
                  <c:v>322.95</c:v>
                </c:pt>
                <c:pt idx="224">
                  <c:v>323</c:v>
                </c:pt>
                <c:pt idx="225">
                  <c:v>327.25</c:v>
                </c:pt>
                <c:pt idx="226">
                  <c:v>328.1</c:v>
                </c:pt>
                <c:pt idx="227">
                  <c:v>326.85000000000002</c:v>
                </c:pt>
                <c:pt idx="228">
                  <c:v>325.75</c:v>
                </c:pt>
                <c:pt idx="229">
                  <c:v>327</c:v>
                </c:pt>
                <c:pt idx="230">
                  <c:v>328.3</c:v>
                </c:pt>
                <c:pt idx="231">
                  <c:v>330.1</c:v>
                </c:pt>
                <c:pt idx="232">
                  <c:v>332.6</c:v>
                </c:pt>
                <c:pt idx="233">
                  <c:v>334.6</c:v>
                </c:pt>
                <c:pt idx="234">
                  <c:v>335.4</c:v>
                </c:pt>
                <c:pt idx="235">
                  <c:v>331.1</c:v>
                </c:pt>
                <c:pt idx="236">
                  <c:v>330.05</c:v>
                </c:pt>
                <c:pt idx="237">
                  <c:v>331.35</c:v>
                </c:pt>
                <c:pt idx="238">
                  <c:v>329.55</c:v>
                </c:pt>
                <c:pt idx="239">
                  <c:v>323.10000000000002</c:v>
                </c:pt>
                <c:pt idx="240">
                  <c:v>324</c:v>
                </c:pt>
                <c:pt idx="241">
                  <c:v>323.75</c:v>
                </c:pt>
                <c:pt idx="242">
                  <c:v>324.8</c:v>
                </c:pt>
                <c:pt idx="243">
                  <c:v>327.55</c:v>
                </c:pt>
                <c:pt idx="244">
                  <c:v>327.5</c:v>
                </c:pt>
                <c:pt idx="245">
                  <c:v>324.85000000000002</c:v>
                </c:pt>
                <c:pt idx="246">
                  <c:v>319.39999999999998</c:v>
                </c:pt>
                <c:pt idx="247">
                  <c:v>317.64999999999998</c:v>
                </c:pt>
                <c:pt idx="248">
                  <c:v>319.5</c:v>
                </c:pt>
                <c:pt idx="249">
                  <c:v>320.25</c:v>
                </c:pt>
                <c:pt idx="250">
                  <c:v>322.05</c:v>
                </c:pt>
                <c:pt idx="251">
                  <c:v>320.8</c:v>
                </c:pt>
                <c:pt idx="252">
                  <c:v>321.5</c:v>
                </c:pt>
                <c:pt idx="253">
                  <c:v>322.60000000000002</c:v>
                </c:pt>
                <c:pt idx="254">
                  <c:v>323.5</c:v>
                </c:pt>
                <c:pt idx="255">
                  <c:v>321.64999999999998</c:v>
                </c:pt>
                <c:pt idx="256">
                  <c:v>324.2</c:v>
                </c:pt>
                <c:pt idx="257">
                  <c:v>328.15</c:v>
                </c:pt>
                <c:pt idx="258">
                  <c:v>329.65</c:v>
                </c:pt>
                <c:pt idx="259">
                  <c:v>330.85</c:v>
                </c:pt>
                <c:pt idx="260">
                  <c:v>335.2</c:v>
                </c:pt>
                <c:pt idx="261">
                  <c:v>338.45</c:v>
                </c:pt>
                <c:pt idx="262">
                  <c:v>337.2</c:v>
                </c:pt>
                <c:pt idx="263">
                  <c:v>335.55</c:v>
                </c:pt>
                <c:pt idx="264">
                  <c:v>337.5</c:v>
                </c:pt>
                <c:pt idx="265">
                  <c:v>334.1</c:v>
                </c:pt>
                <c:pt idx="266">
                  <c:v>333.6</c:v>
                </c:pt>
                <c:pt idx="267">
                  <c:v>329.3</c:v>
                </c:pt>
                <c:pt idx="268">
                  <c:v>326</c:v>
                </c:pt>
                <c:pt idx="269">
                  <c:v>328.5</c:v>
                </c:pt>
                <c:pt idx="270">
                  <c:v>324</c:v>
                </c:pt>
                <c:pt idx="271">
                  <c:v>321.39999999999998</c:v>
                </c:pt>
                <c:pt idx="272">
                  <c:v>313.35000000000002</c:v>
                </c:pt>
                <c:pt idx="273">
                  <c:v>312.05</c:v>
                </c:pt>
                <c:pt idx="274">
                  <c:v>317.8</c:v>
                </c:pt>
                <c:pt idx="275">
                  <c:v>320.64999999999998</c:v>
                </c:pt>
                <c:pt idx="276">
                  <c:v>320.60000000000002</c:v>
                </c:pt>
                <c:pt idx="277">
                  <c:v>321.5</c:v>
                </c:pt>
                <c:pt idx="278">
                  <c:v>325.75</c:v>
                </c:pt>
                <c:pt idx="279">
                  <c:v>325</c:v>
                </c:pt>
                <c:pt idx="280">
                  <c:v>329.05</c:v>
                </c:pt>
                <c:pt idx="281">
                  <c:v>329.5</c:v>
                </c:pt>
                <c:pt idx="282">
                  <c:v>329.15</c:v>
                </c:pt>
                <c:pt idx="283">
                  <c:v>323</c:v>
                </c:pt>
                <c:pt idx="284">
                  <c:v>319.45</c:v>
                </c:pt>
                <c:pt idx="285">
                  <c:v>319.64999999999998</c:v>
                </c:pt>
                <c:pt idx="286">
                  <c:v>317.89999999999998</c:v>
                </c:pt>
                <c:pt idx="287">
                  <c:v>316.2</c:v>
                </c:pt>
                <c:pt idx="288">
                  <c:v>320.45</c:v>
                </c:pt>
                <c:pt idx="289">
                  <c:v>323</c:v>
                </c:pt>
                <c:pt idx="290">
                  <c:v>322.95</c:v>
                </c:pt>
                <c:pt idx="291">
                  <c:v>325.64999999999998</c:v>
                </c:pt>
                <c:pt idx="292">
                  <c:v>324.45</c:v>
                </c:pt>
                <c:pt idx="293">
                  <c:v>326.5</c:v>
                </c:pt>
                <c:pt idx="294">
                  <c:v>327.3</c:v>
                </c:pt>
                <c:pt idx="295">
                  <c:v>324.25</c:v>
                </c:pt>
                <c:pt idx="296">
                  <c:v>322.05</c:v>
                </c:pt>
                <c:pt idx="297">
                  <c:v>313.95</c:v>
                </c:pt>
                <c:pt idx="298">
                  <c:v>331.45</c:v>
                </c:pt>
                <c:pt idx="299">
                  <c:v>330.15</c:v>
                </c:pt>
                <c:pt idx="300">
                  <c:v>323.25</c:v>
                </c:pt>
                <c:pt idx="301">
                  <c:v>322.3</c:v>
                </c:pt>
                <c:pt idx="302">
                  <c:v>322.10000000000002</c:v>
                </c:pt>
                <c:pt idx="303">
                  <c:v>326.45</c:v>
                </c:pt>
                <c:pt idx="304">
                  <c:v>328.4</c:v>
                </c:pt>
                <c:pt idx="305">
                  <c:v>327.5</c:v>
                </c:pt>
                <c:pt idx="306">
                  <c:v>331.6</c:v>
                </c:pt>
                <c:pt idx="307">
                  <c:v>330.95</c:v>
                </c:pt>
                <c:pt idx="308">
                  <c:v>324.89999999999998</c:v>
                </c:pt>
                <c:pt idx="309">
                  <c:v>322.3</c:v>
                </c:pt>
                <c:pt idx="310">
                  <c:v>315</c:v>
                </c:pt>
                <c:pt idx="311">
                  <c:v>320.39999999999998</c:v>
                </c:pt>
                <c:pt idx="312">
                  <c:v>317.45</c:v>
                </c:pt>
                <c:pt idx="313">
                  <c:v>324</c:v>
                </c:pt>
                <c:pt idx="314">
                  <c:v>328.55</c:v>
                </c:pt>
                <c:pt idx="315">
                  <c:v>330.15</c:v>
                </c:pt>
                <c:pt idx="316">
                  <c:v>326.2</c:v>
                </c:pt>
                <c:pt idx="317">
                  <c:v>330</c:v>
                </c:pt>
                <c:pt idx="318">
                  <c:v>333.1</c:v>
                </c:pt>
                <c:pt idx="319">
                  <c:v>323.7</c:v>
                </c:pt>
                <c:pt idx="320">
                  <c:v>322.2</c:v>
                </c:pt>
                <c:pt idx="321">
                  <c:v>324.89999999999998</c:v>
                </c:pt>
                <c:pt idx="322">
                  <c:v>325.89999999999998</c:v>
                </c:pt>
                <c:pt idx="323">
                  <c:v>321.60000000000002</c:v>
                </c:pt>
                <c:pt idx="324">
                  <c:v>322.3</c:v>
                </c:pt>
                <c:pt idx="325">
                  <c:v>322.5</c:v>
                </c:pt>
                <c:pt idx="326">
                  <c:v>323.2</c:v>
                </c:pt>
                <c:pt idx="327">
                  <c:v>322.89999999999998</c:v>
                </c:pt>
                <c:pt idx="328">
                  <c:v>323.7</c:v>
                </c:pt>
                <c:pt idx="329">
                  <c:v>322.10000000000002</c:v>
                </c:pt>
                <c:pt idx="330">
                  <c:v>319.89999999999998</c:v>
                </c:pt>
                <c:pt idx="331">
                  <c:v>321.2</c:v>
                </c:pt>
                <c:pt idx="332">
                  <c:v>325.8</c:v>
                </c:pt>
                <c:pt idx="333">
                  <c:v>330.9</c:v>
                </c:pt>
                <c:pt idx="334">
                  <c:v>332.8</c:v>
                </c:pt>
                <c:pt idx="335">
                  <c:v>329.6</c:v>
                </c:pt>
                <c:pt idx="336">
                  <c:v>331.5</c:v>
                </c:pt>
                <c:pt idx="337">
                  <c:v>334.4</c:v>
                </c:pt>
                <c:pt idx="338">
                  <c:v>331.3</c:v>
                </c:pt>
                <c:pt idx="339">
                  <c:v>339.5</c:v>
                </c:pt>
                <c:pt idx="340">
                  <c:v>331</c:v>
                </c:pt>
                <c:pt idx="341">
                  <c:v>328.6</c:v>
                </c:pt>
                <c:pt idx="342">
                  <c:v>329.9</c:v>
                </c:pt>
                <c:pt idx="343">
                  <c:v>326.7</c:v>
                </c:pt>
                <c:pt idx="344">
                  <c:v>328.2</c:v>
                </c:pt>
                <c:pt idx="345">
                  <c:v>328</c:v>
                </c:pt>
                <c:pt idx="346">
                  <c:v>327.8</c:v>
                </c:pt>
                <c:pt idx="347">
                  <c:v>328.4</c:v>
                </c:pt>
                <c:pt idx="348">
                  <c:v>328.9</c:v>
                </c:pt>
                <c:pt idx="349">
                  <c:v>331.3</c:v>
                </c:pt>
                <c:pt idx="350">
                  <c:v>332.4</c:v>
                </c:pt>
                <c:pt idx="351">
                  <c:v>329</c:v>
                </c:pt>
                <c:pt idx="352">
                  <c:v>332</c:v>
                </c:pt>
                <c:pt idx="353">
                  <c:v>331.5</c:v>
                </c:pt>
                <c:pt idx="354">
                  <c:v>331.1</c:v>
                </c:pt>
                <c:pt idx="355">
                  <c:v>328.9</c:v>
                </c:pt>
                <c:pt idx="356">
                  <c:v>323</c:v>
                </c:pt>
                <c:pt idx="357">
                  <c:v>323.89999999999998</c:v>
                </c:pt>
                <c:pt idx="358">
                  <c:v>322</c:v>
                </c:pt>
                <c:pt idx="359">
                  <c:v>324.7</c:v>
                </c:pt>
                <c:pt idx="360">
                  <c:v>325.10000000000002</c:v>
                </c:pt>
                <c:pt idx="361">
                  <c:v>326.39999999999998</c:v>
                </c:pt>
                <c:pt idx="362">
                  <c:v>322.7</c:v>
                </c:pt>
                <c:pt idx="363">
                  <c:v>327.8</c:v>
                </c:pt>
                <c:pt idx="364">
                  <c:v>331.3</c:v>
                </c:pt>
                <c:pt idx="365">
                  <c:v>330.3</c:v>
                </c:pt>
                <c:pt idx="366">
                  <c:v>323.3</c:v>
                </c:pt>
                <c:pt idx="367">
                  <c:v>321.10000000000002</c:v>
                </c:pt>
                <c:pt idx="368">
                  <c:v>320.8</c:v>
                </c:pt>
                <c:pt idx="369">
                  <c:v>325.8</c:v>
                </c:pt>
                <c:pt idx="370">
                  <c:v>324.3</c:v>
                </c:pt>
                <c:pt idx="371">
                  <c:v>322.89999999999998</c:v>
                </c:pt>
                <c:pt idx="372">
                  <c:v>325</c:v>
                </c:pt>
                <c:pt idx="373">
                  <c:v>325.5</c:v>
                </c:pt>
                <c:pt idx="374">
                  <c:v>329.2</c:v>
                </c:pt>
                <c:pt idx="375">
                  <c:v>334</c:v>
                </c:pt>
                <c:pt idx="376">
                  <c:v>334.3</c:v>
                </c:pt>
                <c:pt idx="377">
                  <c:v>332.5</c:v>
                </c:pt>
                <c:pt idx="378">
                  <c:v>331.6</c:v>
                </c:pt>
                <c:pt idx="379">
                  <c:v>326.89999999999998</c:v>
                </c:pt>
                <c:pt idx="380">
                  <c:v>322.60000000000002</c:v>
                </c:pt>
                <c:pt idx="381">
                  <c:v>324.7</c:v>
                </c:pt>
                <c:pt idx="382">
                  <c:v>322.60000000000002</c:v>
                </c:pt>
                <c:pt idx="383">
                  <c:v>326.10000000000002</c:v>
                </c:pt>
                <c:pt idx="384">
                  <c:v>322.2</c:v>
                </c:pt>
                <c:pt idx="385">
                  <c:v>325.5</c:v>
                </c:pt>
                <c:pt idx="386">
                  <c:v>326.7</c:v>
                </c:pt>
                <c:pt idx="387">
                  <c:v>331.5</c:v>
                </c:pt>
                <c:pt idx="388">
                  <c:v>334.2</c:v>
                </c:pt>
                <c:pt idx="389">
                  <c:v>335.5</c:v>
                </c:pt>
                <c:pt idx="390">
                  <c:v>337</c:v>
                </c:pt>
                <c:pt idx="391">
                  <c:v>332.5</c:v>
                </c:pt>
                <c:pt idx="392">
                  <c:v>331.7</c:v>
                </c:pt>
                <c:pt idx="393">
                  <c:v>334.6</c:v>
                </c:pt>
                <c:pt idx="394">
                  <c:v>340.1</c:v>
                </c:pt>
                <c:pt idx="395">
                  <c:v>338.8</c:v>
                </c:pt>
                <c:pt idx="396">
                  <c:v>339.3</c:v>
                </c:pt>
                <c:pt idx="397">
                  <c:v>337.3</c:v>
                </c:pt>
                <c:pt idx="398">
                  <c:v>339.7</c:v>
                </c:pt>
                <c:pt idx="399">
                  <c:v>348.3</c:v>
                </c:pt>
                <c:pt idx="400">
                  <c:v>352.8</c:v>
                </c:pt>
                <c:pt idx="401">
                  <c:v>348.7</c:v>
                </c:pt>
                <c:pt idx="402">
                  <c:v>346</c:v>
                </c:pt>
                <c:pt idx="403">
                  <c:v>349.6</c:v>
                </c:pt>
                <c:pt idx="404">
                  <c:v>358</c:v>
                </c:pt>
                <c:pt idx="405">
                  <c:v>367.8</c:v>
                </c:pt>
                <c:pt idx="406">
                  <c:v>369.2</c:v>
                </c:pt>
                <c:pt idx="407">
                  <c:v>368.3</c:v>
                </c:pt>
                <c:pt idx="408">
                  <c:v>374</c:v>
                </c:pt>
                <c:pt idx="409">
                  <c:v>373.6</c:v>
                </c:pt>
                <c:pt idx="410">
                  <c:v>377</c:v>
                </c:pt>
                <c:pt idx="411">
                  <c:v>373.2</c:v>
                </c:pt>
                <c:pt idx="412">
                  <c:v>374.7</c:v>
                </c:pt>
                <c:pt idx="413">
                  <c:v>373.8</c:v>
                </c:pt>
                <c:pt idx="414">
                  <c:v>375.1</c:v>
                </c:pt>
                <c:pt idx="415">
                  <c:v>370.2</c:v>
                </c:pt>
                <c:pt idx="416">
                  <c:v>372</c:v>
                </c:pt>
                <c:pt idx="417">
                  <c:v>373</c:v>
                </c:pt>
                <c:pt idx="418">
                  <c:v>371.9</c:v>
                </c:pt>
                <c:pt idx="419">
                  <c:v>372.4</c:v>
                </c:pt>
                <c:pt idx="420">
                  <c:v>371.3</c:v>
                </c:pt>
                <c:pt idx="421">
                  <c:v>371.8</c:v>
                </c:pt>
                <c:pt idx="422">
                  <c:v>374.5</c:v>
                </c:pt>
                <c:pt idx="423">
                  <c:v>378.2</c:v>
                </c:pt>
                <c:pt idx="424">
                  <c:v>382</c:v>
                </c:pt>
                <c:pt idx="425">
                  <c:v>382.3</c:v>
                </c:pt>
                <c:pt idx="426">
                  <c:v>382.4</c:v>
                </c:pt>
                <c:pt idx="427">
                  <c:v>385.1</c:v>
                </c:pt>
                <c:pt idx="428">
                  <c:v>388.1</c:v>
                </c:pt>
                <c:pt idx="429">
                  <c:v>389.7</c:v>
                </c:pt>
                <c:pt idx="430">
                  <c:v>393</c:v>
                </c:pt>
                <c:pt idx="431">
                  <c:v>394.8</c:v>
                </c:pt>
                <c:pt idx="432">
                  <c:v>394</c:v>
                </c:pt>
                <c:pt idx="433">
                  <c:v>387.4</c:v>
                </c:pt>
                <c:pt idx="434">
                  <c:v>393.1</c:v>
                </c:pt>
                <c:pt idx="435">
                  <c:v>394</c:v>
                </c:pt>
                <c:pt idx="436">
                  <c:v>397</c:v>
                </c:pt>
                <c:pt idx="437">
                  <c:v>396.8</c:v>
                </c:pt>
                <c:pt idx="438">
                  <c:v>391</c:v>
                </c:pt>
                <c:pt idx="439">
                  <c:v>389.4</c:v>
                </c:pt>
                <c:pt idx="440">
                  <c:v>395.4</c:v>
                </c:pt>
                <c:pt idx="441">
                  <c:v>393</c:v>
                </c:pt>
                <c:pt idx="442">
                  <c:v>393.1</c:v>
                </c:pt>
                <c:pt idx="443">
                  <c:v>390.1</c:v>
                </c:pt>
                <c:pt idx="444">
                  <c:v>396.6</c:v>
                </c:pt>
                <c:pt idx="445">
                  <c:v>392.9</c:v>
                </c:pt>
                <c:pt idx="446">
                  <c:v>395</c:v>
                </c:pt>
                <c:pt idx="447">
                  <c:v>390.8</c:v>
                </c:pt>
                <c:pt idx="448">
                  <c:v>388.1</c:v>
                </c:pt>
                <c:pt idx="449">
                  <c:v>386.6</c:v>
                </c:pt>
                <c:pt idx="450">
                  <c:v>377</c:v>
                </c:pt>
                <c:pt idx="451">
                  <c:v>379.5</c:v>
                </c:pt>
                <c:pt idx="452">
                  <c:v>379.3</c:v>
                </c:pt>
                <c:pt idx="453">
                  <c:v>382.3</c:v>
                </c:pt>
                <c:pt idx="454">
                  <c:v>380.6</c:v>
                </c:pt>
                <c:pt idx="455">
                  <c:v>382.2</c:v>
                </c:pt>
                <c:pt idx="456">
                  <c:v>381.1</c:v>
                </c:pt>
                <c:pt idx="457">
                  <c:v>384.8</c:v>
                </c:pt>
                <c:pt idx="458">
                  <c:v>384.9</c:v>
                </c:pt>
                <c:pt idx="459">
                  <c:v>381.7</c:v>
                </c:pt>
                <c:pt idx="460">
                  <c:v>378.2</c:v>
                </c:pt>
                <c:pt idx="461">
                  <c:v>376.1</c:v>
                </c:pt>
                <c:pt idx="462">
                  <c:v>376.5</c:v>
                </c:pt>
                <c:pt idx="463">
                  <c:v>375.1</c:v>
                </c:pt>
                <c:pt idx="464">
                  <c:v>374.6</c:v>
                </c:pt>
                <c:pt idx="465">
                  <c:v>378.5</c:v>
                </c:pt>
                <c:pt idx="466">
                  <c:v>374.5</c:v>
                </c:pt>
                <c:pt idx="467">
                  <c:v>373.4</c:v>
                </c:pt>
                <c:pt idx="468">
                  <c:v>372.4</c:v>
                </c:pt>
                <c:pt idx="469">
                  <c:v>372.2</c:v>
                </c:pt>
                <c:pt idx="470">
                  <c:v>371.8</c:v>
                </c:pt>
                <c:pt idx="471">
                  <c:v>368.3</c:v>
                </c:pt>
                <c:pt idx="472">
                  <c:v>364.3</c:v>
                </c:pt>
                <c:pt idx="473">
                  <c:v>361.7</c:v>
                </c:pt>
                <c:pt idx="474">
                  <c:v>363.3</c:v>
                </c:pt>
                <c:pt idx="475">
                  <c:v>363.7</c:v>
                </c:pt>
                <c:pt idx="476">
                  <c:v>357.2</c:v>
                </c:pt>
                <c:pt idx="477">
                  <c:v>356.7</c:v>
                </c:pt>
                <c:pt idx="478">
                  <c:v>362</c:v>
                </c:pt>
                <c:pt idx="479">
                  <c:v>366.1</c:v>
                </c:pt>
                <c:pt idx="480">
                  <c:v>365.7</c:v>
                </c:pt>
                <c:pt idx="481">
                  <c:v>367</c:v>
                </c:pt>
                <c:pt idx="482">
                  <c:v>368.6</c:v>
                </c:pt>
                <c:pt idx="483">
                  <c:v>372.4</c:v>
                </c:pt>
                <c:pt idx="484">
                  <c:v>380.3</c:v>
                </c:pt>
                <c:pt idx="485">
                  <c:v>377</c:v>
                </c:pt>
                <c:pt idx="486">
                  <c:v>374.5</c:v>
                </c:pt>
                <c:pt idx="487">
                  <c:v>379.8</c:v>
                </c:pt>
                <c:pt idx="488">
                  <c:v>374.8</c:v>
                </c:pt>
                <c:pt idx="489">
                  <c:v>374.3</c:v>
                </c:pt>
                <c:pt idx="490">
                  <c:v>377.1</c:v>
                </c:pt>
                <c:pt idx="491">
                  <c:v>377.4</c:v>
                </c:pt>
                <c:pt idx="492">
                  <c:v>377.7</c:v>
                </c:pt>
                <c:pt idx="493">
                  <c:v>375.9</c:v>
                </c:pt>
                <c:pt idx="494">
                  <c:v>375</c:v>
                </c:pt>
                <c:pt idx="495">
                  <c:v>373.2</c:v>
                </c:pt>
                <c:pt idx="496">
                  <c:v>374.2</c:v>
                </c:pt>
                <c:pt idx="497">
                  <c:v>379</c:v>
                </c:pt>
                <c:pt idx="498">
                  <c:v>380.6</c:v>
                </c:pt>
                <c:pt idx="499">
                  <c:v>381.4</c:v>
                </c:pt>
                <c:pt idx="500">
                  <c:v>380.9</c:v>
                </c:pt>
                <c:pt idx="501">
                  <c:v>384.7</c:v>
                </c:pt>
                <c:pt idx="502">
                  <c:v>383.9</c:v>
                </c:pt>
                <c:pt idx="503">
                  <c:v>380.6</c:v>
                </c:pt>
                <c:pt idx="504">
                  <c:v>381.1</c:v>
                </c:pt>
                <c:pt idx="505">
                  <c:v>380.6</c:v>
                </c:pt>
                <c:pt idx="506">
                  <c:v>382.4</c:v>
                </c:pt>
                <c:pt idx="507">
                  <c:v>378.6</c:v>
                </c:pt>
                <c:pt idx="508">
                  <c:v>374.1</c:v>
                </c:pt>
                <c:pt idx="509">
                  <c:v>377.4</c:v>
                </c:pt>
                <c:pt idx="510">
                  <c:v>378.8</c:v>
                </c:pt>
                <c:pt idx="511">
                  <c:v>378.1</c:v>
                </c:pt>
                <c:pt idx="512">
                  <c:v>376.9</c:v>
                </c:pt>
                <c:pt idx="513">
                  <c:v>376.6</c:v>
                </c:pt>
                <c:pt idx="514">
                  <c:v>381.3</c:v>
                </c:pt>
                <c:pt idx="515">
                  <c:v>382.9</c:v>
                </c:pt>
                <c:pt idx="516">
                  <c:v>371.7</c:v>
                </c:pt>
                <c:pt idx="517">
                  <c:v>368.2</c:v>
                </c:pt>
                <c:pt idx="518">
                  <c:v>367.1</c:v>
                </c:pt>
                <c:pt idx="519">
                  <c:v>367</c:v>
                </c:pt>
                <c:pt idx="520">
                  <c:v>369.7</c:v>
                </c:pt>
                <c:pt idx="521">
                  <c:v>373.3</c:v>
                </c:pt>
                <c:pt idx="522">
                  <c:v>373.4</c:v>
                </c:pt>
                <c:pt idx="523">
                  <c:v>367.3</c:v>
                </c:pt>
                <c:pt idx="524">
                  <c:v>371.4</c:v>
                </c:pt>
                <c:pt idx="525">
                  <c:v>375</c:v>
                </c:pt>
                <c:pt idx="526">
                  <c:v>371.6</c:v>
                </c:pt>
                <c:pt idx="527">
                  <c:v>375.1</c:v>
                </c:pt>
                <c:pt idx="528">
                  <c:v>377.7</c:v>
                </c:pt>
                <c:pt idx="529">
                  <c:v>374.1</c:v>
                </c:pt>
                <c:pt idx="530">
                  <c:v>375.7</c:v>
                </c:pt>
                <c:pt idx="531">
                  <c:v>374.7</c:v>
                </c:pt>
                <c:pt idx="532">
                  <c:v>375.7</c:v>
                </c:pt>
                <c:pt idx="533">
                  <c:v>373.4</c:v>
                </c:pt>
                <c:pt idx="534">
                  <c:v>378.4</c:v>
                </c:pt>
                <c:pt idx="535">
                  <c:v>378</c:v>
                </c:pt>
                <c:pt idx="536">
                  <c:v>379.4</c:v>
                </c:pt>
                <c:pt idx="537">
                  <c:v>387.2</c:v>
                </c:pt>
                <c:pt idx="538">
                  <c:v>390.4</c:v>
                </c:pt>
                <c:pt idx="539">
                  <c:v>390.5</c:v>
                </c:pt>
                <c:pt idx="540">
                  <c:v>391.3</c:v>
                </c:pt>
                <c:pt idx="541">
                  <c:v>384.3</c:v>
                </c:pt>
                <c:pt idx="542">
                  <c:v>394</c:v>
                </c:pt>
                <c:pt idx="543">
                  <c:v>390.8</c:v>
                </c:pt>
                <c:pt idx="544">
                  <c:v>390.5</c:v>
                </c:pt>
                <c:pt idx="545">
                  <c:v>385.9</c:v>
                </c:pt>
                <c:pt idx="546">
                  <c:v>390.5</c:v>
                </c:pt>
                <c:pt idx="547">
                  <c:v>396.9</c:v>
                </c:pt>
                <c:pt idx="548">
                  <c:v>395.5</c:v>
                </c:pt>
                <c:pt idx="549">
                  <c:v>395.5</c:v>
                </c:pt>
                <c:pt idx="550">
                  <c:v>382.4</c:v>
                </c:pt>
                <c:pt idx="551">
                  <c:v>398.4</c:v>
                </c:pt>
                <c:pt idx="552">
                  <c:v>410.6</c:v>
                </c:pt>
                <c:pt idx="553">
                  <c:v>414.9</c:v>
                </c:pt>
                <c:pt idx="554">
                  <c:v>400.8</c:v>
                </c:pt>
                <c:pt idx="555">
                  <c:v>395.7</c:v>
                </c:pt>
                <c:pt idx="556">
                  <c:v>399.4</c:v>
                </c:pt>
                <c:pt idx="557">
                  <c:v>397.8</c:v>
                </c:pt>
                <c:pt idx="558">
                  <c:v>397.4</c:v>
                </c:pt>
                <c:pt idx="559">
                  <c:v>389.3</c:v>
                </c:pt>
                <c:pt idx="560">
                  <c:v>389.3</c:v>
                </c:pt>
                <c:pt idx="561">
                  <c:v>387</c:v>
                </c:pt>
                <c:pt idx="562">
                  <c:v>392.3</c:v>
                </c:pt>
                <c:pt idx="563">
                  <c:v>391.1</c:v>
                </c:pt>
                <c:pt idx="564">
                  <c:v>394</c:v>
                </c:pt>
                <c:pt idx="565">
                  <c:v>393.8</c:v>
                </c:pt>
                <c:pt idx="566">
                  <c:v>393</c:v>
                </c:pt>
                <c:pt idx="567">
                  <c:v>385.5</c:v>
                </c:pt>
                <c:pt idx="568">
                  <c:v>382.2</c:v>
                </c:pt>
                <c:pt idx="569">
                  <c:v>382.1</c:v>
                </c:pt>
                <c:pt idx="570">
                  <c:v>381.9</c:v>
                </c:pt>
                <c:pt idx="571">
                  <c:v>389.9</c:v>
                </c:pt>
                <c:pt idx="572">
                  <c:v>391.3</c:v>
                </c:pt>
                <c:pt idx="573">
                  <c:v>392</c:v>
                </c:pt>
                <c:pt idx="574">
                  <c:v>388.2</c:v>
                </c:pt>
                <c:pt idx="575">
                  <c:v>394.7</c:v>
                </c:pt>
                <c:pt idx="576">
                  <c:v>383.5</c:v>
                </c:pt>
                <c:pt idx="577">
                  <c:v>356.6</c:v>
                </c:pt>
                <c:pt idx="578">
                  <c:v>369.6</c:v>
                </c:pt>
                <c:pt idx="579">
                  <c:v>357.6</c:v>
                </c:pt>
                <c:pt idx="580">
                  <c:v>365.5</c:v>
                </c:pt>
                <c:pt idx="581">
                  <c:v>374.5</c:v>
                </c:pt>
                <c:pt idx="582">
                  <c:v>379</c:v>
                </c:pt>
                <c:pt idx="583">
                  <c:v>378.5</c:v>
                </c:pt>
                <c:pt idx="584">
                  <c:v>382.8</c:v>
                </c:pt>
                <c:pt idx="585">
                  <c:v>380.5</c:v>
                </c:pt>
                <c:pt idx="586">
                  <c:v>386.4</c:v>
                </c:pt>
                <c:pt idx="587">
                  <c:v>380.6</c:v>
                </c:pt>
                <c:pt idx="588">
                  <c:v>376.6</c:v>
                </c:pt>
                <c:pt idx="589">
                  <c:v>377.5</c:v>
                </c:pt>
                <c:pt idx="590">
                  <c:v>376.6</c:v>
                </c:pt>
                <c:pt idx="591">
                  <c:v>377.4</c:v>
                </c:pt>
                <c:pt idx="592">
                  <c:v>376.4</c:v>
                </c:pt>
                <c:pt idx="593">
                  <c:v>388.7</c:v>
                </c:pt>
                <c:pt idx="594">
                  <c:v>398.4</c:v>
                </c:pt>
                <c:pt idx="595">
                  <c:v>400.5</c:v>
                </c:pt>
                <c:pt idx="596">
                  <c:v>403.2</c:v>
                </c:pt>
                <c:pt idx="597">
                  <c:v>399.2</c:v>
                </c:pt>
                <c:pt idx="598">
                  <c:v>406.8</c:v>
                </c:pt>
                <c:pt idx="599">
                  <c:v>404</c:v>
                </c:pt>
                <c:pt idx="600">
                  <c:v>396</c:v>
                </c:pt>
                <c:pt idx="601">
                  <c:v>394.4</c:v>
                </c:pt>
                <c:pt idx="602">
                  <c:v>401.6</c:v>
                </c:pt>
                <c:pt idx="603">
                  <c:v>404</c:v>
                </c:pt>
                <c:pt idx="604">
                  <c:v>405.8</c:v>
                </c:pt>
                <c:pt idx="605">
                  <c:v>409</c:v>
                </c:pt>
                <c:pt idx="606">
                  <c:v>413.7</c:v>
                </c:pt>
                <c:pt idx="607">
                  <c:v>411.5</c:v>
                </c:pt>
                <c:pt idx="608">
                  <c:v>411.6</c:v>
                </c:pt>
                <c:pt idx="609">
                  <c:v>413.3</c:v>
                </c:pt>
                <c:pt idx="610">
                  <c:v>415.2</c:v>
                </c:pt>
                <c:pt idx="611">
                  <c:v>415.2</c:v>
                </c:pt>
                <c:pt idx="612">
                  <c:v>413.9</c:v>
                </c:pt>
                <c:pt idx="613">
                  <c:v>414.4</c:v>
                </c:pt>
                <c:pt idx="614">
                  <c:v>405.1</c:v>
                </c:pt>
                <c:pt idx="615">
                  <c:v>399</c:v>
                </c:pt>
                <c:pt idx="616">
                  <c:v>403.3</c:v>
                </c:pt>
                <c:pt idx="617">
                  <c:v>405.2</c:v>
                </c:pt>
                <c:pt idx="618">
                  <c:v>397.8</c:v>
                </c:pt>
                <c:pt idx="619">
                  <c:v>397.2</c:v>
                </c:pt>
                <c:pt idx="620">
                  <c:v>398.3</c:v>
                </c:pt>
                <c:pt idx="621">
                  <c:v>400</c:v>
                </c:pt>
                <c:pt idx="622">
                  <c:v>396.1</c:v>
                </c:pt>
                <c:pt idx="623">
                  <c:v>391</c:v>
                </c:pt>
                <c:pt idx="624">
                  <c:v>385</c:v>
                </c:pt>
                <c:pt idx="625">
                  <c:v>384.3</c:v>
                </c:pt>
                <c:pt idx="626">
                  <c:v>382.5</c:v>
                </c:pt>
                <c:pt idx="627">
                  <c:v>384.5</c:v>
                </c:pt>
                <c:pt idx="628">
                  <c:v>384</c:v>
                </c:pt>
                <c:pt idx="629">
                  <c:v>382.8</c:v>
                </c:pt>
                <c:pt idx="630">
                  <c:v>383.4</c:v>
                </c:pt>
                <c:pt idx="631">
                  <c:v>377.6</c:v>
                </c:pt>
                <c:pt idx="632">
                  <c:v>378.3</c:v>
                </c:pt>
                <c:pt idx="633">
                  <c:v>374.4</c:v>
                </c:pt>
                <c:pt idx="634">
                  <c:v>375.6</c:v>
                </c:pt>
                <c:pt idx="635">
                  <c:v>372.5</c:v>
                </c:pt>
                <c:pt idx="636">
                  <c:v>373.1</c:v>
                </c:pt>
                <c:pt idx="637">
                  <c:v>377.9</c:v>
                </c:pt>
                <c:pt idx="638">
                  <c:v>371.3</c:v>
                </c:pt>
                <c:pt idx="639">
                  <c:v>371.2</c:v>
                </c:pt>
                <c:pt idx="640">
                  <c:v>367.2</c:v>
                </c:pt>
                <c:pt idx="641">
                  <c:v>372.2</c:v>
                </c:pt>
                <c:pt idx="642">
                  <c:v>367.4</c:v>
                </c:pt>
                <c:pt idx="643">
                  <c:v>367.2</c:v>
                </c:pt>
                <c:pt idx="644">
                  <c:v>363.4</c:v>
                </c:pt>
                <c:pt idx="645">
                  <c:v>360</c:v>
                </c:pt>
                <c:pt idx="646">
                  <c:v>358.8</c:v>
                </c:pt>
                <c:pt idx="647">
                  <c:v>358.7</c:v>
                </c:pt>
                <c:pt idx="648">
                  <c:v>354.3</c:v>
                </c:pt>
                <c:pt idx="649">
                  <c:v>355</c:v>
                </c:pt>
                <c:pt idx="650">
                  <c:v>358.5</c:v>
                </c:pt>
                <c:pt idx="651">
                  <c:v>365</c:v>
                </c:pt>
                <c:pt idx="652">
                  <c:v>365.5</c:v>
                </c:pt>
                <c:pt idx="653">
                  <c:v>364</c:v>
                </c:pt>
                <c:pt idx="654">
                  <c:v>367.2</c:v>
                </c:pt>
                <c:pt idx="655">
                  <c:v>364.9</c:v>
                </c:pt>
                <c:pt idx="656">
                  <c:v>359.5</c:v>
                </c:pt>
                <c:pt idx="657">
                  <c:v>365.4</c:v>
                </c:pt>
                <c:pt idx="658">
                  <c:v>355.8</c:v>
                </c:pt>
                <c:pt idx="659">
                  <c:v>349.8</c:v>
                </c:pt>
                <c:pt idx="660">
                  <c:v>348.1</c:v>
                </c:pt>
                <c:pt idx="661">
                  <c:v>353</c:v>
                </c:pt>
                <c:pt idx="662">
                  <c:v>355.2</c:v>
                </c:pt>
                <c:pt idx="663">
                  <c:v>352.8</c:v>
                </c:pt>
                <c:pt idx="664">
                  <c:v>355</c:v>
                </c:pt>
                <c:pt idx="665">
                  <c:v>359</c:v>
                </c:pt>
                <c:pt idx="666">
                  <c:v>357.9</c:v>
                </c:pt>
                <c:pt idx="667">
                  <c:v>356.4</c:v>
                </c:pt>
                <c:pt idx="668">
                  <c:v>360.5</c:v>
                </c:pt>
                <c:pt idx="669">
                  <c:v>360.7</c:v>
                </c:pt>
                <c:pt idx="670">
                  <c:v>369.2</c:v>
                </c:pt>
                <c:pt idx="671">
                  <c:v>365.8</c:v>
                </c:pt>
                <c:pt idx="672">
                  <c:v>364.5</c:v>
                </c:pt>
                <c:pt idx="673">
                  <c:v>357.8</c:v>
                </c:pt>
                <c:pt idx="674">
                  <c:v>362.3</c:v>
                </c:pt>
                <c:pt idx="675">
                  <c:v>360</c:v>
                </c:pt>
                <c:pt idx="676">
                  <c:v>362.9</c:v>
                </c:pt>
                <c:pt idx="677">
                  <c:v>360.7</c:v>
                </c:pt>
                <c:pt idx="678">
                  <c:v>363.2</c:v>
                </c:pt>
                <c:pt idx="679">
                  <c:v>370.7</c:v>
                </c:pt>
                <c:pt idx="680">
                  <c:v>367.2</c:v>
                </c:pt>
                <c:pt idx="681">
                  <c:v>365.7</c:v>
                </c:pt>
                <c:pt idx="682">
                  <c:v>359</c:v>
                </c:pt>
                <c:pt idx="683">
                  <c:v>360.1</c:v>
                </c:pt>
                <c:pt idx="684">
                  <c:v>365</c:v>
                </c:pt>
                <c:pt idx="685">
                  <c:v>364.1</c:v>
                </c:pt>
                <c:pt idx="686">
                  <c:v>361.9</c:v>
                </c:pt>
                <c:pt idx="687">
                  <c:v>356.7</c:v>
                </c:pt>
                <c:pt idx="688">
                  <c:v>339.7</c:v>
                </c:pt>
                <c:pt idx="689">
                  <c:v>341.9</c:v>
                </c:pt>
                <c:pt idx="690">
                  <c:v>340.1</c:v>
                </c:pt>
                <c:pt idx="691">
                  <c:v>338.4</c:v>
                </c:pt>
                <c:pt idx="692">
                  <c:v>332.6</c:v>
                </c:pt>
                <c:pt idx="693">
                  <c:v>330.7</c:v>
                </c:pt>
                <c:pt idx="694">
                  <c:v>330.3</c:v>
                </c:pt>
                <c:pt idx="695">
                  <c:v>326.60000000000002</c:v>
                </c:pt>
                <c:pt idx="696">
                  <c:v>330</c:v>
                </c:pt>
                <c:pt idx="697">
                  <c:v>330.5</c:v>
                </c:pt>
                <c:pt idx="698">
                  <c:v>332.4</c:v>
                </c:pt>
                <c:pt idx="699">
                  <c:v>333.1</c:v>
                </c:pt>
                <c:pt idx="700">
                  <c:v>329.7</c:v>
                </c:pt>
                <c:pt idx="701">
                  <c:v>331.3</c:v>
                </c:pt>
                <c:pt idx="702">
                  <c:v>326.89999999999998</c:v>
                </c:pt>
                <c:pt idx="703">
                  <c:v>330.3</c:v>
                </c:pt>
                <c:pt idx="704">
                  <c:v>340.8</c:v>
                </c:pt>
                <c:pt idx="705">
                  <c:v>340.1</c:v>
                </c:pt>
                <c:pt idx="706">
                  <c:v>338.6</c:v>
                </c:pt>
                <c:pt idx="707">
                  <c:v>342.1</c:v>
                </c:pt>
                <c:pt idx="708">
                  <c:v>343.5</c:v>
                </c:pt>
                <c:pt idx="709">
                  <c:v>341.6</c:v>
                </c:pt>
                <c:pt idx="710">
                  <c:v>345.1</c:v>
                </c:pt>
                <c:pt idx="711">
                  <c:v>351.8</c:v>
                </c:pt>
                <c:pt idx="712">
                  <c:v>351.2</c:v>
                </c:pt>
                <c:pt idx="713">
                  <c:v>348.8</c:v>
                </c:pt>
                <c:pt idx="714">
                  <c:v>354.5</c:v>
                </c:pt>
                <c:pt idx="715">
                  <c:v>351.2</c:v>
                </c:pt>
                <c:pt idx="716">
                  <c:v>350.4</c:v>
                </c:pt>
                <c:pt idx="717">
                  <c:v>345.9</c:v>
                </c:pt>
                <c:pt idx="718">
                  <c:v>343.7</c:v>
                </c:pt>
                <c:pt idx="719">
                  <c:v>344.9</c:v>
                </c:pt>
                <c:pt idx="720">
                  <c:v>350.8</c:v>
                </c:pt>
                <c:pt idx="721">
                  <c:v>354.1</c:v>
                </c:pt>
                <c:pt idx="722">
                  <c:v>357.7</c:v>
                </c:pt>
                <c:pt idx="723">
                  <c:v>357.9</c:v>
                </c:pt>
                <c:pt idx="724">
                  <c:v>357.2</c:v>
                </c:pt>
                <c:pt idx="725">
                  <c:v>358.5</c:v>
                </c:pt>
                <c:pt idx="726">
                  <c:v>361.2</c:v>
                </c:pt>
                <c:pt idx="727">
                  <c:v>363.1</c:v>
                </c:pt>
                <c:pt idx="728">
                  <c:v>374.6</c:v>
                </c:pt>
                <c:pt idx="729">
                  <c:v>378.1</c:v>
                </c:pt>
                <c:pt idx="730">
                  <c:v>376.5</c:v>
                </c:pt>
                <c:pt idx="731">
                  <c:v>368.9</c:v>
                </c:pt>
                <c:pt idx="732">
                  <c:v>369.5</c:v>
                </c:pt>
                <c:pt idx="733">
                  <c:v>366.5</c:v>
                </c:pt>
                <c:pt idx="734">
                  <c:v>365.4</c:v>
                </c:pt>
                <c:pt idx="735">
                  <c:v>369.6</c:v>
                </c:pt>
                <c:pt idx="736">
                  <c:v>377.2</c:v>
                </c:pt>
                <c:pt idx="737">
                  <c:v>371.8</c:v>
                </c:pt>
                <c:pt idx="738">
                  <c:v>374.5</c:v>
                </c:pt>
                <c:pt idx="739">
                  <c:v>370.8</c:v>
                </c:pt>
                <c:pt idx="740">
                  <c:v>370</c:v>
                </c:pt>
                <c:pt idx="741">
                  <c:v>370.9</c:v>
                </c:pt>
                <c:pt idx="742">
                  <c:v>374.4</c:v>
                </c:pt>
                <c:pt idx="743">
                  <c:v>368.8</c:v>
                </c:pt>
                <c:pt idx="744">
                  <c:v>361.1</c:v>
                </c:pt>
                <c:pt idx="745">
                  <c:v>359.5</c:v>
                </c:pt>
                <c:pt idx="746">
                  <c:v>360.6</c:v>
                </c:pt>
                <c:pt idx="747">
                  <c:v>357.6</c:v>
                </c:pt>
                <c:pt idx="748">
                  <c:v>354.2</c:v>
                </c:pt>
                <c:pt idx="749">
                  <c:v>356.2</c:v>
                </c:pt>
                <c:pt idx="750">
                  <c:v>361.6</c:v>
                </c:pt>
                <c:pt idx="751">
                  <c:v>358.5</c:v>
                </c:pt>
              </c:numCache>
            </c:numRef>
          </c:val>
          <c:extLst>
            <c:ext xmlns:c16="http://schemas.microsoft.com/office/drawing/2014/chart" uri="{C3380CC4-5D6E-409C-BE32-E72D297353CC}">
              <c16:uniqueId val="{00000000-A8A5-4D33-A14D-6E1AE2372B26}"/>
            </c:ext>
          </c:extLst>
        </c:ser>
        <c:dLbls>
          <c:showLegendKey val="0"/>
          <c:showVal val="0"/>
          <c:showCatName val="0"/>
          <c:showSerName val="0"/>
          <c:showPercent val="0"/>
          <c:showBubbleSize val="0"/>
        </c:dLbls>
        <c:axId val="279773088"/>
        <c:axId val="279769248"/>
      </c:areaChart>
      <c:dateAx>
        <c:axId val="279773088"/>
        <c:scaling>
          <c:orientation val="minMax"/>
        </c:scaling>
        <c:delete val="0"/>
        <c:axPos val="b"/>
        <c:numFmt formatCode="d\-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9769248"/>
        <c:crosses val="autoZero"/>
        <c:auto val="1"/>
        <c:lblOffset val="100"/>
        <c:baseTimeUnit val="days"/>
      </c:dateAx>
      <c:valAx>
        <c:axId val="279769248"/>
        <c:scaling>
          <c:orientation val="minMax"/>
          <c:min val="1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9773088"/>
        <c:crosses val="autoZero"/>
        <c:crossBetween val="midCat"/>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28575">
              <a:solidFill>
                <a:schemeClr val="bg1"/>
              </a:solidFill>
            </a:ln>
          </c:spPr>
          <c:explosion val="1"/>
          <c:dPt>
            <c:idx val="0"/>
            <c:bubble3D val="0"/>
            <c:spPr>
              <a:solidFill>
                <a:srgbClr val="7A2A3D"/>
              </a:solidFill>
              <a:ln w="28575">
                <a:solidFill>
                  <a:schemeClr val="bg1"/>
                </a:solidFill>
              </a:ln>
              <a:effectLst/>
            </c:spPr>
            <c:extLst>
              <c:ext xmlns:c16="http://schemas.microsoft.com/office/drawing/2014/chart" uri="{C3380CC4-5D6E-409C-BE32-E72D297353CC}">
                <c16:uniqueId val="{00000001-1935-4738-AFFD-3CBCBB3BDBBA}"/>
              </c:ext>
            </c:extLst>
          </c:dPt>
          <c:dPt>
            <c:idx val="1"/>
            <c:bubble3D val="0"/>
            <c:spPr>
              <a:solidFill>
                <a:srgbClr val="108CD5"/>
              </a:solidFill>
              <a:ln w="28575">
                <a:solidFill>
                  <a:schemeClr val="bg1"/>
                </a:solidFill>
              </a:ln>
              <a:effectLst/>
            </c:spPr>
            <c:extLst>
              <c:ext xmlns:c16="http://schemas.microsoft.com/office/drawing/2014/chart" uri="{C3380CC4-5D6E-409C-BE32-E72D297353CC}">
                <c16:uniqueId val="{00000003-1935-4738-AFFD-3CBCBB3BDBBA}"/>
              </c:ext>
            </c:extLst>
          </c:dPt>
          <c:dPt>
            <c:idx val="2"/>
            <c:bubble3D val="0"/>
            <c:spPr>
              <a:solidFill>
                <a:srgbClr val="7DC202"/>
              </a:solidFill>
              <a:ln w="28575">
                <a:solidFill>
                  <a:schemeClr val="bg1"/>
                </a:solidFill>
              </a:ln>
              <a:effectLst/>
            </c:spPr>
            <c:extLst>
              <c:ext xmlns:c16="http://schemas.microsoft.com/office/drawing/2014/chart" uri="{C3380CC4-5D6E-409C-BE32-E72D297353CC}">
                <c16:uniqueId val="{00000005-1935-4738-AFFD-3CBCBB3BDBBA}"/>
              </c:ext>
            </c:extLst>
          </c:dPt>
          <c:dPt>
            <c:idx val="3"/>
            <c:bubble3D val="0"/>
            <c:spPr>
              <a:solidFill>
                <a:schemeClr val="accent4"/>
              </a:solidFill>
              <a:ln w="28575">
                <a:solidFill>
                  <a:schemeClr val="bg1"/>
                </a:solidFill>
              </a:ln>
              <a:effectLst/>
            </c:spPr>
            <c:extLst>
              <c:ext xmlns:c16="http://schemas.microsoft.com/office/drawing/2014/chart" uri="{C3380CC4-5D6E-409C-BE32-E72D297353CC}">
                <c16:uniqueId val="{00000007-1935-4738-AFFD-3CBCBB3BDBBA}"/>
              </c:ext>
            </c:extLst>
          </c:dPt>
          <c:dPt>
            <c:idx val="4"/>
            <c:bubble3D val="0"/>
            <c:spPr>
              <a:solidFill>
                <a:schemeClr val="accent5"/>
              </a:solidFill>
              <a:ln w="28575">
                <a:solidFill>
                  <a:schemeClr val="bg1"/>
                </a:solidFill>
              </a:ln>
              <a:effectLst/>
            </c:spPr>
            <c:extLst>
              <c:ext xmlns:c16="http://schemas.microsoft.com/office/drawing/2014/chart" uri="{C3380CC4-5D6E-409C-BE32-E72D297353CC}">
                <c16:uniqueId val="{00000009-1935-4738-AFFD-3CBCBB3BDBBA}"/>
              </c:ext>
            </c:extLst>
          </c:dPt>
          <c:cat>
            <c:strRef>
              <c:f>Sheet1!$A$2:$A$6</c:f>
              <c:strCache>
                <c:ptCount val="3"/>
                <c:pt idx="0">
                  <c:v>TITLE 01</c:v>
                </c:pt>
                <c:pt idx="1">
                  <c:v>TITLE 02</c:v>
                </c:pt>
                <c:pt idx="2">
                  <c:v>TITLE 03</c:v>
                </c:pt>
              </c:strCache>
            </c:strRef>
          </c:cat>
          <c:val>
            <c:numRef>
              <c:f>Sheet1!$B$2:$B$6</c:f>
              <c:numCache>
                <c:formatCode>General</c:formatCode>
                <c:ptCount val="5"/>
                <c:pt idx="0">
                  <c:v>4</c:v>
                </c:pt>
                <c:pt idx="1">
                  <c:v>4</c:v>
                </c:pt>
                <c:pt idx="2">
                  <c:v>4</c:v>
                </c:pt>
              </c:numCache>
            </c:numRef>
          </c:val>
          <c:extLst>
            <c:ext xmlns:c16="http://schemas.microsoft.com/office/drawing/2014/chart" uri="{C3380CC4-5D6E-409C-BE32-E72D297353CC}">
              <c16:uniqueId val="{0000000A-1935-4738-AFFD-3CBCBB3BDBB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0C8844-79A2-4CA7-AF75-6EC0BE29453E}" type="datetimeFigureOut">
              <a:rPr lang="en-GB" smtClean="0"/>
              <a:t>22/01/2026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3EB9B-AB22-4D58-98C4-BCC6AC5BA51C}" type="slidenum">
              <a:rPr lang="en-GB" smtClean="0"/>
              <a:t>‹#›</a:t>
            </a:fld>
            <a:endParaRPr lang="en-GB"/>
          </a:p>
        </p:txBody>
      </p:sp>
    </p:spTree>
    <p:extLst>
      <p:ext uri="{BB962C8B-B14F-4D97-AF65-F5344CB8AC3E}">
        <p14:creationId xmlns:p14="http://schemas.microsoft.com/office/powerpoint/2010/main" val="2634771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43EB9B-AB22-4D58-98C4-BCC6AC5BA51C}" type="slidenum">
              <a:rPr lang="en-GB" smtClean="0"/>
              <a:t>1</a:t>
            </a:fld>
            <a:endParaRPr lang="en-GB"/>
          </a:p>
        </p:txBody>
      </p:sp>
    </p:spTree>
    <p:extLst>
      <p:ext uri="{BB962C8B-B14F-4D97-AF65-F5344CB8AC3E}">
        <p14:creationId xmlns:p14="http://schemas.microsoft.com/office/powerpoint/2010/main" val="3949477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43EB9B-AB22-4D58-98C4-BCC6AC5BA51C}" type="slidenum">
              <a:rPr lang="en-GB" smtClean="0"/>
              <a:t>15</a:t>
            </a:fld>
            <a:endParaRPr lang="en-GB"/>
          </a:p>
        </p:txBody>
      </p:sp>
    </p:spTree>
    <p:extLst>
      <p:ext uri="{BB962C8B-B14F-4D97-AF65-F5344CB8AC3E}">
        <p14:creationId xmlns:p14="http://schemas.microsoft.com/office/powerpoint/2010/main" val="4198989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r>
              <a:rPr lang="en-GB"/>
              <a:t>124</a:t>
            </a:r>
          </a:p>
        </p:txBody>
      </p:sp>
    </p:spTree>
    <p:extLst>
      <p:ext uri="{BB962C8B-B14F-4D97-AF65-F5344CB8AC3E}">
        <p14:creationId xmlns:p14="http://schemas.microsoft.com/office/powerpoint/2010/main" val="3921780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43EB9B-AB22-4D58-98C4-BCC6AC5BA51C}" type="slidenum">
              <a:rPr lang="en-GB" smtClean="0"/>
              <a:t>19</a:t>
            </a:fld>
            <a:endParaRPr lang="en-GB"/>
          </a:p>
        </p:txBody>
      </p:sp>
    </p:spTree>
    <p:extLst>
      <p:ext uri="{BB962C8B-B14F-4D97-AF65-F5344CB8AC3E}">
        <p14:creationId xmlns:p14="http://schemas.microsoft.com/office/powerpoint/2010/main" val="221857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E92B48-7F1E-4690-886D-5B1602AE8EED}" type="slidenum">
              <a:rPr lang="en-GB" smtClean="0"/>
              <a:t>25</a:t>
            </a:fld>
            <a:endParaRPr lang="en-GB"/>
          </a:p>
        </p:txBody>
      </p:sp>
    </p:spTree>
    <p:extLst>
      <p:ext uri="{BB962C8B-B14F-4D97-AF65-F5344CB8AC3E}">
        <p14:creationId xmlns:p14="http://schemas.microsoft.com/office/powerpoint/2010/main" val="3359664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43EB9B-AB22-4D58-98C4-BCC6AC5BA51C}" type="slidenum">
              <a:rPr lang="en-GB" smtClean="0"/>
              <a:t>26</a:t>
            </a:fld>
            <a:endParaRPr lang="en-GB"/>
          </a:p>
        </p:txBody>
      </p:sp>
    </p:spTree>
    <p:extLst>
      <p:ext uri="{BB962C8B-B14F-4D97-AF65-F5344CB8AC3E}">
        <p14:creationId xmlns:p14="http://schemas.microsoft.com/office/powerpoint/2010/main" val="1006756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43EB9B-AB22-4D58-98C4-BCC6AC5BA51C}" type="slidenum">
              <a:rPr lang="en-GB" smtClean="0"/>
              <a:t>28</a:t>
            </a:fld>
            <a:endParaRPr lang="en-GB"/>
          </a:p>
        </p:txBody>
      </p:sp>
    </p:spTree>
    <p:extLst>
      <p:ext uri="{BB962C8B-B14F-4D97-AF65-F5344CB8AC3E}">
        <p14:creationId xmlns:p14="http://schemas.microsoft.com/office/powerpoint/2010/main" val="3181371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43EB9B-AB22-4D58-98C4-BCC6AC5BA51C}" type="slidenum">
              <a:rPr lang="en-GB" smtClean="0"/>
              <a:t>29</a:t>
            </a:fld>
            <a:endParaRPr lang="en-GB"/>
          </a:p>
        </p:txBody>
      </p:sp>
    </p:spTree>
    <p:extLst>
      <p:ext uri="{BB962C8B-B14F-4D97-AF65-F5344CB8AC3E}">
        <p14:creationId xmlns:p14="http://schemas.microsoft.com/office/powerpoint/2010/main" val="82750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43EB9B-AB22-4D58-98C4-BCC6AC5BA51C}" type="slidenum">
              <a:rPr lang="en-GB" smtClean="0"/>
              <a:t>30</a:t>
            </a:fld>
            <a:endParaRPr lang="en-GB"/>
          </a:p>
        </p:txBody>
      </p:sp>
    </p:spTree>
    <p:extLst>
      <p:ext uri="{BB962C8B-B14F-4D97-AF65-F5344CB8AC3E}">
        <p14:creationId xmlns:p14="http://schemas.microsoft.com/office/powerpoint/2010/main" val="2721288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43EB9B-AB22-4D58-98C4-BCC6AC5BA51C}" type="slidenum">
              <a:rPr lang="en-GB" smtClean="0"/>
              <a:t>31</a:t>
            </a:fld>
            <a:endParaRPr lang="en-GB"/>
          </a:p>
        </p:txBody>
      </p:sp>
    </p:spTree>
    <p:extLst>
      <p:ext uri="{BB962C8B-B14F-4D97-AF65-F5344CB8AC3E}">
        <p14:creationId xmlns:p14="http://schemas.microsoft.com/office/powerpoint/2010/main" val="3930239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3EB9B-AB22-4D58-98C4-BCC6AC5BA51C}" type="slidenum">
              <a:rPr lang="en-GB" smtClean="0"/>
              <a:t>32</a:t>
            </a:fld>
            <a:endParaRPr lang="en-GB"/>
          </a:p>
        </p:txBody>
      </p:sp>
    </p:spTree>
    <p:extLst>
      <p:ext uri="{BB962C8B-B14F-4D97-AF65-F5344CB8AC3E}">
        <p14:creationId xmlns:p14="http://schemas.microsoft.com/office/powerpoint/2010/main" val="3669976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2</a:t>
            </a:r>
          </a:p>
        </p:txBody>
      </p:sp>
    </p:spTree>
    <p:extLst>
      <p:ext uri="{BB962C8B-B14F-4D97-AF65-F5344CB8AC3E}">
        <p14:creationId xmlns:p14="http://schemas.microsoft.com/office/powerpoint/2010/main" val="1793353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cs typeface="+mn-cs"/>
              </a:rPr>
              <a:t>350</a:t>
            </a:r>
          </a:p>
        </p:txBody>
      </p:sp>
    </p:spTree>
    <p:extLst>
      <p:ext uri="{BB962C8B-B14F-4D97-AF65-F5344CB8AC3E}">
        <p14:creationId xmlns:p14="http://schemas.microsoft.com/office/powerpoint/2010/main" val="348156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itchFamily="34" charset="0"/>
                <a:ea typeface="ヒラギノ角ゴ Pro W3"/>
                <a:cs typeface="+mn-cs"/>
              </a:rPr>
              <a:t>353</a:t>
            </a:r>
          </a:p>
        </p:txBody>
      </p:sp>
    </p:spTree>
    <p:extLst>
      <p:ext uri="{BB962C8B-B14F-4D97-AF65-F5344CB8AC3E}">
        <p14:creationId xmlns:p14="http://schemas.microsoft.com/office/powerpoint/2010/main" val="1892319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r>
              <a:rPr lang="en-GB"/>
              <a:t>357</a:t>
            </a:r>
          </a:p>
        </p:txBody>
      </p:sp>
    </p:spTree>
    <p:extLst>
      <p:ext uri="{BB962C8B-B14F-4D97-AF65-F5344CB8AC3E}">
        <p14:creationId xmlns:p14="http://schemas.microsoft.com/office/powerpoint/2010/main" val="431631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471145" eaLnBrk="1" fontAlgn="auto" hangingPunct="1">
              <a:spcBef>
                <a:spcPts val="0"/>
              </a:spcBef>
              <a:spcAft>
                <a:spcPts val="0"/>
              </a:spcAft>
              <a:defRPr/>
            </a:pPr>
            <a:fld id="{8096291E-E3D5-41D3-9FB4-C1886AF4A2CD}" type="slidenum">
              <a:rPr lang="en-GB">
                <a:solidFill>
                  <a:prstClr val="black"/>
                </a:solidFill>
                <a:latin typeface="Calibri"/>
                <a:cs typeface="+mn-cs"/>
              </a:rPr>
              <a:pPr defTabSz="471145" eaLnBrk="1" fontAlgn="auto" hangingPunct="1">
                <a:spcBef>
                  <a:spcPts val="0"/>
                </a:spcBef>
                <a:spcAft>
                  <a:spcPts val="0"/>
                </a:spcAft>
                <a:defRPr/>
              </a:pPr>
              <a:t>36</a:t>
            </a:fld>
            <a:endParaRPr lang="en-GB">
              <a:solidFill>
                <a:prstClr val="black"/>
              </a:solidFill>
              <a:latin typeface="Calibri"/>
              <a:cs typeface="+mn-cs"/>
            </a:endParaRPr>
          </a:p>
        </p:txBody>
      </p:sp>
    </p:spTree>
    <p:extLst>
      <p:ext uri="{BB962C8B-B14F-4D97-AF65-F5344CB8AC3E}">
        <p14:creationId xmlns:p14="http://schemas.microsoft.com/office/powerpoint/2010/main" val="89675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360</a:t>
            </a:r>
          </a:p>
        </p:txBody>
      </p:sp>
    </p:spTree>
    <p:extLst>
      <p:ext uri="{BB962C8B-B14F-4D97-AF65-F5344CB8AC3E}">
        <p14:creationId xmlns:p14="http://schemas.microsoft.com/office/powerpoint/2010/main" val="1882212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362</a:t>
            </a:r>
          </a:p>
        </p:txBody>
      </p:sp>
    </p:spTree>
    <p:extLst>
      <p:ext uri="{BB962C8B-B14F-4D97-AF65-F5344CB8AC3E}">
        <p14:creationId xmlns:p14="http://schemas.microsoft.com/office/powerpoint/2010/main" val="4259562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ヒラギノ角ゴ Pro W3"/>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ヒラギノ角ゴ Pro W3"/>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ヒラギノ角ゴ Pro W3"/>
                <a:cs typeface="+mn-cs"/>
              </a:rPr>
              <a:t>363</a:t>
            </a:r>
          </a:p>
        </p:txBody>
      </p:sp>
    </p:spTree>
    <p:extLst>
      <p:ext uri="{BB962C8B-B14F-4D97-AF65-F5344CB8AC3E}">
        <p14:creationId xmlns:p14="http://schemas.microsoft.com/office/powerpoint/2010/main" val="13048106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r>
              <a:rPr lang="en-GB"/>
              <a:t>364</a:t>
            </a:r>
          </a:p>
        </p:txBody>
      </p:sp>
    </p:spTree>
    <p:extLst>
      <p:ext uri="{BB962C8B-B14F-4D97-AF65-F5344CB8AC3E}">
        <p14:creationId xmlns:p14="http://schemas.microsoft.com/office/powerpoint/2010/main" val="2095040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a:p>
            <a:endParaRPr lang="en-GB"/>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cs typeface="+mn-cs"/>
              </a:rPr>
              <a:t>4</a:t>
            </a:r>
          </a:p>
        </p:txBody>
      </p:sp>
    </p:spTree>
    <p:extLst>
      <p:ext uri="{BB962C8B-B14F-4D97-AF65-F5344CB8AC3E}">
        <p14:creationId xmlns:p14="http://schemas.microsoft.com/office/powerpoint/2010/main" val="2326676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43EB9B-AB22-4D58-98C4-BCC6AC5BA51C}" type="slidenum">
              <a:rPr lang="en-GB" smtClean="0"/>
              <a:t>7</a:t>
            </a:fld>
            <a:endParaRPr lang="en-GB"/>
          </a:p>
        </p:txBody>
      </p:sp>
    </p:spTree>
    <p:extLst>
      <p:ext uri="{BB962C8B-B14F-4D97-AF65-F5344CB8AC3E}">
        <p14:creationId xmlns:p14="http://schemas.microsoft.com/office/powerpoint/2010/main" val="2084276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43EB9B-AB22-4D58-98C4-BCC6AC5BA51C}" type="slidenum">
              <a:rPr lang="en-GB" smtClean="0"/>
              <a:t>8</a:t>
            </a:fld>
            <a:endParaRPr lang="en-GB"/>
          </a:p>
        </p:txBody>
      </p:sp>
    </p:spTree>
    <p:extLst>
      <p:ext uri="{BB962C8B-B14F-4D97-AF65-F5344CB8AC3E}">
        <p14:creationId xmlns:p14="http://schemas.microsoft.com/office/powerpoint/2010/main" val="1579962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43EB9B-AB22-4D58-98C4-BCC6AC5BA51C}" type="slidenum">
              <a:rPr lang="en-GB" smtClean="0"/>
              <a:t>9</a:t>
            </a:fld>
            <a:endParaRPr lang="en-GB"/>
          </a:p>
        </p:txBody>
      </p:sp>
    </p:spTree>
    <p:extLst>
      <p:ext uri="{BB962C8B-B14F-4D97-AF65-F5344CB8AC3E}">
        <p14:creationId xmlns:p14="http://schemas.microsoft.com/office/powerpoint/2010/main" val="3892637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43EB9B-AB22-4D58-98C4-BCC6AC5BA51C}" type="slidenum">
              <a:rPr lang="en-GB" smtClean="0"/>
              <a:t>10</a:t>
            </a:fld>
            <a:endParaRPr lang="en-GB"/>
          </a:p>
        </p:txBody>
      </p:sp>
    </p:spTree>
    <p:extLst>
      <p:ext uri="{BB962C8B-B14F-4D97-AF65-F5344CB8AC3E}">
        <p14:creationId xmlns:p14="http://schemas.microsoft.com/office/powerpoint/2010/main" val="2574913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43EB9B-AB22-4D58-98C4-BCC6AC5BA51C}" type="slidenum">
              <a:rPr lang="en-GB" smtClean="0"/>
              <a:t>12</a:t>
            </a:fld>
            <a:endParaRPr lang="en-GB"/>
          </a:p>
        </p:txBody>
      </p:sp>
    </p:spTree>
    <p:extLst>
      <p:ext uri="{BB962C8B-B14F-4D97-AF65-F5344CB8AC3E}">
        <p14:creationId xmlns:p14="http://schemas.microsoft.com/office/powerpoint/2010/main" val="3233736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43EB9B-AB22-4D58-98C4-BCC6AC5BA51C}" type="slidenum">
              <a:rPr lang="en-GB" smtClean="0"/>
              <a:t>14</a:t>
            </a:fld>
            <a:endParaRPr lang="en-GB"/>
          </a:p>
        </p:txBody>
      </p:sp>
    </p:spTree>
    <p:extLst>
      <p:ext uri="{BB962C8B-B14F-4D97-AF65-F5344CB8AC3E}">
        <p14:creationId xmlns:p14="http://schemas.microsoft.com/office/powerpoint/2010/main" val="885907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822345"/>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329023"/>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606157"/>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pic>
        <p:nvPicPr>
          <p:cNvPr id="3" name="Title Graphic ABCD" descr="A logo of a company&#10;&#10;AI-generated content may be incorrect.">
            <a:extLst>
              <a:ext uri="{FF2B5EF4-FFF2-40B4-BE49-F238E27FC236}">
                <a16:creationId xmlns:a16="http://schemas.microsoft.com/office/drawing/2014/main" id="{9D168C21-43F6-9795-67B3-57AFD19EF93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347961" y="845127"/>
            <a:ext cx="6844039" cy="5129788"/>
          </a:xfrm>
          <a:prstGeom prst="rect">
            <a:avLst/>
          </a:prstGeom>
        </p:spPr>
      </p:pic>
      <p:pic>
        <p:nvPicPr>
          <p:cNvPr id="2" name="Title Graphic ABCD" descr="A logo of a company&#10;&#10;AI-generated content may be incorrect.">
            <a:extLst>
              <a:ext uri="{FF2B5EF4-FFF2-40B4-BE49-F238E27FC236}">
                <a16:creationId xmlns:a16="http://schemas.microsoft.com/office/drawing/2014/main" id="{B0B22F9F-1FA2-3F12-5ECE-3C9D150375E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347961" y="845127"/>
            <a:ext cx="6844039" cy="5129788"/>
          </a:xfrm>
          <a:prstGeom prst="rect">
            <a:avLst/>
          </a:prstGeom>
        </p:spPr>
      </p:pic>
      <p:pic>
        <p:nvPicPr>
          <p:cNvPr id="4" name="Title Graphic ABCD" descr="A logo of a company&#10;&#10;AI-generated content may be incorrect.">
            <a:extLst>
              <a:ext uri="{FF2B5EF4-FFF2-40B4-BE49-F238E27FC236}">
                <a16:creationId xmlns:a16="http://schemas.microsoft.com/office/drawing/2014/main" id="{4EBA83BD-E4F6-7D43-2D55-5F699318AC6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347961" y="845127"/>
            <a:ext cx="6844039" cy="5129788"/>
          </a:xfrm>
          <a:prstGeom prst="rect">
            <a:avLst/>
          </a:prstGeom>
        </p:spPr>
      </p:pic>
    </p:spTree>
    <p:extLst>
      <p:ext uri="{BB962C8B-B14F-4D97-AF65-F5344CB8AC3E}">
        <p14:creationId xmlns:p14="http://schemas.microsoft.com/office/powerpoint/2010/main" val="3983031120"/>
      </p:ext>
    </p:extLst>
  </p:cSld>
  <p:clrMapOvr>
    <a:masterClrMapping/>
  </p:clrMapOvr>
  <p:transition spd="slow">
    <p:wipe dir="r"/>
  </p:transition>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sp>
        <p:nvSpPr>
          <p:cNvPr id="3" name="Section Background ABCD">
            <a:extLst>
              <a:ext uri="{FF2B5EF4-FFF2-40B4-BE49-F238E27FC236}">
                <a16:creationId xmlns:a16="http://schemas.microsoft.com/office/drawing/2014/main" id="{BE519104-5B6F-7AA3-D15A-28005820BB67}"/>
              </a:ext>
            </a:extLst>
          </p:cNvPr>
          <p:cNvSpPr/>
          <p:nvPr/>
        </p:nvSpPr>
        <p:spPr>
          <a:xfrm>
            <a:off x="0" y="0"/>
            <a:ext cx="12192000" cy="6858000"/>
          </a:xfrm>
          <a:prstGeom prst="rect">
            <a:avLst/>
          </a:prstGeom>
          <a:solidFill>
            <a:srgbClr val="E9E5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Section Graphic ABCD" descr="A blue and black circle with dots&#10;&#10;AI-generated content may be incorrect.">
            <a:extLst>
              <a:ext uri="{FF2B5EF4-FFF2-40B4-BE49-F238E27FC236}">
                <a16:creationId xmlns:a16="http://schemas.microsoft.com/office/drawing/2014/main" id="{28497837-9AE8-1496-2DF9-155482A2DC6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789717" y="1128961"/>
            <a:ext cx="4599008" cy="4600075"/>
          </a:xfrm>
          <a:prstGeom prst="rect">
            <a:avLst/>
          </a:prstGeom>
        </p:spPr>
      </p:pic>
      <p:pic>
        <p:nvPicPr>
          <p:cNvPr id="5" name="WAW Logo ABCD">
            <a:extLst>
              <a:ext uri="{FF2B5EF4-FFF2-40B4-BE49-F238E27FC236}">
                <a16:creationId xmlns:a16="http://schemas.microsoft.com/office/drawing/2014/main" id="{D356A228-58C8-F6AE-F07E-A3E29FD390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275" y="341248"/>
            <a:ext cx="1714500" cy="469900"/>
          </a:xfrm>
          <a:prstGeom prst="rect">
            <a:avLst/>
          </a:prstGeom>
        </p:spPr>
      </p:pic>
      <p:sp>
        <p:nvSpPr>
          <p:cNvPr id="2" name="Section Background ABCD">
            <a:extLst>
              <a:ext uri="{FF2B5EF4-FFF2-40B4-BE49-F238E27FC236}">
                <a16:creationId xmlns:a16="http://schemas.microsoft.com/office/drawing/2014/main" id="{491B1FF3-5890-1C47-E093-644A4BFCDA0E}"/>
              </a:ext>
            </a:extLst>
          </p:cNvPr>
          <p:cNvSpPr/>
          <p:nvPr/>
        </p:nvSpPr>
        <p:spPr>
          <a:xfrm>
            <a:off x="0" y="0"/>
            <a:ext cx="12192000" cy="6858000"/>
          </a:xfrm>
          <a:prstGeom prst="rect">
            <a:avLst/>
          </a:prstGeom>
          <a:solidFill>
            <a:srgbClr val="E9E5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Section Graphic ABCD" descr="A blue and black circle with dots&#10;&#10;AI-generated content may be incorrect.">
            <a:extLst>
              <a:ext uri="{FF2B5EF4-FFF2-40B4-BE49-F238E27FC236}">
                <a16:creationId xmlns:a16="http://schemas.microsoft.com/office/drawing/2014/main" id="{FBC528A2-E502-7A0D-6942-F143C27235F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789717" y="1128961"/>
            <a:ext cx="4599008" cy="4600075"/>
          </a:xfrm>
          <a:prstGeom prst="rect">
            <a:avLst/>
          </a:prstGeom>
        </p:spPr>
      </p:pic>
      <p:pic>
        <p:nvPicPr>
          <p:cNvPr id="7" name="WAW Logo ABCD">
            <a:extLst>
              <a:ext uri="{FF2B5EF4-FFF2-40B4-BE49-F238E27FC236}">
                <a16:creationId xmlns:a16="http://schemas.microsoft.com/office/drawing/2014/main" id="{E7CB9585-345C-6C47-AB70-1A065B5D71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275" y="341248"/>
            <a:ext cx="1714500" cy="469900"/>
          </a:xfrm>
          <a:prstGeom prst="rect">
            <a:avLst/>
          </a:prstGeom>
        </p:spPr>
      </p:pic>
      <p:sp>
        <p:nvSpPr>
          <p:cNvPr id="8" name="Section Background ABCD">
            <a:extLst>
              <a:ext uri="{FF2B5EF4-FFF2-40B4-BE49-F238E27FC236}">
                <a16:creationId xmlns:a16="http://schemas.microsoft.com/office/drawing/2014/main" id="{71FEA7C2-54DB-611C-CAB1-12428A0ED8D8}"/>
              </a:ext>
            </a:extLst>
          </p:cNvPr>
          <p:cNvSpPr/>
          <p:nvPr/>
        </p:nvSpPr>
        <p:spPr>
          <a:xfrm>
            <a:off x="0" y="0"/>
            <a:ext cx="12192000" cy="6858000"/>
          </a:xfrm>
          <a:prstGeom prst="rect">
            <a:avLst/>
          </a:prstGeom>
          <a:solidFill>
            <a:srgbClr val="E9E5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Section Graphic ABCD" descr="A blue and black circle with dots&#10;&#10;AI-generated content may be incorrect.">
            <a:extLst>
              <a:ext uri="{FF2B5EF4-FFF2-40B4-BE49-F238E27FC236}">
                <a16:creationId xmlns:a16="http://schemas.microsoft.com/office/drawing/2014/main" id="{DC3B60EE-36EC-D575-0FDC-1C353CE8E61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789717" y="1128961"/>
            <a:ext cx="4599008" cy="4600075"/>
          </a:xfrm>
          <a:prstGeom prst="rect">
            <a:avLst/>
          </a:prstGeom>
        </p:spPr>
      </p:pic>
      <p:pic>
        <p:nvPicPr>
          <p:cNvPr id="10" name="WAW Logo ABCD">
            <a:extLst>
              <a:ext uri="{FF2B5EF4-FFF2-40B4-BE49-F238E27FC236}">
                <a16:creationId xmlns:a16="http://schemas.microsoft.com/office/drawing/2014/main" id="{3E435CE8-8995-C38E-3FF2-2AA85D7D17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5675" y="493648"/>
            <a:ext cx="1714500" cy="469900"/>
          </a:xfrm>
          <a:prstGeom prst="rect">
            <a:avLst/>
          </a:prstGeom>
        </p:spPr>
      </p:pic>
    </p:spTree>
    <p:extLst>
      <p:ext uri="{BB962C8B-B14F-4D97-AF65-F5344CB8AC3E}">
        <p14:creationId xmlns:p14="http://schemas.microsoft.com/office/powerpoint/2010/main" val="3462438495"/>
      </p:ext>
    </p:extLst>
  </p:cSld>
  <p:clrMapOvr>
    <a:masterClrMapping/>
  </p:clrMapOvr>
  <p:transition spd="slow">
    <p:wipe dir="r"/>
  </p:transition>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699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pic>
        <p:nvPicPr>
          <p:cNvPr id="3" name="Title Graphic ABCD" descr="A logo of a company&#10;&#10;AI-generated content may be incorrect.">
            <a:extLst>
              <a:ext uri="{FF2B5EF4-FFF2-40B4-BE49-F238E27FC236}">
                <a16:creationId xmlns:a16="http://schemas.microsoft.com/office/drawing/2014/main" id="{9D168C21-43F6-9795-67B3-57AFD19EF93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347961" y="845127"/>
            <a:ext cx="6844039" cy="5129788"/>
          </a:xfrm>
          <a:prstGeom prst="rect">
            <a:avLst/>
          </a:prstGeom>
        </p:spPr>
      </p:pic>
      <p:pic>
        <p:nvPicPr>
          <p:cNvPr id="2" name="Title Graphic ABCD" descr="A logo of a company&#10;&#10;AI-generated content may be incorrect.">
            <a:extLst>
              <a:ext uri="{FF2B5EF4-FFF2-40B4-BE49-F238E27FC236}">
                <a16:creationId xmlns:a16="http://schemas.microsoft.com/office/drawing/2014/main" id="{B0B22F9F-1FA2-3F12-5ECE-3C9D150375E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7961" y="845127"/>
            <a:ext cx="6844039" cy="5129788"/>
          </a:xfrm>
          <a:prstGeom prst="rect">
            <a:avLst/>
          </a:prstGeom>
        </p:spPr>
      </p:pic>
    </p:spTree>
    <p:extLst>
      <p:ext uri="{BB962C8B-B14F-4D97-AF65-F5344CB8AC3E}">
        <p14:creationId xmlns:p14="http://schemas.microsoft.com/office/powerpoint/2010/main" val="573251262"/>
      </p:ext>
    </p:extLst>
  </p:cSld>
  <p:clrMapOvr>
    <a:masterClrMapping/>
  </p:clrMapOvr>
  <p:transition spd="slow">
    <p:wipe dir="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sp>
        <p:nvSpPr>
          <p:cNvPr id="3" name="Section Background ABCD">
            <a:extLst>
              <a:ext uri="{FF2B5EF4-FFF2-40B4-BE49-F238E27FC236}">
                <a16:creationId xmlns:a16="http://schemas.microsoft.com/office/drawing/2014/main" id="{BE519104-5B6F-7AA3-D15A-28005820BB67}"/>
              </a:ext>
            </a:extLst>
          </p:cNvPr>
          <p:cNvSpPr/>
          <p:nvPr/>
        </p:nvSpPr>
        <p:spPr>
          <a:xfrm>
            <a:off x="0" y="0"/>
            <a:ext cx="12192000" cy="6858000"/>
          </a:xfrm>
          <a:prstGeom prst="rect">
            <a:avLst/>
          </a:prstGeom>
          <a:solidFill>
            <a:srgbClr val="E9E5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Section Graphic ABCD" descr="A blue and black circle with dots&#10;&#10;AI-generated content may be incorrect.">
            <a:extLst>
              <a:ext uri="{FF2B5EF4-FFF2-40B4-BE49-F238E27FC236}">
                <a16:creationId xmlns:a16="http://schemas.microsoft.com/office/drawing/2014/main" id="{28497837-9AE8-1496-2DF9-155482A2DC6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789717" y="1128961"/>
            <a:ext cx="4599008" cy="4600075"/>
          </a:xfrm>
          <a:prstGeom prst="rect">
            <a:avLst/>
          </a:prstGeom>
        </p:spPr>
      </p:pic>
      <p:pic>
        <p:nvPicPr>
          <p:cNvPr id="5" name="WAW Logo ABCD">
            <a:extLst>
              <a:ext uri="{FF2B5EF4-FFF2-40B4-BE49-F238E27FC236}">
                <a16:creationId xmlns:a16="http://schemas.microsoft.com/office/drawing/2014/main" id="{D356A228-58C8-F6AE-F07E-A3E29FD390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275" y="341248"/>
            <a:ext cx="1714500" cy="469900"/>
          </a:xfrm>
          <a:prstGeom prst="rect">
            <a:avLst/>
          </a:prstGeom>
        </p:spPr>
      </p:pic>
      <p:sp>
        <p:nvSpPr>
          <p:cNvPr id="2" name="Section Background ABCD">
            <a:extLst>
              <a:ext uri="{FF2B5EF4-FFF2-40B4-BE49-F238E27FC236}">
                <a16:creationId xmlns:a16="http://schemas.microsoft.com/office/drawing/2014/main" id="{491B1FF3-5890-1C47-E093-644A4BFCDA0E}"/>
              </a:ext>
            </a:extLst>
          </p:cNvPr>
          <p:cNvSpPr/>
          <p:nvPr userDrawn="1"/>
        </p:nvSpPr>
        <p:spPr>
          <a:xfrm>
            <a:off x="0" y="0"/>
            <a:ext cx="12192000" cy="6858000"/>
          </a:xfrm>
          <a:prstGeom prst="rect">
            <a:avLst/>
          </a:prstGeom>
          <a:solidFill>
            <a:srgbClr val="E9E5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Section Graphic ABCD" descr="A blue and black circle with dots&#10;&#10;AI-generated content may be incorrect.">
            <a:extLst>
              <a:ext uri="{FF2B5EF4-FFF2-40B4-BE49-F238E27FC236}">
                <a16:creationId xmlns:a16="http://schemas.microsoft.com/office/drawing/2014/main" id="{FBC528A2-E502-7A0D-6942-F143C27235F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789717" y="1128961"/>
            <a:ext cx="4599008" cy="4600075"/>
          </a:xfrm>
          <a:prstGeom prst="rect">
            <a:avLst/>
          </a:prstGeom>
        </p:spPr>
      </p:pic>
      <p:pic>
        <p:nvPicPr>
          <p:cNvPr id="7" name="WAW Logo ABCD">
            <a:extLst>
              <a:ext uri="{FF2B5EF4-FFF2-40B4-BE49-F238E27FC236}">
                <a16:creationId xmlns:a16="http://schemas.microsoft.com/office/drawing/2014/main" id="{E7CB9585-345C-6C47-AB70-1A065B5D715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03275" y="341248"/>
            <a:ext cx="1714500" cy="469900"/>
          </a:xfrm>
          <a:prstGeom prst="rect">
            <a:avLst/>
          </a:prstGeom>
        </p:spPr>
      </p:pic>
    </p:spTree>
    <p:extLst>
      <p:ext uri="{BB962C8B-B14F-4D97-AF65-F5344CB8AC3E}">
        <p14:creationId xmlns:p14="http://schemas.microsoft.com/office/powerpoint/2010/main" val="3900186414"/>
      </p:ext>
    </p:extLst>
  </p:cSld>
  <p:clrMapOvr>
    <a:masterClrMapping/>
  </p:clrMapOvr>
  <p:transition spd="slow">
    <p:wipe dir="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4576118"/>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pic>
        <p:nvPicPr>
          <p:cNvPr id="3" name="Title Graphic ABCD" descr="A logo of a company&#10;&#10;AI-generated content may be incorrect.">
            <a:extLst>
              <a:ext uri="{FF2B5EF4-FFF2-40B4-BE49-F238E27FC236}">
                <a16:creationId xmlns:a16="http://schemas.microsoft.com/office/drawing/2014/main" id="{9D168C21-43F6-9795-67B3-57AFD19EF93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347961" y="845127"/>
            <a:ext cx="6844039" cy="5129788"/>
          </a:xfrm>
          <a:prstGeom prst="rect">
            <a:avLst/>
          </a:prstGeom>
        </p:spPr>
      </p:pic>
      <p:pic>
        <p:nvPicPr>
          <p:cNvPr id="2" name="Title Graphic ABCD" descr="A logo of a company&#10;&#10;AI-generated content may be incorrect.">
            <a:extLst>
              <a:ext uri="{FF2B5EF4-FFF2-40B4-BE49-F238E27FC236}">
                <a16:creationId xmlns:a16="http://schemas.microsoft.com/office/drawing/2014/main" id="{B0B22F9F-1FA2-3F12-5ECE-3C9D150375E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347961" y="845127"/>
            <a:ext cx="6844039" cy="5129788"/>
          </a:xfrm>
          <a:prstGeom prst="rect">
            <a:avLst/>
          </a:prstGeom>
        </p:spPr>
      </p:pic>
    </p:spTree>
    <p:extLst>
      <p:ext uri="{BB962C8B-B14F-4D97-AF65-F5344CB8AC3E}">
        <p14:creationId xmlns:p14="http://schemas.microsoft.com/office/powerpoint/2010/main" val="3682533236"/>
      </p:ext>
    </p:extLst>
  </p:cSld>
  <p:clrMapOvr>
    <a:masterClrMapping/>
  </p:clrMapOvr>
  <p:transition spd="slow">
    <p:wipe dir="r"/>
  </p:transition>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sp>
        <p:nvSpPr>
          <p:cNvPr id="3" name="Section Background ABCD">
            <a:extLst>
              <a:ext uri="{FF2B5EF4-FFF2-40B4-BE49-F238E27FC236}">
                <a16:creationId xmlns:a16="http://schemas.microsoft.com/office/drawing/2014/main" id="{BE519104-5B6F-7AA3-D15A-28005820BB67}"/>
              </a:ext>
            </a:extLst>
          </p:cNvPr>
          <p:cNvSpPr/>
          <p:nvPr/>
        </p:nvSpPr>
        <p:spPr>
          <a:xfrm>
            <a:off x="0" y="0"/>
            <a:ext cx="12192000" cy="6858000"/>
          </a:xfrm>
          <a:prstGeom prst="rect">
            <a:avLst/>
          </a:prstGeom>
          <a:solidFill>
            <a:srgbClr val="E9E5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Section Graphic ABCD" descr="A blue and black circle with dots&#10;&#10;AI-generated content may be incorrect.">
            <a:extLst>
              <a:ext uri="{FF2B5EF4-FFF2-40B4-BE49-F238E27FC236}">
                <a16:creationId xmlns:a16="http://schemas.microsoft.com/office/drawing/2014/main" id="{28497837-9AE8-1496-2DF9-155482A2DC6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789717" y="1128961"/>
            <a:ext cx="4599008" cy="4600075"/>
          </a:xfrm>
          <a:prstGeom prst="rect">
            <a:avLst/>
          </a:prstGeom>
        </p:spPr>
      </p:pic>
      <p:pic>
        <p:nvPicPr>
          <p:cNvPr id="5" name="WAW Logo ABCD">
            <a:extLst>
              <a:ext uri="{FF2B5EF4-FFF2-40B4-BE49-F238E27FC236}">
                <a16:creationId xmlns:a16="http://schemas.microsoft.com/office/drawing/2014/main" id="{D356A228-58C8-F6AE-F07E-A3E29FD390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275" y="341248"/>
            <a:ext cx="1714500" cy="469900"/>
          </a:xfrm>
          <a:prstGeom prst="rect">
            <a:avLst/>
          </a:prstGeom>
        </p:spPr>
      </p:pic>
      <p:sp>
        <p:nvSpPr>
          <p:cNvPr id="2" name="Section Background ABCD">
            <a:extLst>
              <a:ext uri="{FF2B5EF4-FFF2-40B4-BE49-F238E27FC236}">
                <a16:creationId xmlns:a16="http://schemas.microsoft.com/office/drawing/2014/main" id="{491B1FF3-5890-1C47-E093-644A4BFCDA0E}"/>
              </a:ext>
            </a:extLst>
          </p:cNvPr>
          <p:cNvSpPr/>
          <p:nvPr/>
        </p:nvSpPr>
        <p:spPr>
          <a:xfrm>
            <a:off x="0" y="0"/>
            <a:ext cx="12192000" cy="6858000"/>
          </a:xfrm>
          <a:prstGeom prst="rect">
            <a:avLst/>
          </a:prstGeom>
          <a:solidFill>
            <a:srgbClr val="E9E5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Section Graphic ABCD" descr="A blue and black circle with dots&#10;&#10;AI-generated content may be incorrect.">
            <a:extLst>
              <a:ext uri="{FF2B5EF4-FFF2-40B4-BE49-F238E27FC236}">
                <a16:creationId xmlns:a16="http://schemas.microsoft.com/office/drawing/2014/main" id="{FBC528A2-E502-7A0D-6942-F143C27235F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789717" y="1128961"/>
            <a:ext cx="4599008" cy="4600075"/>
          </a:xfrm>
          <a:prstGeom prst="rect">
            <a:avLst/>
          </a:prstGeom>
        </p:spPr>
      </p:pic>
      <p:pic>
        <p:nvPicPr>
          <p:cNvPr id="7" name="WAW Logo ABCD">
            <a:extLst>
              <a:ext uri="{FF2B5EF4-FFF2-40B4-BE49-F238E27FC236}">
                <a16:creationId xmlns:a16="http://schemas.microsoft.com/office/drawing/2014/main" id="{E7CB9585-345C-6C47-AB70-1A065B5D71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275" y="341248"/>
            <a:ext cx="1714500" cy="469900"/>
          </a:xfrm>
          <a:prstGeom prst="rect">
            <a:avLst/>
          </a:prstGeom>
        </p:spPr>
      </p:pic>
    </p:spTree>
    <p:extLst>
      <p:ext uri="{BB962C8B-B14F-4D97-AF65-F5344CB8AC3E}">
        <p14:creationId xmlns:p14="http://schemas.microsoft.com/office/powerpoint/2010/main" val="3756294803"/>
      </p:ext>
    </p:extLst>
  </p:cSld>
  <p:clrMapOvr>
    <a:masterClrMapping/>
  </p:clrMapOvr>
  <p:transition spd="slow">
    <p:wipe dir="r"/>
  </p:transition>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9.xml"/><Relationship Id="rId7"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WAW Logo ABCD">
            <a:extLst>
              <a:ext uri="{FF2B5EF4-FFF2-40B4-BE49-F238E27FC236}">
                <a16:creationId xmlns:a16="http://schemas.microsoft.com/office/drawing/2014/main" id="{D352527F-6366-86E6-7058-81932FD499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3275" y="341248"/>
            <a:ext cx="1714500" cy="469900"/>
          </a:xfrm>
          <a:prstGeom prst="rect">
            <a:avLst/>
          </a:prstGeom>
        </p:spPr>
      </p:pic>
    </p:spTree>
    <p:extLst>
      <p:ext uri="{BB962C8B-B14F-4D97-AF65-F5344CB8AC3E}">
        <p14:creationId xmlns:p14="http://schemas.microsoft.com/office/powerpoint/2010/main" val="337360278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Lst>
  <p:transition spd="slow">
    <p:wipe dir="r"/>
  </p:transition>
  <p:hf sldNum="0" hdr="0" dt="0"/>
  <p:txStyles>
    <p:titleStyle>
      <a:lvl1pPr algn="l" defTabSz="914400" rtl="0" eaLnBrk="1" latinLnBrk="0" hangingPunct="1">
        <a:lnSpc>
          <a:spcPct val="90000"/>
        </a:lnSpc>
        <a:spcBef>
          <a:spcPct val="0"/>
        </a:spcBef>
        <a:buNone/>
        <a:defRPr sz="3600" b="0" i="0" kern="1200">
          <a:solidFill>
            <a:schemeClr val="tx2"/>
          </a:solidFill>
          <a:latin typeface="+mj-lt"/>
          <a:ea typeface="+mj-ea"/>
          <a:cs typeface="+mj-cs"/>
        </a:defRPr>
      </a:lvl1pPr>
    </p:titleStyle>
    <p:bodyStyle>
      <a:lvl1pPr marL="230188" indent="-219075" algn="l" defTabSz="914400" rtl="0" eaLnBrk="1" latinLnBrk="0" hangingPunct="1">
        <a:lnSpc>
          <a:spcPct val="114000"/>
        </a:lnSpc>
        <a:spcBef>
          <a:spcPts val="1000"/>
        </a:spcBef>
        <a:spcAft>
          <a:spcPts val="600"/>
        </a:spcAft>
        <a:buFont typeface="Arial" panose="020B0604020202020204" pitchFamily="34" charset="0"/>
        <a:buChar char="•"/>
        <a:tabLst/>
        <a:defRPr sz="1800" kern="1200">
          <a:solidFill>
            <a:schemeClr val="tx1"/>
          </a:solidFill>
          <a:latin typeface="+mn-lt"/>
          <a:ea typeface="+mn-ea"/>
          <a:cs typeface="+mn-cs"/>
        </a:defRPr>
      </a:lvl1pPr>
      <a:lvl2pPr marL="452438" indent="-222250" algn="l" defTabSz="914400" rtl="0" eaLnBrk="1" latinLnBrk="0" hangingPunct="1">
        <a:lnSpc>
          <a:spcPct val="114000"/>
        </a:lnSpc>
        <a:spcBef>
          <a:spcPts val="500"/>
        </a:spcBef>
        <a:spcAft>
          <a:spcPts val="600"/>
        </a:spcAft>
        <a:buFont typeface="Arial" panose="020B0604020202020204" pitchFamily="34" charset="0"/>
        <a:buChar char="•"/>
        <a:tabLst/>
        <a:defRPr sz="1800" kern="1200">
          <a:solidFill>
            <a:schemeClr val="tx1"/>
          </a:solidFill>
          <a:latin typeface="+mn-lt"/>
          <a:ea typeface="+mn-ea"/>
          <a:cs typeface="+mn-cs"/>
        </a:defRPr>
      </a:lvl2pPr>
      <a:lvl3pPr marL="630238" indent="-177800" algn="l" defTabSz="914400" rtl="0" eaLnBrk="1" latinLnBrk="0" hangingPunct="1">
        <a:lnSpc>
          <a:spcPct val="114000"/>
        </a:lnSpc>
        <a:spcBef>
          <a:spcPts val="500"/>
        </a:spcBef>
        <a:spcAft>
          <a:spcPts val="600"/>
        </a:spcAft>
        <a:buFont typeface="Arial" panose="020B0604020202020204" pitchFamily="34" charset="0"/>
        <a:buChar char="•"/>
        <a:tabLst/>
        <a:defRPr sz="1400" kern="1200">
          <a:solidFill>
            <a:schemeClr val="tx1"/>
          </a:solidFill>
          <a:latin typeface="+mn-lt"/>
          <a:ea typeface="+mn-ea"/>
          <a:cs typeface="+mn-cs"/>
        </a:defRPr>
      </a:lvl3pPr>
      <a:lvl4pPr marL="808038" indent="-177800" algn="l" defTabSz="914400" rtl="0" eaLnBrk="1" latinLnBrk="0" hangingPunct="1">
        <a:lnSpc>
          <a:spcPct val="114000"/>
        </a:lnSpc>
        <a:spcBef>
          <a:spcPts val="500"/>
        </a:spcBef>
        <a:spcAft>
          <a:spcPts val="600"/>
        </a:spcAft>
        <a:buFont typeface="Arial" panose="020B0604020202020204" pitchFamily="34" charset="0"/>
        <a:buChar char="•"/>
        <a:tabLst/>
        <a:defRPr sz="1400" kern="1200">
          <a:solidFill>
            <a:schemeClr val="tx1"/>
          </a:solidFill>
          <a:latin typeface="+mn-lt"/>
          <a:ea typeface="+mn-ea"/>
          <a:cs typeface="+mn-cs"/>
        </a:defRPr>
      </a:lvl4pPr>
      <a:lvl5pPr marL="941388" indent="-177800" algn="l" defTabSz="914400" rtl="0" eaLnBrk="1" latinLnBrk="0" hangingPunct="1">
        <a:lnSpc>
          <a:spcPct val="114000"/>
        </a:lnSpc>
        <a:spcBef>
          <a:spcPts val="500"/>
        </a:spcBef>
        <a:spcAft>
          <a:spcPts val="600"/>
        </a:spcAft>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guide id="7" pos="506">
          <p15:clr>
            <a:srgbClr val="F26B43"/>
          </p15:clr>
        </p15:guide>
        <p15:guide id="8" pos="717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WAW Logo ABCD">
            <a:extLst>
              <a:ext uri="{FF2B5EF4-FFF2-40B4-BE49-F238E27FC236}">
                <a16:creationId xmlns:a16="http://schemas.microsoft.com/office/drawing/2014/main" id="{96A3B918-4E33-E6A6-91F6-8F650F68D72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03275" y="341248"/>
            <a:ext cx="1714500" cy="469900"/>
          </a:xfrm>
          <a:prstGeom prst="rect">
            <a:avLst/>
          </a:prstGeom>
        </p:spPr>
      </p:pic>
    </p:spTree>
    <p:extLst>
      <p:ext uri="{BB962C8B-B14F-4D97-AF65-F5344CB8AC3E}">
        <p14:creationId xmlns:p14="http://schemas.microsoft.com/office/powerpoint/2010/main" val="935846344"/>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Lst>
  <p:transition spd="slow">
    <p:wipe dir="r"/>
  </p:transition>
  <p:hf sldNum="0" hdr="0" dt="0"/>
  <p:txStyles>
    <p:titleStyle>
      <a:lvl1pPr algn="l" defTabSz="914400" rtl="0" eaLnBrk="1" latinLnBrk="0" hangingPunct="1">
        <a:lnSpc>
          <a:spcPct val="90000"/>
        </a:lnSpc>
        <a:spcBef>
          <a:spcPct val="0"/>
        </a:spcBef>
        <a:buNone/>
        <a:defRPr sz="3600" b="0" i="0" kern="1200">
          <a:solidFill>
            <a:schemeClr val="tx2"/>
          </a:solidFill>
          <a:latin typeface="+mj-lt"/>
          <a:ea typeface="+mj-ea"/>
          <a:cs typeface="+mj-cs"/>
        </a:defRPr>
      </a:lvl1pPr>
    </p:titleStyle>
    <p:bodyStyle>
      <a:lvl1pPr marL="230188" indent="-219075" algn="l" defTabSz="914400" rtl="0" eaLnBrk="1" latinLnBrk="0" hangingPunct="1">
        <a:lnSpc>
          <a:spcPct val="114000"/>
        </a:lnSpc>
        <a:spcBef>
          <a:spcPts val="1000"/>
        </a:spcBef>
        <a:spcAft>
          <a:spcPts val="600"/>
        </a:spcAft>
        <a:buFont typeface="Arial" panose="020B0604020202020204" pitchFamily="34" charset="0"/>
        <a:buChar char="•"/>
        <a:tabLst/>
        <a:defRPr sz="1800" kern="1200">
          <a:solidFill>
            <a:schemeClr val="tx1"/>
          </a:solidFill>
          <a:latin typeface="+mn-lt"/>
          <a:ea typeface="+mn-ea"/>
          <a:cs typeface="+mn-cs"/>
        </a:defRPr>
      </a:lvl1pPr>
      <a:lvl2pPr marL="452438" indent="-222250" algn="l" defTabSz="914400" rtl="0" eaLnBrk="1" latinLnBrk="0" hangingPunct="1">
        <a:lnSpc>
          <a:spcPct val="114000"/>
        </a:lnSpc>
        <a:spcBef>
          <a:spcPts val="500"/>
        </a:spcBef>
        <a:spcAft>
          <a:spcPts val="600"/>
        </a:spcAft>
        <a:buFont typeface="Arial" panose="020B0604020202020204" pitchFamily="34" charset="0"/>
        <a:buChar char="•"/>
        <a:tabLst/>
        <a:defRPr sz="1800" kern="1200">
          <a:solidFill>
            <a:schemeClr val="tx1"/>
          </a:solidFill>
          <a:latin typeface="+mn-lt"/>
          <a:ea typeface="+mn-ea"/>
          <a:cs typeface="+mn-cs"/>
        </a:defRPr>
      </a:lvl2pPr>
      <a:lvl3pPr marL="630238" indent="-177800" algn="l" defTabSz="914400" rtl="0" eaLnBrk="1" latinLnBrk="0" hangingPunct="1">
        <a:lnSpc>
          <a:spcPct val="114000"/>
        </a:lnSpc>
        <a:spcBef>
          <a:spcPts val="500"/>
        </a:spcBef>
        <a:spcAft>
          <a:spcPts val="600"/>
        </a:spcAft>
        <a:buFont typeface="Arial" panose="020B0604020202020204" pitchFamily="34" charset="0"/>
        <a:buChar char="•"/>
        <a:tabLst/>
        <a:defRPr sz="1400" kern="1200">
          <a:solidFill>
            <a:schemeClr val="tx1"/>
          </a:solidFill>
          <a:latin typeface="+mn-lt"/>
          <a:ea typeface="+mn-ea"/>
          <a:cs typeface="+mn-cs"/>
        </a:defRPr>
      </a:lvl3pPr>
      <a:lvl4pPr marL="808038" indent="-177800" algn="l" defTabSz="914400" rtl="0" eaLnBrk="1" latinLnBrk="0" hangingPunct="1">
        <a:lnSpc>
          <a:spcPct val="114000"/>
        </a:lnSpc>
        <a:spcBef>
          <a:spcPts val="500"/>
        </a:spcBef>
        <a:spcAft>
          <a:spcPts val="600"/>
        </a:spcAft>
        <a:buFont typeface="Arial" panose="020B0604020202020204" pitchFamily="34" charset="0"/>
        <a:buChar char="•"/>
        <a:tabLst/>
        <a:defRPr sz="1400" kern="1200">
          <a:solidFill>
            <a:schemeClr val="tx1"/>
          </a:solidFill>
          <a:latin typeface="+mn-lt"/>
          <a:ea typeface="+mn-ea"/>
          <a:cs typeface="+mn-cs"/>
        </a:defRPr>
      </a:lvl4pPr>
      <a:lvl5pPr marL="941388" indent="-177800" algn="l" defTabSz="914400" rtl="0" eaLnBrk="1" latinLnBrk="0" hangingPunct="1">
        <a:lnSpc>
          <a:spcPct val="114000"/>
        </a:lnSpc>
        <a:spcBef>
          <a:spcPts val="500"/>
        </a:spcBef>
        <a:spcAft>
          <a:spcPts val="600"/>
        </a:spcAft>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guide id="7" pos="506">
          <p15:clr>
            <a:srgbClr val="F26B43"/>
          </p15:clr>
        </p15:guide>
        <p15:guide id="8" pos="717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WAW Logo ABCD">
            <a:extLst>
              <a:ext uri="{FF2B5EF4-FFF2-40B4-BE49-F238E27FC236}">
                <a16:creationId xmlns:a16="http://schemas.microsoft.com/office/drawing/2014/main" id="{D352527F-6366-86E6-7058-81932FD499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3275" y="341248"/>
            <a:ext cx="1714500" cy="469900"/>
          </a:xfrm>
          <a:prstGeom prst="rect">
            <a:avLst/>
          </a:prstGeom>
        </p:spPr>
      </p:pic>
    </p:spTree>
    <p:extLst>
      <p:ext uri="{BB962C8B-B14F-4D97-AF65-F5344CB8AC3E}">
        <p14:creationId xmlns:p14="http://schemas.microsoft.com/office/powerpoint/2010/main" val="2107361531"/>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Lst>
  <p:transition spd="slow">
    <p:wipe dir="r"/>
  </p:transition>
  <p:hf sldNum="0" hdr="0" dt="0"/>
  <p:txStyles>
    <p:titleStyle>
      <a:lvl1pPr algn="l" defTabSz="914400" rtl="0" eaLnBrk="1" latinLnBrk="0" hangingPunct="1">
        <a:lnSpc>
          <a:spcPct val="90000"/>
        </a:lnSpc>
        <a:spcBef>
          <a:spcPct val="0"/>
        </a:spcBef>
        <a:buNone/>
        <a:defRPr sz="3600" b="0" i="0" kern="1200">
          <a:solidFill>
            <a:schemeClr val="tx2"/>
          </a:solidFill>
          <a:latin typeface="+mj-lt"/>
          <a:ea typeface="+mj-ea"/>
          <a:cs typeface="+mj-cs"/>
        </a:defRPr>
      </a:lvl1pPr>
    </p:titleStyle>
    <p:bodyStyle>
      <a:lvl1pPr marL="230188" indent="-219075" algn="l" defTabSz="914400" rtl="0" eaLnBrk="1" latinLnBrk="0" hangingPunct="1">
        <a:lnSpc>
          <a:spcPct val="114000"/>
        </a:lnSpc>
        <a:spcBef>
          <a:spcPts val="1000"/>
        </a:spcBef>
        <a:spcAft>
          <a:spcPts val="600"/>
        </a:spcAft>
        <a:buFont typeface="Arial" panose="020B0604020202020204" pitchFamily="34" charset="0"/>
        <a:buChar char="•"/>
        <a:tabLst/>
        <a:defRPr sz="1800" kern="1200">
          <a:solidFill>
            <a:schemeClr val="tx1"/>
          </a:solidFill>
          <a:latin typeface="+mn-lt"/>
          <a:ea typeface="+mn-ea"/>
          <a:cs typeface="+mn-cs"/>
        </a:defRPr>
      </a:lvl1pPr>
      <a:lvl2pPr marL="452438" indent="-222250" algn="l" defTabSz="914400" rtl="0" eaLnBrk="1" latinLnBrk="0" hangingPunct="1">
        <a:lnSpc>
          <a:spcPct val="114000"/>
        </a:lnSpc>
        <a:spcBef>
          <a:spcPts val="500"/>
        </a:spcBef>
        <a:spcAft>
          <a:spcPts val="600"/>
        </a:spcAft>
        <a:buFont typeface="Arial" panose="020B0604020202020204" pitchFamily="34" charset="0"/>
        <a:buChar char="•"/>
        <a:tabLst/>
        <a:defRPr sz="1800" kern="1200">
          <a:solidFill>
            <a:schemeClr val="tx1"/>
          </a:solidFill>
          <a:latin typeface="+mn-lt"/>
          <a:ea typeface="+mn-ea"/>
          <a:cs typeface="+mn-cs"/>
        </a:defRPr>
      </a:lvl2pPr>
      <a:lvl3pPr marL="630238" indent="-177800" algn="l" defTabSz="914400" rtl="0" eaLnBrk="1" latinLnBrk="0" hangingPunct="1">
        <a:lnSpc>
          <a:spcPct val="114000"/>
        </a:lnSpc>
        <a:spcBef>
          <a:spcPts val="500"/>
        </a:spcBef>
        <a:spcAft>
          <a:spcPts val="600"/>
        </a:spcAft>
        <a:buFont typeface="Arial" panose="020B0604020202020204" pitchFamily="34" charset="0"/>
        <a:buChar char="•"/>
        <a:tabLst/>
        <a:defRPr sz="1400" kern="1200">
          <a:solidFill>
            <a:schemeClr val="tx1"/>
          </a:solidFill>
          <a:latin typeface="+mn-lt"/>
          <a:ea typeface="+mn-ea"/>
          <a:cs typeface="+mn-cs"/>
        </a:defRPr>
      </a:lvl3pPr>
      <a:lvl4pPr marL="808038" indent="-177800" algn="l" defTabSz="914400" rtl="0" eaLnBrk="1" latinLnBrk="0" hangingPunct="1">
        <a:lnSpc>
          <a:spcPct val="114000"/>
        </a:lnSpc>
        <a:spcBef>
          <a:spcPts val="500"/>
        </a:spcBef>
        <a:spcAft>
          <a:spcPts val="600"/>
        </a:spcAft>
        <a:buFont typeface="Arial" panose="020B0604020202020204" pitchFamily="34" charset="0"/>
        <a:buChar char="•"/>
        <a:tabLst/>
        <a:defRPr sz="1400" kern="1200">
          <a:solidFill>
            <a:schemeClr val="tx1"/>
          </a:solidFill>
          <a:latin typeface="+mn-lt"/>
          <a:ea typeface="+mn-ea"/>
          <a:cs typeface="+mn-cs"/>
        </a:defRPr>
      </a:lvl4pPr>
      <a:lvl5pPr marL="941388" indent="-177800" algn="l" defTabSz="914400" rtl="0" eaLnBrk="1" latinLnBrk="0" hangingPunct="1">
        <a:lnSpc>
          <a:spcPct val="114000"/>
        </a:lnSpc>
        <a:spcBef>
          <a:spcPts val="500"/>
        </a:spcBef>
        <a:spcAft>
          <a:spcPts val="600"/>
        </a:spcAft>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guide id="7" pos="506">
          <p15:clr>
            <a:srgbClr val="F26B43"/>
          </p15:clr>
        </p15:guide>
        <p15:guide id="8" pos="717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12.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1.xml"/><Relationship Id="rId7" Type="http://schemas.openxmlformats.org/officeDocument/2006/relationships/image" Target="../media/image17.sv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3.xml"/><Relationship Id="rId7" Type="http://schemas.openxmlformats.org/officeDocument/2006/relationships/image" Target="../media/image25.sv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notesSlide" Target="../notesSlides/notesSlide15.xml"/><Relationship Id="rId7" Type="http://schemas.openxmlformats.org/officeDocument/2006/relationships/image" Target="../media/image31.svg"/><Relationship Id="rId12" Type="http://schemas.openxmlformats.org/officeDocument/2006/relationships/image" Target="../media/image36.pn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image" Target="../media/image43.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43.pn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36.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5.png"/><Relationship Id="rId7"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51.svg"/><Relationship Id="rId4" Type="http://schemas.openxmlformats.org/officeDocument/2006/relationships/image" Target="../media/image46.svg"/><Relationship Id="rId9"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52.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10B7E-B9F8-C8FC-8C28-52E8704180ED}"/>
              </a:ext>
            </a:extLst>
          </p:cNvPr>
          <p:cNvSpPr>
            <a:spLocks noGrp="1"/>
          </p:cNvSpPr>
          <p:nvPr>
            <p:ph type="title" idx="4294967295"/>
          </p:nvPr>
        </p:nvSpPr>
        <p:spPr>
          <a:xfrm>
            <a:off x="771470" y="2049905"/>
            <a:ext cx="4563205" cy="2758190"/>
          </a:xfrm>
          <a:prstGeom prst="rect">
            <a:avLst/>
          </a:prstGeom>
        </p:spPr>
        <p:txBody>
          <a:bodyPr lIns="0" tIns="0" rIns="0" bIns="0" anchor="b">
            <a:noAutofit/>
          </a:bodyPr>
          <a:lstStyle/>
          <a:p>
            <a:r>
              <a:rPr lang="en-GB" sz="5400" dirty="0">
                <a:solidFill>
                  <a:srgbClr val="391C66"/>
                </a:solidFill>
                <a:latin typeface="Aptos Display" panose="020B0004020202020204" pitchFamily="34" charset="0"/>
              </a:rPr>
              <a:t>Understanding your Haleon Sharesave 2022 maturity</a:t>
            </a:r>
          </a:p>
        </p:txBody>
      </p:sp>
    </p:spTree>
    <p:extLst>
      <p:ext uri="{BB962C8B-B14F-4D97-AF65-F5344CB8AC3E}">
        <p14:creationId xmlns:p14="http://schemas.microsoft.com/office/powerpoint/2010/main" val="1970499867"/>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23E4E-F47E-E2A3-ACA8-D9C789665E27}"/>
              </a:ext>
            </a:extLst>
          </p:cNvPr>
          <p:cNvSpPr txBox="1">
            <a:spLocks/>
          </p:cNvSpPr>
          <p:nvPr/>
        </p:nvSpPr>
        <p:spPr bwMode="auto">
          <a:xfrm>
            <a:off x="802800" y="1059680"/>
            <a:ext cx="10585450" cy="52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sz="3600" dirty="0">
                <a:solidFill>
                  <a:srgbClr val="391C66"/>
                </a:solidFill>
                <a:latin typeface="Aptos Display" panose="020B0004020202020204" pitchFamily="34" charset="0"/>
                <a:ea typeface="ヒラギノ角ゴ Pro W3"/>
              </a:rPr>
              <a:t>Key dates for Sharesave 2022</a:t>
            </a:r>
          </a:p>
        </p:txBody>
      </p:sp>
      <p:sp>
        <p:nvSpPr>
          <p:cNvPr id="105" name="TextBox 104">
            <a:extLst>
              <a:ext uri="{FF2B5EF4-FFF2-40B4-BE49-F238E27FC236}">
                <a16:creationId xmlns:a16="http://schemas.microsoft.com/office/drawing/2014/main" id="{172BF427-9951-C3C8-C882-3EFA534A1A09}"/>
              </a:ext>
            </a:extLst>
          </p:cNvPr>
          <p:cNvSpPr txBox="1"/>
          <p:nvPr/>
        </p:nvSpPr>
        <p:spPr>
          <a:xfrm>
            <a:off x="758813" y="1679395"/>
            <a:ext cx="10585450" cy="338554"/>
          </a:xfrm>
          <a:prstGeom prst="rect">
            <a:avLst/>
          </a:prstGeom>
          <a:noFill/>
        </p:spPr>
        <p:txBody>
          <a:bodyPr wrap="square" rtlCol="0">
            <a:spAutoFit/>
          </a:bodyPr>
          <a:lstStyle/>
          <a:p>
            <a:pPr>
              <a:buClr>
                <a:schemeClr val="tx1"/>
              </a:buClr>
            </a:pPr>
            <a:r>
              <a:rPr lang="en-GB" sz="1600" dirty="0">
                <a:latin typeface="Aptos" panose="020B0004020202020204" pitchFamily="34" charset="0"/>
              </a:rPr>
              <a:t>The maturity date for the scheme is </a:t>
            </a:r>
            <a:r>
              <a:rPr lang="en-GB" sz="1600" b="1" dirty="0">
                <a:latin typeface="Aptos" panose="020B0004020202020204" pitchFamily="34" charset="0"/>
              </a:rPr>
              <a:t>Sunday 1st February 2026</a:t>
            </a:r>
            <a:r>
              <a:rPr lang="en-GB" sz="1600" dirty="0">
                <a:latin typeface="Aptos" panose="020B0004020202020204" pitchFamily="34" charset="0"/>
              </a:rPr>
              <a:t>.  There are then a series of key dates to be aware of:</a:t>
            </a:r>
          </a:p>
        </p:txBody>
      </p:sp>
      <p:sp>
        <p:nvSpPr>
          <p:cNvPr id="6" name="TextBox 5">
            <a:extLst>
              <a:ext uri="{FF2B5EF4-FFF2-40B4-BE49-F238E27FC236}">
                <a16:creationId xmlns:a16="http://schemas.microsoft.com/office/drawing/2014/main" id="{331F15CD-6D5B-0600-4BFD-A53F4BC2D98A}"/>
              </a:ext>
            </a:extLst>
          </p:cNvPr>
          <p:cNvSpPr txBox="1"/>
          <p:nvPr/>
        </p:nvSpPr>
        <p:spPr>
          <a:xfrm>
            <a:off x="758812" y="6277237"/>
            <a:ext cx="8334637" cy="276999"/>
          </a:xfrm>
          <a:prstGeom prst="rect">
            <a:avLst/>
          </a:prstGeom>
          <a:noFill/>
        </p:spPr>
        <p:txBody>
          <a:bodyPr wrap="square" rtlCol="0">
            <a:spAutoFit/>
          </a:bodyPr>
          <a:lstStyle/>
          <a:p>
            <a:pPr algn="ctr">
              <a:buClr>
                <a:schemeClr val="tx1"/>
              </a:buClr>
            </a:pPr>
            <a:r>
              <a:rPr lang="en-GB" sz="1200">
                <a:latin typeface="Aptos" panose="020B0004020202020204" pitchFamily="34" charset="0"/>
              </a:rPr>
              <a:t>Note – if you have missed any monthly payments, your maturity date and other key dates will be different.</a:t>
            </a:r>
          </a:p>
        </p:txBody>
      </p:sp>
      <p:grpSp>
        <p:nvGrpSpPr>
          <p:cNvPr id="139" name="Group 138">
            <a:extLst>
              <a:ext uri="{FF2B5EF4-FFF2-40B4-BE49-F238E27FC236}">
                <a16:creationId xmlns:a16="http://schemas.microsoft.com/office/drawing/2014/main" id="{5D350C59-5001-70CF-00F4-D719FE1B644D}"/>
              </a:ext>
            </a:extLst>
          </p:cNvPr>
          <p:cNvGrpSpPr/>
          <p:nvPr/>
        </p:nvGrpSpPr>
        <p:grpSpPr>
          <a:xfrm>
            <a:off x="802800" y="2545507"/>
            <a:ext cx="11267280" cy="692232"/>
            <a:chOff x="802800" y="3130476"/>
            <a:chExt cx="11267280" cy="692232"/>
          </a:xfrm>
        </p:grpSpPr>
        <p:sp>
          <p:nvSpPr>
            <p:cNvPr id="3" name="TextBox 2">
              <a:extLst>
                <a:ext uri="{FF2B5EF4-FFF2-40B4-BE49-F238E27FC236}">
                  <a16:creationId xmlns:a16="http://schemas.microsoft.com/office/drawing/2014/main" id="{428CEDE0-6CF0-11B8-A7CC-63446EA071F4}"/>
                </a:ext>
              </a:extLst>
            </p:cNvPr>
            <p:cNvSpPr txBox="1"/>
            <p:nvPr/>
          </p:nvSpPr>
          <p:spPr>
            <a:xfrm>
              <a:off x="1764551" y="3259994"/>
              <a:ext cx="10305529" cy="338554"/>
            </a:xfrm>
            <a:prstGeom prst="rect">
              <a:avLst/>
            </a:prstGeom>
            <a:noFill/>
          </p:spPr>
          <p:txBody>
            <a:bodyPr wrap="square" rtlCol="0">
              <a:spAutoFit/>
            </a:bodyPr>
            <a:lstStyle/>
            <a:p>
              <a:pPr>
                <a:buClr>
                  <a:schemeClr val="tx1"/>
                </a:buClr>
              </a:pPr>
              <a:r>
                <a:rPr lang="en-GB" sz="1600" dirty="0">
                  <a:latin typeface="Aptos" panose="020B0004020202020204" pitchFamily="34" charset="0"/>
                </a:rPr>
                <a:t>You will be able to make your choice from </a:t>
              </a:r>
              <a:r>
                <a:rPr lang="en-GB" sz="1600" b="1" dirty="0">
                  <a:latin typeface="Aptos" panose="020B0004020202020204" pitchFamily="34" charset="0"/>
                </a:rPr>
                <a:t>Monday</a:t>
              </a:r>
              <a:r>
                <a:rPr lang="en-GB" sz="1600" dirty="0">
                  <a:latin typeface="Aptos" panose="020B0004020202020204" pitchFamily="34" charset="0"/>
                </a:rPr>
                <a:t> </a:t>
              </a:r>
              <a:r>
                <a:rPr lang="en-GB" sz="1600" b="1" dirty="0">
                  <a:latin typeface="Aptos" panose="020B0004020202020204" pitchFamily="34" charset="0"/>
                </a:rPr>
                <a:t>2nd February 2026 </a:t>
              </a:r>
              <a:r>
                <a:rPr lang="en-GB" sz="1600" dirty="0">
                  <a:latin typeface="Aptos" panose="020B0004020202020204" pitchFamily="34" charset="0"/>
                </a:rPr>
                <a:t>via </a:t>
              </a:r>
              <a:r>
                <a:rPr lang="en-GB" sz="1600" dirty="0" err="1">
                  <a:latin typeface="Aptos" panose="020B0004020202020204" pitchFamily="34" charset="0"/>
                </a:rPr>
                <a:t>EquatePlus</a:t>
              </a:r>
              <a:r>
                <a:rPr lang="en-GB" sz="1600" dirty="0">
                  <a:latin typeface="Aptos" panose="020B0004020202020204" pitchFamily="34" charset="0"/>
                </a:rPr>
                <a:t>.</a:t>
              </a:r>
            </a:p>
          </p:txBody>
        </p:sp>
        <p:grpSp>
          <p:nvGrpSpPr>
            <p:cNvPr id="7" name="Group 6">
              <a:extLst>
                <a:ext uri="{FF2B5EF4-FFF2-40B4-BE49-F238E27FC236}">
                  <a16:creationId xmlns:a16="http://schemas.microsoft.com/office/drawing/2014/main" id="{C22A2D8E-9B8F-8CB7-7137-C6882473872A}"/>
                </a:ext>
              </a:extLst>
            </p:cNvPr>
            <p:cNvGrpSpPr/>
            <p:nvPr/>
          </p:nvGrpSpPr>
          <p:grpSpPr>
            <a:xfrm>
              <a:off x="802800" y="3130476"/>
              <a:ext cx="877457" cy="692232"/>
              <a:chOff x="1452437" y="2168206"/>
              <a:chExt cx="1985947" cy="1566728"/>
            </a:xfrm>
          </p:grpSpPr>
          <p:grpSp>
            <p:nvGrpSpPr>
              <p:cNvPr id="8" name="Group 7">
                <a:extLst>
                  <a:ext uri="{FF2B5EF4-FFF2-40B4-BE49-F238E27FC236}">
                    <a16:creationId xmlns:a16="http://schemas.microsoft.com/office/drawing/2014/main" id="{7FC97643-3069-1674-2D45-E16BFE16B796}"/>
                  </a:ext>
                </a:extLst>
              </p:cNvPr>
              <p:cNvGrpSpPr/>
              <p:nvPr/>
            </p:nvGrpSpPr>
            <p:grpSpPr>
              <a:xfrm>
                <a:off x="1452437" y="2168206"/>
                <a:ext cx="1985947" cy="1566728"/>
                <a:chOff x="853752" y="2636912"/>
                <a:chExt cx="1985947" cy="1566728"/>
              </a:xfrm>
            </p:grpSpPr>
            <p:sp>
              <p:nvSpPr>
                <p:cNvPr id="11" name="Oval 10">
                  <a:extLst>
                    <a:ext uri="{FF2B5EF4-FFF2-40B4-BE49-F238E27FC236}">
                      <a16:creationId xmlns:a16="http://schemas.microsoft.com/office/drawing/2014/main" id="{103DA791-FED8-159D-9230-DABC5BC6CDC2}"/>
                    </a:ext>
                  </a:extLst>
                </p:cNvPr>
                <p:cNvSpPr/>
                <p:nvPr/>
              </p:nvSpPr>
              <p:spPr>
                <a:xfrm>
                  <a:off x="853752" y="3724969"/>
                  <a:ext cx="1985947" cy="478671"/>
                </a:xfrm>
                <a:prstGeom prst="ellipse">
                  <a:avLst/>
                </a:prstGeom>
                <a:solidFill>
                  <a:srgbClr val="2E2E2E"/>
                </a:solidFill>
                <a:ln w="9525" cap="flat" cmpd="sng" algn="ctr">
                  <a:noFill/>
                  <a:prstDash val="solid"/>
                </a:ln>
                <a:effectLst>
                  <a:softEdge rad="127000"/>
                </a:effectLst>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grpSp>
              <p:nvGrpSpPr>
                <p:cNvPr id="12" name="Group 11">
                  <a:extLst>
                    <a:ext uri="{FF2B5EF4-FFF2-40B4-BE49-F238E27FC236}">
                      <a16:creationId xmlns:a16="http://schemas.microsoft.com/office/drawing/2014/main" id="{6E2451FF-2BD7-0E43-8013-DFEA593741AD}"/>
                    </a:ext>
                  </a:extLst>
                </p:cNvPr>
                <p:cNvGrpSpPr/>
                <p:nvPr/>
              </p:nvGrpSpPr>
              <p:grpSpPr>
                <a:xfrm>
                  <a:off x="1205611" y="2636912"/>
                  <a:ext cx="1282230" cy="1341476"/>
                  <a:chOff x="611560" y="2420888"/>
                  <a:chExt cx="1282230" cy="1341476"/>
                </a:xfrm>
              </p:grpSpPr>
              <p:sp>
                <p:nvSpPr>
                  <p:cNvPr id="13" name="Rounded Rectangle 7">
                    <a:extLst>
                      <a:ext uri="{FF2B5EF4-FFF2-40B4-BE49-F238E27FC236}">
                        <a16:creationId xmlns:a16="http://schemas.microsoft.com/office/drawing/2014/main" id="{318B5C55-AF9B-FD81-BA68-695C44DF5378}"/>
                      </a:ext>
                    </a:extLst>
                  </p:cNvPr>
                  <p:cNvSpPr/>
                  <p:nvPr/>
                </p:nvSpPr>
                <p:spPr>
                  <a:xfrm>
                    <a:off x="611560" y="2520136"/>
                    <a:ext cx="1282230" cy="1242228"/>
                  </a:xfrm>
                  <a:prstGeom prst="roundRect">
                    <a:avLst>
                      <a:gd name="adj" fmla="val 9577"/>
                    </a:avLst>
                  </a:prstGeom>
                  <a:solidFill>
                    <a:srgbClr val="595959"/>
                  </a:solidFill>
                  <a:ln w="50800" cap="flat" cmpd="sng" algn="ctr">
                    <a:solidFill>
                      <a:srgbClr val="A3A3A3"/>
                    </a:solidFill>
                    <a:prstDash val="solid"/>
                  </a:ln>
                  <a:effectLst/>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grpSp>
                <p:nvGrpSpPr>
                  <p:cNvPr id="14" name="Group 13">
                    <a:extLst>
                      <a:ext uri="{FF2B5EF4-FFF2-40B4-BE49-F238E27FC236}">
                        <a16:creationId xmlns:a16="http://schemas.microsoft.com/office/drawing/2014/main" id="{98E1F830-5B3A-5684-1E91-FC042D345420}"/>
                      </a:ext>
                    </a:extLst>
                  </p:cNvPr>
                  <p:cNvGrpSpPr/>
                  <p:nvPr/>
                </p:nvGrpSpPr>
                <p:grpSpPr>
                  <a:xfrm>
                    <a:off x="812694" y="2758607"/>
                    <a:ext cx="879962" cy="829085"/>
                    <a:chOff x="6498051" y="2145308"/>
                    <a:chExt cx="2520280" cy="2374565"/>
                  </a:xfrm>
                  <a:effectLst>
                    <a:outerShdw blurRad="50800" dist="38100" dir="2700000" sx="102000" sy="102000" algn="tl" rotWithShape="0">
                      <a:prstClr val="black">
                        <a:alpha val="40000"/>
                      </a:prstClr>
                    </a:outerShdw>
                  </a:effectLst>
                </p:grpSpPr>
                <p:sp>
                  <p:nvSpPr>
                    <p:cNvPr id="30" name="Rectangle 29">
                      <a:extLst>
                        <a:ext uri="{FF2B5EF4-FFF2-40B4-BE49-F238E27FC236}">
                          <a16:creationId xmlns:a16="http://schemas.microsoft.com/office/drawing/2014/main" id="{E22B9424-A9A3-A2AB-E2D6-8AC09631EADF}"/>
                        </a:ext>
                      </a:extLst>
                    </p:cNvPr>
                    <p:cNvSpPr/>
                    <p:nvPr/>
                  </p:nvSpPr>
                  <p:spPr>
                    <a:xfrm>
                      <a:off x="6498051" y="2863689"/>
                      <a:ext cx="2520280" cy="1656184"/>
                    </a:xfrm>
                    <a:prstGeom prst="rect">
                      <a:avLst/>
                    </a:prstGeom>
                    <a:gradFill flip="none" rotWithShape="1">
                      <a:gsLst>
                        <a:gs pos="0">
                          <a:srgbClr val="FFFFFF"/>
                        </a:gs>
                        <a:gs pos="100000">
                          <a:srgbClr val="D1D1D1"/>
                        </a:gs>
                      </a:gsLst>
                      <a:lin ang="5400000" scaled="1"/>
                      <a:tileRect/>
                    </a:gra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sp>
                  <p:nvSpPr>
                    <p:cNvPr id="31" name="Rectangle 30">
                      <a:extLst>
                        <a:ext uri="{FF2B5EF4-FFF2-40B4-BE49-F238E27FC236}">
                          <a16:creationId xmlns:a16="http://schemas.microsoft.com/office/drawing/2014/main" id="{EBCAD2F4-3762-86E8-243E-0DD56D182C81}"/>
                        </a:ext>
                      </a:extLst>
                    </p:cNvPr>
                    <p:cNvSpPr/>
                    <p:nvPr/>
                  </p:nvSpPr>
                  <p:spPr>
                    <a:xfrm>
                      <a:off x="6498051" y="2145308"/>
                      <a:ext cx="2520280" cy="718381"/>
                    </a:xfrm>
                    <a:prstGeom prst="rect">
                      <a:avLst/>
                    </a:prstGeom>
                    <a:gradFill flip="none" rotWithShape="1">
                      <a:gsLst>
                        <a:gs pos="0">
                          <a:srgbClr val="CC3B3A"/>
                        </a:gs>
                        <a:gs pos="100000">
                          <a:srgbClr val="9B3028"/>
                        </a:gs>
                      </a:gsLst>
                      <a:lin ang="5400000" scaled="1"/>
                      <a:tileRect/>
                    </a:gra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grpSp>
              <p:grpSp>
                <p:nvGrpSpPr>
                  <p:cNvPr id="15" name="Group 14">
                    <a:extLst>
                      <a:ext uri="{FF2B5EF4-FFF2-40B4-BE49-F238E27FC236}">
                        <a16:creationId xmlns:a16="http://schemas.microsoft.com/office/drawing/2014/main" id="{1FC181F4-9C00-0B22-31A3-A4FF30ED3B4B}"/>
                      </a:ext>
                    </a:extLst>
                  </p:cNvPr>
                  <p:cNvGrpSpPr/>
                  <p:nvPr/>
                </p:nvGrpSpPr>
                <p:grpSpPr>
                  <a:xfrm>
                    <a:off x="781742" y="2420888"/>
                    <a:ext cx="147840" cy="266105"/>
                    <a:chOff x="777555" y="2420888"/>
                    <a:chExt cx="147840" cy="266105"/>
                  </a:xfrm>
                </p:grpSpPr>
                <p:sp>
                  <p:nvSpPr>
                    <p:cNvPr id="28" name="Oval 27">
                      <a:extLst>
                        <a:ext uri="{FF2B5EF4-FFF2-40B4-BE49-F238E27FC236}">
                          <a16:creationId xmlns:a16="http://schemas.microsoft.com/office/drawing/2014/main" id="{0A1B5958-F004-94B5-85C0-0B25EA43BE1F}"/>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sp>
                  <p:nvSpPr>
                    <p:cNvPr id="29" name="Rounded Rectangle 12">
                      <a:extLst>
                        <a:ext uri="{FF2B5EF4-FFF2-40B4-BE49-F238E27FC236}">
                          <a16:creationId xmlns:a16="http://schemas.microsoft.com/office/drawing/2014/main" id="{6CA7D487-06FD-3662-C824-6F93A0BB2113}"/>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grpSp>
              <p:grpSp>
                <p:nvGrpSpPr>
                  <p:cNvPr id="16" name="Group 15">
                    <a:extLst>
                      <a:ext uri="{FF2B5EF4-FFF2-40B4-BE49-F238E27FC236}">
                        <a16:creationId xmlns:a16="http://schemas.microsoft.com/office/drawing/2014/main" id="{9C8D2DC6-A800-4283-634C-F4ED6C2F234E}"/>
                      </a:ext>
                    </a:extLst>
                  </p:cNvPr>
                  <p:cNvGrpSpPr/>
                  <p:nvPr/>
                </p:nvGrpSpPr>
                <p:grpSpPr>
                  <a:xfrm>
                    <a:off x="980249" y="2420888"/>
                    <a:ext cx="147840" cy="266105"/>
                    <a:chOff x="777555" y="2420888"/>
                    <a:chExt cx="147840" cy="266105"/>
                  </a:xfrm>
                </p:grpSpPr>
                <p:sp>
                  <p:nvSpPr>
                    <p:cNvPr id="26" name="Oval 25">
                      <a:extLst>
                        <a:ext uri="{FF2B5EF4-FFF2-40B4-BE49-F238E27FC236}">
                          <a16:creationId xmlns:a16="http://schemas.microsoft.com/office/drawing/2014/main" id="{9B4EB150-5EF2-160B-2628-204A6A99C19A}"/>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sp>
                  <p:nvSpPr>
                    <p:cNvPr id="27" name="Rounded Rectangle 24">
                      <a:extLst>
                        <a:ext uri="{FF2B5EF4-FFF2-40B4-BE49-F238E27FC236}">
                          <a16:creationId xmlns:a16="http://schemas.microsoft.com/office/drawing/2014/main" id="{6B27862E-9AEB-002A-5CEA-F7232226E193}"/>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grpSp>
              <p:grpSp>
                <p:nvGrpSpPr>
                  <p:cNvPr id="17" name="Group 16">
                    <a:extLst>
                      <a:ext uri="{FF2B5EF4-FFF2-40B4-BE49-F238E27FC236}">
                        <a16:creationId xmlns:a16="http://schemas.microsoft.com/office/drawing/2014/main" id="{52E5A857-6172-781D-BB63-4798892FB450}"/>
                      </a:ext>
                    </a:extLst>
                  </p:cNvPr>
                  <p:cNvGrpSpPr/>
                  <p:nvPr/>
                </p:nvGrpSpPr>
                <p:grpSpPr>
                  <a:xfrm>
                    <a:off x="1178756" y="2420888"/>
                    <a:ext cx="147840" cy="266105"/>
                    <a:chOff x="777555" y="2420888"/>
                    <a:chExt cx="147840" cy="266105"/>
                  </a:xfrm>
                </p:grpSpPr>
                <p:sp>
                  <p:nvSpPr>
                    <p:cNvPr id="24" name="Oval 23">
                      <a:extLst>
                        <a:ext uri="{FF2B5EF4-FFF2-40B4-BE49-F238E27FC236}">
                          <a16:creationId xmlns:a16="http://schemas.microsoft.com/office/drawing/2014/main" id="{1D174862-7FFA-23A3-0722-6E66E435EF18}"/>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sp>
                  <p:nvSpPr>
                    <p:cNvPr id="25" name="Rounded Rectangle 27">
                      <a:extLst>
                        <a:ext uri="{FF2B5EF4-FFF2-40B4-BE49-F238E27FC236}">
                          <a16:creationId xmlns:a16="http://schemas.microsoft.com/office/drawing/2014/main" id="{116A6DF8-683C-BF49-1892-1452F4BFC78E}"/>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grpSp>
              <p:grpSp>
                <p:nvGrpSpPr>
                  <p:cNvPr id="18" name="Group 17">
                    <a:extLst>
                      <a:ext uri="{FF2B5EF4-FFF2-40B4-BE49-F238E27FC236}">
                        <a16:creationId xmlns:a16="http://schemas.microsoft.com/office/drawing/2014/main" id="{45E2651F-69CB-237D-8113-E8E48D5E1EBE}"/>
                      </a:ext>
                    </a:extLst>
                  </p:cNvPr>
                  <p:cNvGrpSpPr/>
                  <p:nvPr/>
                </p:nvGrpSpPr>
                <p:grpSpPr>
                  <a:xfrm>
                    <a:off x="1377263" y="2420888"/>
                    <a:ext cx="147840" cy="266105"/>
                    <a:chOff x="777555" y="2420888"/>
                    <a:chExt cx="147840" cy="266105"/>
                  </a:xfrm>
                </p:grpSpPr>
                <p:sp>
                  <p:nvSpPr>
                    <p:cNvPr id="22" name="Oval 21">
                      <a:extLst>
                        <a:ext uri="{FF2B5EF4-FFF2-40B4-BE49-F238E27FC236}">
                          <a16:creationId xmlns:a16="http://schemas.microsoft.com/office/drawing/2014/main" id="{112279AA-2182-C29C-3BA9-A8BF9B25ED55}"/>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sp>
                  <p:nvSpPr>
                    <p:cNvPr id="23" name="Rounded Rectangle 30">
                      <a:extLst>
                        <a:ext uri="{FF2B5EF4-FFF2-40B4-BE49-F238E27FC236}">
                          <a16:creationId xmlns:a16="http://schemas.microsoft.com/office/drawing/2014/main" id="{03C22A67-96DF-DBAF-F2A9-C5A4A8F10FC5}"/>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grpSp>
              <p:grpSp>
                <p:nvGrpSpPr>
                  <p:cNvPr id="19" name="Group 18">
                    <a:extLst>
                      <a:ext uri="{FF2B5EF4-FFF2-40B4-BE49-F238E27FC236}">
                        <a16:creationId xmlns:a16="http://schemas.microsoft.com/office/drawing/2014/main" id="{79A4FD5A-56C4-9D4C-5AAF-E8BDB9C161C8}"/>
                      </a:ext>
                    </a:extLst>
                  </p:cNvPr>
                  <p:cNvGrpSpPr/>
                  <p:nvPr/>
                </p:nvGrpSpPr>
                <p:grpSpPr>
                  <a:xfrm>
                    <a:off x="1575769" y="2420888"/>
                    <a:ext cx="147840" cy="266105"/>
                    <a:chOff x="777555" y="2420888"/>
                    <a:chExt cx="147840" cy="266105"/>
                  </a:xfrm>
                </p:grpSpPr>
                <p:sp>
                  <p:nvSpPr>
                    <p:cNvPr id="20" name="Oval 19">
                      <a:extLst>
                        <a:ext uri="{FF2B5EF4-FFF2-40B4-BE49-F238E27FC236}">
                          <a16:creationId xmlns:a16="http://schemas.microsoft.com/office/drawing/2014/main" id="{36DC200C-1F13-617B-3AE2-B21959336BEA}"/>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sp>
                  <p:nvSpPr>
                    <p:cNvPr id="21" name="Rounded Rectangle 33">
                      <a:extLst>
                        <a:ext uri="{FF2B5EF4-FFF2-40B4-BE49-F238E27FC236}">
                          <a16:creationId xmlns:a16="http://schemas.microsoft.com/office/drawing/2014/main" id="{A9FA3751-8AE6-2B41-DE77-F75FE6D6C822}"/>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grpSp>
            </p:grpSp>
          </p:grpSp>
          <p:sp>
            <p:nvSpPr>
              <p:cNvPr id="9" name="TextBox 8">
                <a:extLst>
                  <a:ext uri="{FF2B5EF4-FFF2-40B4-BE49-F238E27FC236}">
                    <a16:creationId xmlns:a16="http://schemas.microsoft.com/office/drawing/2014/main" id="{49A92D30-E123-47E9-FD5A-93FCB6085769}"/>
                  </a:ext>
                </a:extLst>
              </p:cNvPr>
              <p:cNvSpPr txBox="1"/>
              <p:nvPr/>
            </p:nvSpPr>
            <p:spPr>
              <a:xfrm>
                <a:off x="1725868" y="2363056"/>
                <a:ext cx="1439078" cy="557272"/>
              </a:xfrm>
              <a:prstGeom prst="rect">
                <a:avLst/>
              </a:prstGeom>
              <a:noFill/>
            </p:spPr>
            <p:txBody>
              <a:bodyPr wrap="square" rtlCol="0">
                <a:spAutoFit/>
              </a:bodyPr>
              <a:lstStyle/>
              <a:p>
                <a:pPr algn="ctr" defTabSz="914400" eaLnBrk="1" fontAlgn="auto" hangingPunct="1">
                  <a:spcBef>
                    <a:spcPts val="0"/>
                  </a:spcBef>
                  <a:spcAft>
                    <a:spcPts val="0"/>
                  </a:spcAft>
                  <a:defRPr/>
                </a:pPr>
                <a:r>
                  <a:rPr lang="en-GB" sz="1000" b="1" kern="0" dirty="0">
                    <a:solidFill>
                      <a:srgbClr val="FFFFFF"/>
                    </a:solidFill>
                    <a:latin typeface="Aptos" panose="020B0004020202020204" pitchFamily="34" charset="0"/>
                  </a:rPr>
                  <a:t>Feb</a:t>
                </a:r>
              </a:p>
            </p:txBody>
          </p:sp>
          <p:sp>
            <p:nvSpPr>
              <p:cNvPr id="10" name="TextBox 9">
                <a:extLst>
                  <a:ext uri="{FF2B5EF4-FFF2-40B4-BE49-F238E27FC236}">
                    <a16:creationId xmlns:a16="http://schemas.microsoft.com/office/drawing/2014/main" id="{2CA39004-4F1A-7024-9850-3803A2897AFD}"/>
                  </a:ext>
                </a:extLst>
              </p:cNvPr>
              <p:cNvSpPr txBox="1"/>
              <p:nvPr/>
            </p:nvSpPr>
            <p:spPr>
              <a:xfrm>
                <a:off x="1947930" y="2639079"/>
                <a:ext cx="1009379" cy="835909"/>
              </a:xfrm>
              <a:prstGeom prst="rect">
                <a:avLst/>
              </a:prstGeom>
              <a:noFill/>
            </p:spPr>
            <p:txBody>
              <a:bodyPr wrap="square" rtlCol="0">
                <a:spAutoFit/>
              </a:bodyPr>
              <a:lstStyle/>
              <a:p>
                <a:pPr algn="ctr" defTabSz="914400" eaLnBrk="1" fontAlgn="auto" hangingPunct="1">
                  <a:spcBef>
                    <a:spcPts val="0"/>
                  </a:spcBef>
                  <a:spcAft>
                    <a:spcPts val="0"/>
                  </a:spcAft>
                  <a:defRPr/>
                </a:pPr>
                <a:r>
                  <a:rPr lang="en-GB" b="1" kern="0" dirty="0">
                    <a:latin typeface="Aptos" panose="020B0004020202020204" pitchFamily="34" charset="0"/>
                  </a:rPr>
                  <a:t>2</a:t>
                </a:r>
              </a:p>
            </p:txBody>
          </p:sp>
        </p:grpSp>
      </p:grpSp>
      <p:grpSp>
        <p:nvGrpSpPr>
          <p:cNvPr id="140" name="Group 139">
            <a:extLst>
              <a:ext uri="{FF2B5EF4-FFF2-40B4-BE49-F238E27FC236}">
                <a16:creationId xmlns:a16="http://schemas.microsoft.com/office/drawing/2014/main" id="{A464C1FF-1E23-7DE6-ABD8-4E9635A1AC10}"/>
              </a:ext>
            </a:extLst>
          </p:cNvPr>
          <p:cNvGrpSpPr/>
          <p:nvPr/>
        </p:nvGrpSpPr>
        <p:grpSpPr>
          <a:xfrm>
            <a:off x="802801" y="3863517"/>
            <a:ext cx="8245229" cy="692232"/>
            <a:chOff x="802801" y="4207609"/>
            <a:chExt cx="8245229" cy="692232"/>
          </a:xfrm>
        </p:grpSpPr>
        <p:sp>
          <p:nvSpPr>
            <p:cNvPr id="4" name="TextBox 3">
              <a:extLst>
                <a:ext uri="{FF2B5EF4-FFF2-40B4-BE49-F238E27FC236}">
                  <a16:creationId xmlns:a16="http://schemas.microsoft.com/office/drawing/2014/main" id="{D6728255-3A13-96C6-3B18-F1E9AA961AE5}"/>
                </a:ext>
              </a:extLst>
            </p:cNvPr>
            <p:cNvSpPr txBox="1"/>
            <p:nvPr/>
          </p:nvSpPr>
          <p:spPr>
            <a:xfrm>
              <a:off x="1764551" y="4341772"/>
              <a:ext cx="7283479" cy="338554"/>
            </a:xfrm>
            <a:prstGeom prst="rect">
              <a:avLst/>
            </a:prstGeom>
            <a:noFill/>
          </p:spPr>
          <p:txBody>
            <a:bodyPr wrap="square" rtlCol="0">
              <a:spAutoFit/>
            </a:bodyPr>
            <a:lstStyle/>
            <a:p>
              <a:pPr>
                <a:buClr>
                  <a:schemeClr val="tx1"/>
                </a:buClr>
              </a:pPr>
              <a:r>
                <a:rPr lang="en-GB" sz="1600" dirty="0">
                  <a:latin typeface="Aptos" panose="020B0004020202020204" pitchFamily="34" charset="0"/>
                </a:rPr>
                <a:t>You have until </a:t>
              </a:r>
              <a:r>
                <a:rPr lang="en-GB" sz="1600" b="1" dirty="0">
                  <a:latin typeface="Aptos" panose="020B0004020202020204" pitchFamily="34" charset="0"/>
                </a:rPr>
                <a:t>1st August 2026 </a:t>
              </a:r>
              <a:r>
                <a:rPr lang="en-GB" sz="1600" dirty="0">
                  <a:latin typeface="Aptos" panose="020B0004020202020204" pitchFamily="34" charset="0"/>
                </a:rPr>
                <a:t>(6 months from maturity) to exercise your option.</a:t>
              </a:r>
            </a:p>
          </p:txBody>
        </p:sp>
        <p:grpSp>
          <p:nvGrpSpPr>
            <p:cNvPr id="32" name="Group 31">
              <a:extLst>
                <a:ext uri="{FF2B5EF4-FFF2-40B4-BE49-F238E27FC236}">
                  <a16:creationId xmlns:a16="http://schemas.microsoft.com/office/drawing/2014/main" id="{4CA5619A-D291-DD54-E5C5-9836D1C77ADA}"/>
                </a:ext>
              </a:extLst>
            </p:cNvPr>
            <p:cNvGrpSpPr/>
            <p:nvPr/>
          </p:nvGrpSpPr>
          <p:grpSpPr>
            <a:xfrm>
              <a:off x="802801" y="4207609"/>
              <a:ext cx="877457" cy="692232"/>
              <a:chOff x="1452437" y="2168206"/>
              <a:chExt cx="1985947" cy="1566728"/>
            </a:xfrm>
          </p:grpSpPr>
          <p:grpSp>
            <p:nvGrpSpPr>
              <p:cNvPr id="33" name="Group 32">
                <a:extLst>
                  <a:ext uri="{FF2B5EF4-FFF2-40B4-BE49-F238E27FC236}">
                    <a16:creationId xmlns:a16="http://schemas.microsoft.com/office/drawing/2014/main" id="{3DE67DB1-A0B9-C86A-2B19-3E67D868E56C}"/>
                  </a:ext>
                </a:extLst>
              </p:cNvPr>
              <p:cNvGrpSpPr/>
              <p:nvPr/>
            </p:nvGrpSpPr>
            <p:grpSpPr>
              <a:xfrm>
                <a:off x="1452437" y="2168206"/>
                <a:ext cx="1985947" cy="1566728"/>
                <a:chOff x="853752" y="2636912"/>
                <a:chExt cx="1985947" cy="1566728"/>
              </a:xfrm>
            </p:grpSpPr>
            <p:sp>
              <p:nvSpPr>
                <p:cNvPr id="36" name="Oval 35">
                  <a:extLst>
                    <a:ext uri="{FF2B5EF4-FFF2-40B4-BE49-F238E27FC236}">
                      <a16:creationId xmlns:a16="http://schemas.microsoft.com/office/drawing/2014/main" id="{A4F5665E-520A-D980-CB50-4F5733B87F60}"/>
                    </a:ext>
                  </a:extLst>
                </p:cNvPr>
                <p:cNvSpPr/>
                <p:nvPr/>
              </p:nvSpPr>
              <p:spPr>
                <a:xfrm>
                  <a:off x="853752" y="3724969"/>
                  <a:ext cx="1985947" cy="478671"/>
                </a:xfrm>
                <a:prstGeom prst="ellipse">
                  <a:avLst/>
                </a:prstGeom>
                <a:solidFill>
                  <a:srgbClr val="2E2E2E"/>
                </a:solidFill>
                <a:ln w="9525" cap="flat" cmpd="sng" algn="ctr">
                  <a:noFill/>
                  <a:prstDash val="solid"/>
                </a:ln>
                <a:effectLst>
                  <a:softEdge rad="127000"/>
                </a:effectLst>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grpSp>
              <p:nvGrpSpPr>
                <p:cNvPr id="37" name="Group 36">
                  <a:extLst>
                    <a:ext uri="{FF2B5EF4-FFF2-40B4-BE49-F238E27FC236}">
                      <a16:creationId xmlns:a16="http://schemas.microsoft.com/office/drawing/2014/main" id="{F10216D5-97D7-4786-6E95-F6A7C3CBAF06}"/>
                    </a:ext>
                  </a:extLst>
                </p:cNvPr>
                <p:cNvGrpSpPr/>
                <p:nvPr/>
              </p:nvGrpSpPr>
              <p:grpSpPr>
                <a:xfrm>
                  <a:off x="1205611" y="2636912"/>
                  <a:ext cx="1282230" cy="1341476"/>
                  <a:chOff x="611560" y="2420888"/>
                  <a:chExt cx="1282230" cy="1341476"/>
                </a:xfrm>
              </p:grpSpPr>
              <p:sp>
                <p:nvSpPr>
                  <p:cNvPr id="38" name="Rounded Rectangle 7">
                    <a:extLst>
                      <a:ext uri="{FF2B5EF4-FFF2-40B4-BE49-F238E27FC236}">
                        <a16:creationId xmlns:a16="http://schemas.microsoft.com/office/drawing/2014/main" id="{90D53171-8802-C8E7-C4A0-DC313A649FF1}"/>
                      </a:ext>
                    </a:extLst>
                  </p:cNvPr>
                  <p:cNvSpPr/>
                  <p:nvPr/>
                </p:nvSpPr>
                <p:spPr>
                  <a:xfrm>
                    <a:off x="611560" y="2520136"/>
                    <a:ext cx="1282230" cy="1242228"/>
                  </a:xfrm>
                  <a:prstGeom prst="roundRect">
                    <a:avLst>
                      <a:gd name="adj" fmla="val 9577"/>
                    </a:avLst>
                  </a:prstGeom>
                  <a:solidFill>
                    <a:srgbClr val="595959"/>
                  </a:solidFill>
                  <a:ln w="50800" cap="flat" cmpd="sng" algn="ctr">
                    <a:solidFill>
                      <a:srgbClr val="A3A3A3"/>
                    </a:solidFill>
                    <a:prstDash val="solid"/>
                  </a:ln>
                  <a:effectLst/>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grpSp>
                <p:nvGrpSpPr>
                  <p:cNvPr id="39" name="Group 38">
                    <a:extLst>
                      <a:ext uri="{FF2B5EF4-FFF2-40B4-BE49-F238E27FC236}">
                        <a16:creationId xmlns:a16="http://schemas.microsoft.com/office/drawing/2014/main" id="{2F04A392-4068-72CD-600D-C4642907A4A3}"/>
                      </a:ext>
                    </a:extLst>
                  </p:cNvPr>
                  <p:cNvGrpSpPr/>
                  <p:nvPr/>
                </p:nvGrpSpPr>
                <p:grpSpPr>
                  <a:xfrm>
                    <a:off x="812694" y="2758607"/>
                    <a:ext cx="879962" cy="829085"/>
                    <a:chOff x="6498051" y="2145308"/>
                    <a:chExt cx="2520280" cy="2374565"/>
                  </a:xfrm>
                  <a:effectLst>
                    <a:outerShdw blurRad="50800" dist="38100" dir="2700000" sx="102000" sy="102000" algn="tl" rotWithShape="0">
                      <a:prstClr val="black">
                        <a:alpha val="40000"/>
                      </a:prstClr>
                    </a:outerShdw>
                  </a:effectLst>
                </p:grpSpPr>
                <p:sp>
                  <p:nvSpPr>
                    <p:cNvPr id="55" name="Rectangle 54">
                      <a:extLst>
                        <a:ext uri="{FF2B5EF4-FFF2-40B4-BE49-F238E27FC236}">
                          <a16:creationId xmlns:a16="http://schemas.microsoft.com/office/drawing/2014/main" id="{105B75A1-1FBF-998E-CB53-747FBC12B389}"/>
                        </a:ext>
                      </a:extLst>
                    </p:cNvPr>
                    <p:cNvSpPr/>
                    <p:nvPr/>
                  </p:nvSpPr>
                  <p:spPr>
                    <a:xfrm>
                      <a:off x="6498051" y="2863689"/>
                      <a:ext cx="2520280" cy="1656184"/>
                    </a:xfrm>
                    <a:prstGeom prst="rect">
                      <a:avLst/>
                    </a:prstGeom>
                    <a:gradFill flip="none" rotWithShape="1">
                      <a:gsLst>
                        <a:gs pos="0">
                          <a:srgbClr val="FFFFFF"/>
                        </a:gs>
                        <a:gs pos="100000">
                          <a:srgbClr val="D1D1D1"/>
                        </a:gs>
                      </a:gsLst>
                      <a:lin ang="5400000" scaled="1"/>
                      <a:tileRect/>
                    </a:gra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sp>
                  <p:nvSpPr>
                    <p:cNvPr id="56" name="Rectangle 55">
                      <a:extLst>
                        <a:ext uri="{FF2B5EF4-FFF2-40B4-BE49-F238E27FC236}">
                          <a16:creationId xmlns:a16="http://schemas.microsoft.com/office/drawing/2014/main" id="{93666451-0475-AFF4-730D-F01A3CC7B3DD}"/>
                        </a:ext>
                      </a:extLst>
                    </p:cNvPr>
                    <p:cNvSpPr/>
                    <p:nvPr/>
                  </p:nvSpPr>
                  <p:spPr>
                    <a:xfrm>
                      <a:off x="6498051" y="2145308"/>
                      <a:ext cx="2520280" cy="718381"/>
                    </a:xfrm>
                    <a:prstGeom prst="rect">
                      <a:avLst/>
                    </a:prstGeom>
                    <a:gradFill flip="none" rotWithShape="1">
                      <a:gsLst>
                        <a:gs pos="0">
                          <a:srgbClr val="CC3B3A"/>
                        </a:gs>
                        <a:gs pos="100000">
                          <a:srgbClr val="9B3028"/>
                        </a:gs>
                      </a:gsLst>
                      <a:lin ang="5400000" scaled="1"/>
                      <a:tileRect/>
                    </a:gra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grpSp>
              <p:grpSp>
                <p:nvGrpSpPr>
                  <p:cNvPr id="40" name="Group 39">
                    <a:extLst>
                      <a:ext uri="{FF2B5EF4-FFF2-40B4-BE49-F238E27FC236}">
                        <a16:creationId xmlns:a16="http://schemas.microsoft.com/office/drawing/2014/main" id="{03EFE4BD-324B-506F-116A-2ACC0E24C44A}"/>
                      </a:ext>
                    </a:extLst>
                  </p:cNvPr>
                  <p:cNvGrpSpPr/>
                  <p:nvPr/>
                </p:nvGrpSpPr>
                <p:grpSpPr>
                  <a:xfrm>
                    <a:off x="781742" y="2420888"/>
                    <a:ext cx="147840" cy="266105"/>
                    <a:chOff x="777555" y="2420888"/>
                    <a:chExt cx="147840" cy="266105"/>
                  </a:xfrm>
                </p:grpSpPr>
                <p:sp>
                  <p:nvSpPr>
                    <p:cNvPr id="53" name="Oval 52">
                      <a:extLst>
                        <a:ext uri="{FF2B5EF4-FFF2-40B4-BE49-F238E27FC236}">
                          <a16:creationId xmlns:a16="http://schemas.microsoft.com/office/drawing/2014/main" id="{152A15D7-1589-DC5A-E091-E459E1690197}"/>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sp>
                  <p:nvSpPr>
                    <p:cNvPr id="54" name="Rounded Rectangle 12">
                      <a:extLst>
                        <a:ext uri="{FF2B5EF4-FFF2-40B4-BE49-F238E27FC236}">
                          <a16:creationId xmlns:a16="http://schemas.microsoft.com/office/drawing/2014/main" id="{C59BA33C-C8B8-CE0E-71F7-2FC4980876B8}"/>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grpSp>
              <p:grpSp>
                <p:nvGrpSpPr>
                  <p:cNvPr id="41" name="Group 40">
                    <a:extLst>
                      <a:ext uri="{FF2B5EF4-FFF2-40B4-BE49-F238E27FC236}">
                        <a16:creationId xmlns:a16="http://schemas.microsoft.com/office/drawing/2014/main" id="{39288CBA-79E3-7C8C-15A6-A2D2D7966303}"/>
                      </a:ext>
                    </a:extLst>
                  </p:cNvPr>
                  <p:cNvGrpSpPr/>
                  <p:nvPr/>
                </p:nvGrpSpPr>
                <p:grpSpPr>
                  <a:xfrm>
                    <a:off x="980249" y="2420888"/>
                    <a:ext cx="147840" cy="266105"/>
                    <a:chOff x="777555" y="2420888"/>
                    <a:chExt cx="147840" cy="266105"/>
                  </a:xfrm>
                </p:grpSpPr>
                <p:sp>
                  <p:nvSpPr>
                    <p:cNvPr id="51" name="Oval 50">
                      <a:extLst>
                        <a:ext uri="{FF2B5EF4-FFF2-40B4-BE49-F238E27FC236}">
                          <a16:creationId xmlns:a16="http://schemas.microsoft.com/office/drawing/2014/main" id="{B657ECB7-021E-96C3-7378-211439C3F3CF}"/>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sp>
                  <p:nvSpPr>
                    <p:cNvPr id="52" name="Rounded Rectangle 24">
                      <a:extLst>
                        <a:ext uri="{FF2B5EF4-FFF2-40B4-BE49-F238E27FC236}">
                          <a16:creationId xmlns:a16="http://schemas.microsoft.com/office/drawing/2014/main" id="{8C2AF393-B08E-C697-FF54-95C2442038DC}"/>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grpSp>
              <p:grpSp>
                <p:nvGrpSpPr>
                  <p:cNvPr id="42" name="Group 41">
                    <a:extLst>
                      <a:ext uri="{FF2B5EF4-FFF2-40B4-BE49-F238E27FC236}">
                        <a16:creationId xmlns:a16="http://schemas.microsoft.com/office/drawing/2014/main" id="{6B28408B-0AB2-F418-B92C-1BC4597106C7}"/>
                      </a:ext>
                    </a:extLst>
                  </p:cNvPr>
                  <p:cNvGrpSpPr/>
                  <p:nvPr/>
                </p:nvGrpSpPr>
                <p:grpSpPr>
                  <a:xfrm>
                    <a:off x="1178756" y="2420888"/>
                    <a:ext cx="147840" cy="266105"/>
                    <a:chOff x="777555" y="2420888"/>
                    <a:chExt cx="147840" cy="266105"/>
                  </a:xfrm>
                </p:grpSpPr>
                <p:sp>
                  <p:nvSpPr>
                    <p:cNvPr id="49" name="Oval 48">
                      <a:extLst>
                        <a:ext uri="{FF2B5EF4-FFF2-40B4-BE49-F238E27FC236}">
                          <a16:creationId xmlns:a16="http://schemas.microsoft.com/office/drawing/2014/main" id="{13CC91A1-C771-19B4-A4D4-10B81AC36775}"/>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sp>
                  <p:nvSpPr>
                    <p:cNvPr id="50" name="Rounded Rectangle 27">
                      <a:extLst>
                        <a:ext uri="{FF2B5EF4-FFF2-40B4-BE49-F238E27FC236}">
                          <a16:creationId xmlns:a16="http://schemas.microsoft.com/office/drawing/2014/main" id="{59090C6E-1CF4-7006-1429-40016A3245CD}"/>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grpSp>
              <p:grpSp>
                <p:nvGrpSpPr>
                  <p:cNvPr id="43" name="Group 42">
                    <a:extLst>
                      <a:ext uri="{FF2B5EF4-FFF2-40B4-BE49-F238E27FC236}">
                        <a16:creationId xmlns:a16="http://schemas.microsoft.com/office/drawing/2014/main" id="{91E21333-D21B-A598-D223-73F6CA5F5CE9}"/>
                      </a:ext>
                    </a:extLst>
                  </p:cNvPr>
                  <p:cNvGrpSpPr/>
                  <p:nvPr/>
                </p:nvGrpSpPr>
                <p:grpSpPr>
                  <a:xfrm>
                    <a:off x="1377263" y="2420888"/>
                    <a:ext cx="147840" cy="266105"/>
                    <a:chOff x="777555" y="2420888"/>
                    <a:chExt cx="147840" cy="266105"/>
                  </a:xfrm>
                </p:grpSpPr>
                <p:sp>
                  <p:nvSpPr>
                    <p:cNvPr id="47" name="Oval 46">
                      <a:extLst>
                        <a:ext uri="{FF2B5EF4-FFF2-40B4-BE49-F238E27FC236}">
                          <a16:creationId xmlns:a16="http://schemas.microsoft.com/office/drawing/2014/main" id="{AB6D87C0-2FAA-5A0C-9B13-1C05C129156A}"/>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sp>
                  <p:nvSpPr>
                    <p:cNvPr id="48" name="Rounded Rectangle 30">
                      <a:extLst>
                        <a:ext uri="{FF2B5EF4-FFF2-40B4-BE49-F238E27FC236}">
                          <a16:creationId xmlns:a16="http://schemas.microsoft.com/office/drawing/2014/main" id="{9E32DCEF-6AD7-9C2D-C240-4BCA814B06F7}"/>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grpSp>
              <p:grpSp>
                <p:nvGrpSpPr>
                  <p:cNvPr id="44" name="Group 43">
                    <a:extLst>
                      <a:ext uri="{FF2B5EF4-FFF2-40B4-BE49-F238E27FC236}">
                        <a16:creationId xmlns:a16="http://schemas.microsoft.com/office/drawing/2014/main" id="{51B6A34C-A4E8-CA72-1051-0F998F35D930}"/>
                      </a:ext>
                    </a:extLst>
                  </p:cNvPr>
                  <p:cNvGrpSpPr/>
                  <p:nvPr/>
                </p:nvGrpSpPr>
                <p:grpSpPr>
                  <a:xfrm>
                    <a:off x="1575769" y="2420888"/>
                    <a:ext cx="147840" cy="266105"/>
                    <a:chOff x="777555" y="2420888"/>
                    <a:chExt cx="147840" cy="266105"/>
                  </a:xfrm>
                </p:grpSpPr>
                <p:sp>
                  <p:nvSpPr>
                    <p:cNvPr id="45" name="Oval 44">
                      <a:extLst>
                        <a:ext uri="{FF2B5EF4-FFF2-40B4-BE49-F238E27FC236}">
                          <a16:creationId xmlns:a16="http://schemas.microsoft.com/office/drawing/2014/main" id="{D6963C4A-3661-59B8-B527-85A1A55CBBDE}"/>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sp>
                  <p:nvSpPr>
                    <p:cNvPr id="46" name="Rounded Rectangle 33">
                      <a:extLst>
                        <a:ext uri="{FF2B5EF4-FFF2-40B4-BE49-F238E27FC236}">
                          <a16:creationId xmlns:a16="http://schemas.microsoft.com/office/drawing/2014/main" id="{7EB15F5F-A5F3-616C-2C01-4B95E845AC96}"/>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grpSp>
            </p:grpSp>
          </p:grpSp>
          <p:sp>
            <p:nvSpPr>
              <p:cNvPr id="34" name="TextBox 33">
                <a:extLst>
                  <a:ext uri="{FF2B5EF4-FFF2-40B4-BE49-F238E27FC236}">
                    <a16:creationId xmlns:a16="http://schemas.microsoft.com/office/drawing/2014/main" id="{E1B3D070-5BFF-6252-19FC-9420AAB3058D}"/>
                  </a:ext>
                </a:extLst>
              </p:cNvPr>
              <p:cNvSpPr txBox="1"/>
              <p:nvPr/>
            </p:nvSpPr>
            <p:spPr>
              <a:xfrm>
                <a:off x="1852627" y="2403161"/>
                <a:ext cx="1187779" cy="766249"/>
              </a:xfrm>
              <a:prstGeom prst="rect">
                <a:avLst/>
              </a:prstGeom>
              <a:noFill/>
            </p:spPr>
            <p:txBody>
              <a:bodyPr wrap="square" rtlCol="0">
                <a:spAutoFit/>
              </a:bodyPr>
              <a:lstStyle/>
              <a:p>
                <a:pPr algn="ctr" defTabSz="914400" eaLnBrk="1" fontAlgn="auto" hangingPunct="1">
                  <a:spcBef>
                    <a:spcPts val="0"/>
                  </a:spcBef>
                  <a:spcAft>
                    <a:spcPts val="0"/>
                  </a:spcAft>
                  <a:defRPr/>
                </a:pPr>
                <a:r>
                  <a:rPr lang="en-GB" sz="800" b="1" kern="0" dirty="0">
                    <a:solidFill>
                      <a:srgbClr val="FFFFFF"/>
                    </a:solidFill>
                    <a:latin typeface="Aptos" panose="020B0004020202020204" pitchFamily="34" charset="0"/>
                  </a:rPr>
                  <a:t>Months</a:t>
                </a:r>
              </a:p>
            </p:txBody>
          </p:sp>
          <p:sp>
            <p:nvSpPr>
              <p:cNvPr id="35" name="TextBox 34">
                <a:extLst>
                  <a:ext uri="{FF2B5EF4-FFF2-40B4-BE49-F238E27FC236}">
                    <a16:creationId xmlns:a16="http://schemas.microsoft.com/office/drawing/2014/main" id="{BAEADA06-BAF7-EE9C-7848-786A825BE27C}"/>
                  </a:ext>
                </a:extLst>
              </p:cNvPr>
              <p:cNvSpPr txBox="1"/>
              <p:nvPr/>
            </p:nvSpPr>
            <p:spPr>
              <a:xfrm>
                <a:off x="1947930" y="2647702"/>
                <a:ext cx="1009379" cy="835909"/>
              </a:xfrm>
              <a:prstGeom prst="rect">
                <a:avLst/>
              </a:prstGeom>
              <a:noFill/>
            </p:spPr>
            <p:txBody>
              <a:bodyPr wrap="square" rtlCol="0">
                <a:spAutoFit/>
              </a:bodyPr>
              <a:lstStyle/>
              <a:p>
                <a:pPr algn="ctr" defTabSz="914400" eaLnBrk="1" fontAlgn="auto" hangingPunct="1">
                  <a:spcBef>
                    <a:spcPts val="0"/>
                  </a:spcBef>
                  <a:spcAft>
                    <a:spcPts val="0"/>
                  </a:spcAft>
                  <a:defRPr/>
                </a:pPr>
                <a:r>
                  <a:rPr lang="en-GB" b="1" kern="0" dirty="0">
                    <a:solidFill>
                      <a:srgbClr val="000000"/>
                    </a:solidFill>
                    <a:latin typeface="Aptos" panose="020B0004020202020204" pitchFamily="34" charset="0"/>
                  </a:rPr>
                  <a:t>#6</a:t>
                </a:r>
              </a:p>
            </p:txBody>
          </p:sp>
        </p:grpSp>
      </p:grpSp>
      <p:grpSp>
        <p:nvGrpSpPr>
          <p:cNvPr id="141" name="Group 140">
            <a:extLst>
              <a:ext uri="{FF2B5EF4-FFF2-40B4-BE49-F238E27FC236}">
                <a16:creationId xmlns:a16="http://schemas.microsoft.com/office/drawing/2014/main" id="{9861CDED-867F-D32B-1E87-C95306E41667}"/>
              </a:ext>
            </a:extLst>
          </p:cNvPr>
          <p:cNvGrpSpPr/>
          <p:nvPr/>
        </p:nvGrpSpPr>
        <p:grpSpPr>
          <a:xfrm>
            <a:off x="802800" y="5367383"/>
            <a:ext cx="8623348" cy="692232"/>
            <a:chOff x="802800" y="5367383"/>
            <a:chExt cx="8623348" cy="692232"/>
          </a:xfrm>
        </p:grpSpPr>
        <p:sp>
          <p:nvSpPr>
            <p:cNvPr id="5" name="TextBox 4">
              <a:extLst>
                <a:ext uri="{FF2B5EF4-FFF2-40B4-BE49-F238E27FC236}">
                  <a16:creationId xmlns:a16="http://schemas.microsoft.com/office/drawing/2014/main" id="{3D11C6BE-BD9C-3A44-D028-74C29E0E308E}"/>
                </a:ext>
              </a:extLst>
            </p:cNvPr>
            <p:cNvSpPr txBox="1"/>
            <p:nvPr/>
          </p:nvSpPr>
          <p:spPr>
            <a:xfrm>
              <a:off x="1764551" y="5530313"/>
              <a:ext cx="7661597" cy="338554"/>
            </a:xfrm>
            <a:prstGeom prst="rect">
              <a:avLst/>
            </a:prstGeom>
            <a:noFill/>
          </p:spPr>
          <p:txBody>
            <a:bodyPr wrap="square" rtlCol="0">
              <a:spAutoFit/>
            </a:bodyPr>
            <a:lstStyle/>
            <a:p>
              <a:pPr>
                <a:buClr>
                  <a:schemeClr val="tx1"/>
                </a:buClr>
              </a:pPr>
              <a:r>
                <a:rPr lang="en-GB" sz="1600" dirty="0">
                  <a:latin typeface="Aptos" panose="020B0004020202020204" pitchFamily="34" charset="0"/>
                </a:rPr>
                <a:t>The </a:t>
              </a:r>
              <a:r>
                <a:rPr lang="en-GB" sz="1600" dirty="0" err="1">
                  <a:latin typeface="Aptos" panose="020B0004020202020204" pitchFamily="34" charset="0"/>
                </a:rPr>
                <a:t>Haleon</a:t>
              </a:r>
              <a:r>
                <a:rPr lang="en-GB" sz="1600" dirty="0">
                  <a:latin typeface="Aptos" panose="020B0004020202020204" pitchFamily="34" charset="0"/>
                </a:rPr>
                <a:t> share price may be higher or lower when you exercise your option.</a:t>
              </a:r>
            </a:p>
          </p:txBody>
        </p:sp>
        <p:grpSp>
          <p:nvGrpSpPr>
            <p:cNvPr id="82" name="Group 81">
              <a:extLst>
                <a:ext uri="{FF2B5EF4-FFF2-40B4-BE49-F238E27FC236}">
                  <a16:creationId xmlns:a16="http://schemas.microsoft.com/office/drawing/2014/main" id="{77EA2396-094C-ACED-F54B-83A81AFD77EC}"/>
                </a:ext>
              </a:extLst>
            </p:cNvPr>
            <p:cNvGrpSpPr/>
            <p:nvPr/>
          </p:nvGrpSpPr>
          <p:grpSpPr>
            <a:xfrm>
              <a:off x="802800" y="5367383"/>
              <a:ext cx="877457" cy="692232"/>
              <a:chOff x="261821" y="4810246"/>
              <a:chExt cx="851842" cy="672024"/>
            </a:xfrm>
          </p:grpSpPr>
          <p:grpSp>
            <p:nvGrpSpPr>
              <p:cNvPr id="83" name="Group 82">
                <a:extLst>
                  <a:ext uri="{FF2B5EF4-FFF2-40B4-BE49-F238E27FC236}">
                    <a16:creationId xmlns:a16="http://schemas.microsoft.com/office/drawing/2014/main" id="{6C1C07FA-7915-90F9-F62D-53FF45A5A787}"/>
                  </a:ext>
                </a:extLst>
              </p:cNvPr>
              <p:cNvGrpSpPr/>
              <p:nvPr/>
            </p:nvGrpSpPr>
            <p:grpSpPr>
              <a:xfrm>
                <a:off x="261821" y="4810246"/>
                <a:ext cx="851842" cy="672024"/>
                <a:chOff x="853752" y="2636912"/>
                <a:chExt cx="1985947" cy="1566728"/>
              </a:xfrm>
            </p:grpSpPr>
            <p:sp>
              <p:nvSpPr>
                <p:cNvPr id="85" name="Oval 84">
                  <a:extLst>
                    <a:ext uri="{FF2B5EF4-FFF2-40B4-BE49-F238E27FC236}">
                      <a16:creationId xmlns:a16="http://schemas.microsoft.com/office/drawing/2014/main" id="{7B2A11D7-EF3A-2493-412F-2FFCFC49FD6E}"/>
                    </a:ext>
                  </a:extLst>
                </p:cNvPr>
                <p:cNvSpPr/>
                <p:nvPr/>
              </p:nvSpPr>
              <p:spPr>
                <a:xfrm>
                  <a:off x="853752" y="3724969"/>
                  <a:ext cx="1985947" cy="478671"/>
                </a:xfrm>
                <a:prstGeom prst="ellipse">
                  <a:avLst/>
                </a:prstGeom>
                <a:solidFill>
                  <a:srgbClr val="2E2E2E"/>
                </a:solidFill>
                <a:ln w="9525" cap="flat" cmpd="sng" algn="ctr">
                  <a:noFill/>
                  <a:prstDash val="solid"/>
                </a:ln>
                <a:effectLst>
                  <a:softEdge rad="127000"/>
                </a:effectLst>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grpSp>
              <p:nvGrpSpPr>
                <p:cNvPr id="86" name="Group 85">
                  <a:extLst>
                    <a:ext uri="{FF2B5EF4-FFF2-40B4-BE49-F238E27FC236}">
                      <a16:creationId xmlns:a16="http://schemas.microsoft.com/office/drawing/2014/main" id="{28E45A67-3214-0B68-B99D-899A0A136404}"/>
                    </a:ext>
                  </a:extLst>
                </p:cNvPr>
                <p:cNvGrpSpPr/>
                <p:nvPr/>
              </p:nvGrpSpPr>
              <p:grpSpPr>
                <a:xfrm>
                  <a:off x="1205611" y="2636912"/>
                  <a:ext cx="1282230" cy="1341476"/>
                  <a:chOff x="611560" y="2420888"/>
                  <a:chExt cx="1282230" cy="1341476"/>
                </a:xfrm>
              </p:grpSpPr>
              <p:sp>
                <p:nvSpPr>
                  <p:cNvPr id="87" name="Rounded Rectangle 7">
                    <a:extLst>
                      <a:ext uri="{FF2B5EF4-FFF2-40B4-BE49-F238E27FC236}">
                        <a16:creationId xmlns:a16="http://schemas.microsoft.com/office/drawing/2014/main" id="{2C194E03-E965-1519-38F0-696534E2137D}"/>
                      </a:ext>
                    </a:extLst>
                  </p:cNvPr>
                  <p:cNvSpPr/>
                  <p:nvPr/>
                </p:nvSpPr>
                <p:spPr>
                  <a:xfrm>
                    <a:off x="611560" y="2520136"/>
                    <a:ext cx="1282230" cy="1242228"/>
                  </a:xfrm>
                  <a:prstGeom prst="roundRect">
                    <a:avLst>
                      <a:gd name="adj" fmla="val 9577"/>
                    </a:avLst>
                  </a:prstGeom>
                  <a:solidFill>
                    <a:srgbClr val="595959"/>
                  </a:solidFill>
                  <a:ln w="50800" cap="flat" cmpd="sng" algn="ctr">
                    <a:solidFill>
                      <a:srgbClr val="A3A3A3"/>
                    </a:solidFill>
                    <a:prstDash val="solid"/>
                  </a:ln>
                  <a:effectLst/>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sp>
                <p:nvSpPr>
                  <p:cNvPr id="88" name="Rectangle 87">
                    <a:extLst>
                      <a:ext uri="{FF2B5EF4-FFF2-40B4-BE49-F238E27FC236}">
                        <a16:creationId xmlns:a16="http://schemas.microsoft.com/office/drawing/2014/main" id="{F632C3C6-DA32-00A4-EF56-78D246EAC028}"/>
                      </a:ext>
                    </a:extLst>
                  </p:cNvPr>
                  <p:cNvSpPr/>
                  <p:nvPr/>
                </p:nvSpPr>
                <p:spPr>
                  <a:xfrm>
                    <a:off x="812693" y="2757857"/>
                    <a:ext cx="879961" cy="829834"/>
                  </a:xfrm>
                  <a:prstGeom prst="rect">
                    <a:avLst/>
                  </a:prstGeom>
                  <a:gradFill flip="none" rotWithShape="1">
                    <a:gsLst>
                      <a:gs pos="0">
                        <a:srgbClr val="FFFFFF"/>
                      </a:gs>
                      <a:gs pos="100000">
                        <a:srgbClr val="D1D1D1"/>
                      </a:gs>
                    </a:gsLst>
                    <a:lin ang="5400000" scaled="1"/>
                    <a:tileRect/>
                  </a:gra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grpSp>
                <p:nvGrpSpPr>
                  <p:cNvPr id="89" name="Group 88">
                    <a:extLst>
                      <a:ext uri="{FF2B5EF4-FFF2-40B4-BE49-F238E27FC236}">
                        <a16:creationId xmlns:a16="http://schemas.microsoft.com/office/drawing/2014/main" id="{AC6E5631-DDB7-E46E-571E-9B6C2BD4C486}"/>
                      </a:ext>
                    </a:extLst>
                  </p:cNvPr>
                  <p:cNvGrpSpPr/>
                  <p:nvPr/>
                </p:nvGrpSpPr>
                <p:grpSpPr>
                  <a:xfrm>
                    <a:off x="781742" y="2420888"/>
                    <a:ext cx="147840" cy="266105"/>
                    <a:chOff x="777555" y="2420888"/>
                    <a:chExt cx="147840" cy="266105"/>
                  </a:xfrm>
                </p:grpSpPr>
                <p:sp>
                  <p:nvSpPr>
                    <p:cNvPr id="102" name="Oval 101">
                      <a:extLst>
                        <a:ext uri="{FF2B5EF4-FFF2-40B4-BE49-F238E27FC236}">
                          <a16:creationId xmlns:a16="http://schemas.microsoft.com/office/drawing/2014/main" id="{E0315226-2D54-52EF-1D29-51BEA0D194A8}"/>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sp>
                  <p:nvSpPr>
                    <p:cNvPr id="103" name="Rounded Rectangle 12">
                      <a:extLst>
                        <a:ext uri="{FF2B5EF4-FFF2-40B4-BE49-F238E27FC236}">
                          <a16:creationId xmlns:a16="http://schemas.microsoft.com/office/drawing/2014/main" id="{60832CAF-C313-316F-9FB2-47AA30AF1171}"/>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grpSp>
              <p:grpSp>
                <p:nvGrpSpPr>
                  <p:cNvPr id="90" name="Group 89">
                    <a:extLst>
                      <a:ext uri="{FF2B5EF4-FFF2-40B4-BE49-F238E27FC236}">
                        <a16:creationId xmlns:a16="http://schemas.microsoft.com/office/drawing/2014/main" id="{1E618E77-7CDE-B029-64C7-14CDC103D271}"/>
                      </a:ext>
                    </a:extLst>
                  </p:cNvPr>
                  <p:cNvGrpSpPr/>
                  <p:nvPr/>
                </p:nvGrpSpPr>
                <p:grpSpPr>
                  <a:xfrm>
                    <a:off x="980249" y="2420888"/>
                    <a:ext cx="147840" cy="266105"/>
                    <a:chOff x="777555" y="2420888"/>
                    <a:chExt cx="147840" cy="266105"/>
                  </a:xfrm>
                </p:grpSpPr>
                <p:sp>
                  <p:nvSpPr>
                    <p:cNvPr id="100" name="Oval 99">
                      <a:extLst>
                        <a:ext uri="{FF2B5EF4-FFF2-40B4-BE49-F238E27FC236}">
                          <a16:creationId xmlns:a16="http://schemas.microsoft.com/office/drawing/2014/main" id="{6CF43D51-E2AB-1B2A-B6C7-38D94D728DDC}"/>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sp>
                  <p:nvSpPr>
                    <p:cNvPr id="101" name="Rounded Rectangle 24">
                      <a:extLst>
                        <a:ext uri="{FF2B5EF4-FFF2-40B4-BE49-F238E27FC236}">
                          <a16:creationId xmlns:a16="http://schemas.microsoft.com/office/drawing/2014/main" id="{DE671170-D6AF-B4F1-B92A-3E420483406D}"/>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grpSp>
              <p:grpSp>
                <p:nvGrpSpPr>
                  <p:cNvPr id="91" name="Group 90">
                    <a:extLst>
                      <a:ext uri="{FF2B5EF4-FFF2-40B4-BE49-F238E27FC236}">
                        <a16:creationId xmlns:a16="http://schemas.microsoft.com/office/drawing/2014/main" id="{05529207-14E7-8046-852B-78C887E0BF4C}"/>
                      </a:ext>
                    </a:extLst>
                  </p:cNvPr>
                  <p:cNvGrpSpPr/>
                  <p:nvPr/>
                </p:nvGrpSpPr>
                <p:grpSpPr>
                  <a:xfrm>
                    <a:off x="1178756" y="2420888"/>
                    <a:ext cx="147840" cy="266105"/>
                    <a:chOff x="777555" y="2420888"/>
                    <a:chExt cx="147840" cy="266105"/>
                  </a:xfrm>
                </p:grpSpPr>
                <p:sp>
                  <p:nvSpPr>
                    <p:cNvPr id="98" name="Oval 97">
                      <a:extLst>
                        <a:ext uri="{FF2B5EF4-FFF2-40B4-BE49-F238E27FC236}">
                          <a16:creationId xmlns:a16="http://schemas.microsoft.com/office/drawing/2014/main" id="{3BC323DE-C9AB-EDC7-0956-408479087A05}"/>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sp>
                  <p:nvSpPr>
                    <p:cNvPr id="99" name="Rounded Rectangle 27">
                      <a:extLst>
                        <a:ext uri="{FF2B5EF4-FFF2-40B4-BE49-F238E27FC236}">
                          <a16:creationId xmlns:a16="http://schemas.microsoft.com/office/drawing/2014/main" id="{92CD9603-EF97-D893-8853-F56F11AD0F44}"/>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grpSp>
              <p:grpSp>
                <p:nvGrpSpPr>
                  <p:cNvPr id="92" name="Group 91">
                    <a:extLst>
                      <a:ext uri="{FF2B5EF4-FFF2-40B4-BE49-F238E27FC236}">
                        <a16:creationId xmlns:a16="http://schemas.microsoft.com/office/drawing/2014/main" id="{C152BAEA-209D-431A-B8D8-8CA5E6E82AC8}"/>
                      </a:ext>
                    </a:extLst>
                  </p:cNvPr>
                  <p:cNvGrpSpPr/>
                  <p:nvPr/>
                </p:nvGrpSpPr>
                <p:grpSpPr>
                  <a:xfrm>
                    <a:off x="1377263" y="2420888"/>
                    <a:ext cx="147840" cy="266105"/>
                    <a:chOff x="777555" y="2420888"/>
                    <a:chExt cx="147840" cy="266105"/>
                  </a:xfrm>
                </p:grpSpPr>
                <p:sp>
                  <p:nvSpPr>
                    <p:cNvPr id="96" name="Oval 95">
                      <a:extLst>
                        <a:ext uri="{FF2B5EF4-FFF2-40B4-BE49-F238E27FC236}">
                          <a16:creationId xmlns:a16="http://schemas.microsoft.com/office/drawing/2014/main" id="{44AF6777-D690-5F48-E799-E6BC559EA041}"/>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sp>
                  <p:nvSpPr>
                    <p:cNvPr id="97" name="Rounded Rectangle 30">
                      <a:extLst>
                        <a:ext uri="{FF2B5EF4-FFF2-40B4-BE49-F238E27FC236}">
                          <a16:creationId xmlns:a16="http://schemas.microsoft.com/office/drawing/2014/main" id="{AA08AAC4-6814-9AC6-6283-E9E6C8451216}"/>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grpSp>
              <p:grpSp>
                <p:nvGrpSpPr>
                  <p:cNvPr id="93" name="Group 92">
                    <a:extLst>
                      <a:ext uri="{FF2B5EF4-FFF2-40B4-BE49-F238E27FC236}">
                        <a16:creationId xmlns:a16="http://schemas.microsoft.com/office/drawing/2014/main" id="{BC682A0F-CC02-4931-91C7-31C1CE5D9AF7}"/>
                      </a:ext>
                    </a:extLst>
                  </p:cNvPr>
                  <p:cNvGrpSpPr/>
                  <p:nvPr/>
                </p:nvGrpSpPr>
                <p:grpSpPr>
                  <a:xfrm>
                    <a:off x="1575769" y="2420888"/>
                    <a:ext cx="147840" cy="266105"/>
                    <a:chOff x="777555" y="2420888"/>
                    <a:chExt cx="147840" cy="266105"/>
                  </a:xfrm>
                </p:grpSpPr>
                <p:sp>
                  <p:nvSpPr>
                    <p:cNvPr id="94" name="Oval 93">
                      <a:extLst>
                        <a:ext uri="{FF2B5EF4-FFF2-40B4-BE49-F238E27FC236}">
                          <a16:creationId xmlns:a16="http://schemas.microsoft.com/office/drawing/2014/main" id="{E4E4F5CF-ECD5-9CEB-C958-0B2BA17C726E}"/>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sp>
                  <p:nvSpPr>
                    <p:cNvPr id="95" name="Rounded Rectangle 33">
                      <a:extLst>
                        <a:ext uri="{FF2B5EF4-FFF2-40B4-BE49-F238E27FC236}">
                          <a16:creationId xmlns:a16="http://schemas.microsoft.com/office/drawing/2014/main" id="{A12B457F-7AE3-9D3D-925C-BD5168CC4B82}"/>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algn="ctr" defTabSz="914400" eaLnBrk="1" fontAlgn="auto" hangingPunct="1">
                        <a:spcBef>
                          <a:spcPts val="0"/>
                        </a:spcBef>
                        <a:spcAft>
                          <a:spcPts val="0"/>
                        </a:spcAft>
                        <a:defRPr/>
                      </a:pPr>
                      <a:endParaRPr lang="en-GB" sz="1050" kern="0">
                        <a:solidFill>
                          <a:srgbClr val="B5C2E5"/>
                        </a:solidFill>
                        <a:latin typeface="Arial"/>
                        <a:ea typeface="+mn-ea"/>
                        <a:cs typeface="+mn-cs"/>
                      </a:endParaRPr>
                    </a:p>
                  </p:txBody>
                </p:sp>
              </p:grpSp>
            </p:grpSp>
          </p:grpSp>
          <p:pic>
            <p:nvPicPr>
              <p:cNvPr id="84" name="Graphic 83" descr="Periodic Graph">
                <a:extLst>
                  <a:ext uri="{FF2B5EF4-FFF2-40B4-BE49-F238E27FC236}">
                    <a16:creationId xmlns:a16="http://schemas.microsoft.com/office/drawing/2014/main" id="{63EA4A4A-F3A5-4921-3E27-ECBAD58564F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769" y="4954783"/>
                <a:ext cx="355945" cy="355945"/>
              </a:xfrm>
              <a:prstGeom prst="rect">
                <a:avLst/>
              </a:prstGeom>
            </p:spPr>
          </p:pic>
        </p:grpSp>
      </p:grpSp>
    </p:spTree>
    <p:extLst>
      <p:ext uri="{BB962C8B-B14F-4D97-AF65-F5344CB8AC3E}">
        <p14:creationId xmlns:p14="http://schemas.microsoft.com/office/powerpoint/2010/main" val="241758456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
                                        <p:tgtEl>
                                          <p:spTgt spid="1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
                                        </p:tgtEl>
                                        <p:attrNameLst>
                                          <p:attrName>style.visibility</p:attrName>
                                        </p:attrNameLst>
                                      </p:cBhvr>
                                      <p:to>
                                        <p:strVal val="visible"/>
                                      </p:to>
                                    </p:set>
                                    <p:animEffect transition="in" filter="fade">
                                      <p:cBhvr>
                                        <p:cTn id="12" dur="500"/>
                                        <p:tgtEl>
                                          <p:spTgt spid="1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gtEl>
                                        <p:attrNameLst>
                                          <p:attrName>style.visibility</p:attrName>
                                        </p:attrNameLst>
                                      </p:cBhvr>
                                      <p:to>
                                        <p:strVal val="visible"/>
                                      </p:to>
                                    </p:set>
                                    <p:animEffect transition="in" filter="fade">
                                      <p:cBhvr>
                                        <p:cTn id="17" dur="500"/>
                                        <p:tgtEl>
                                          <p:spTgt spid="141"/>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898E1-CE05-83CF-1017-18A725AC4A15}"/>
              </a:ext>
            </a:extLst>
          </p:cNvPr>
          <p:cNvSpPr>
            <a:spLocks noGrp="1"/>
          </p:cNvSpPr>
          <p:nvPr>
            <p:ph type="title" idx="4294967295"/>
          </p:nvPr>
        </p:nvSpPr>
        <p:spPr>
          <a:xfrm>
            <a:off x="803275" y="1671403"/>
            <a:ext cx="4563205" cy="2758190"/>
          </a:xfrm>
          <a:prstGeom prst="rect">
            <a:avLst/>
          </a:prstGeom>
        </p:spPr>
        <p:txBody>
          <a:bodyPr lIns="0" tIns="0" rIns="0" bIns="0" anchor="b">
            <a:noAutofit/>
          </a:bodyPr>
          <a:lstStyle/>
          <a:p>
            <a:r>
              <a:rPr lang="en-GB" sz="5400">
                <a:solidFill>
                  <a:srgbClr val="391C66"/>
                </a:solidFill>
                <a:latin typeface="Aptos Display" panose="020B0004020202020204" pitchFamily="34" charset="0"/>
              </a:rPr>
              <a:t>Your choices</a:t>
            </a:r>
          </a:p>
        </p:txBody>
      </p:sp>
    </p:spTree>
    <p:custDataLst>
      <p:tags r:id="rId1"/>
    </p:custDataLst>
    <p:extLst>
      <p:ext uri="{BB962C8B-B14F-4D97-AF65-F5344CB8AC3E}">
        <p14:creationId xmlns:p14="http://schemas.microsoft.com/office/powerpoint/2010/main" val="681912703"/>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FA818398-4B02-566A-5EFE-E81A30589305}"/>
              </a:ext>
            </a:extLst>
          </p:cNvPr>
          <p:cNvSpPr/>
          <p:nvPr/>
        </p:nvSpPr>
        <p:spPr>
          <a:xfrm>
            <a:off x="6901821" y="4377025"/>
            <a:ext cx="1425938" cy="738664"/>
          </a:xfrm>
          <a:prstGeom prst="rect">
            <a:avLst/>
          </a:prstGeom>
        </p:spPr>
        <p:txBody>
          <a:bodyPr wrap="square">
            <a:spAutoFit/>
          </a:bodyPr>
          <a:lstStyle/>
          <a:p>
            <a:pPr algn="r"/>
            <a:r>
              <a:rPr lang="en-GB" sz="1400">
                <a:solidFill>
                  <a:srgbClr val="000000"/>
                </a:solidFill>
                <a:latin typeface="Aptos" panose="020B0004020202020204" pitchFamily="34" charset="0"/>
              </a:rPr>
              <a:t>Access your money at maturity</a:t>
            </a:r>
          </a:p>
        </p:txBody>
      </p:sp>
      <p:sp>
        <p:nvSpPr>
          <p:cNvPr id="3" name="Rectangle 2">
            <a:extLst>
              <a:ext uri="{FF2B5EF4-FFF2-40B4-BE49-F238E27FC236}">
                <a16:creationId xmlns:a16="http://schemas.microsoft.com/office/drawing/2014/main" id="{E041E722-1BD7-1B44-C23D-D68A24A4F4B5}"/>
              </a:ext>
            </a:extLst>
          </p:cNvPr>
          <p:cNvSpPr/>
          <p:nvPr/>
        </p:nvSpPr>
        <p:spPr>
          <a:xfrm>
            <a:off x="-14027" y="2000456"/>
            <a:ext cx="12369281" cy="93057"/>
          </a:xfrm>
          <a:prstGeom prst="rect">
            <a:avLst/>
          </a:prstGeom>
          <a:gradFill>
            <a:gsLst>
              <a:gs pos="60000">
                <a:srgbClr val="B9B9B9"/>
              </a:gs>
              <a:gs pos="31000">
                <a:srgbClr val="CCCCCC"/>
              </a:gs>
              <a:gs pos="43000">
                <a:schemeClr val="bg1">
                  <a:lumMod val="95000"/>
                </a:schemeClr>
              </a:gs>
              <a:gs pos="0">
                <a:srgbClr val="A5A5A5"/>
              </a:gs>
              <a:gs pos="100000">
                <a:srgbClr val="A5A5A5"/>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grpSp>
        <p:nvGrpSpPr>
          <p:cNvPr id="4" name="Group 3">
            <a:extLst>
              <a:ext uri="{FF2B5EF4-FFF2-40B4-BE49-F238E27FC236}">
                <a16:creationId xmlns:a16="http://schemas.microsoft.com/office/drawing/2014/main" id="{0B314CFD-0A88-72E3-F4F1-644579F301DC}"/>
              </a:ext>
            </a:extLst>
          </p:cNvPr>
          <p:cNvGrpSpPr/>
          <p:nvPr/>
        </p:nvGrpSpPr>
        <p:grpSpPr>
          <a:xfrm>
            <a:off x="3695858" y="1980937"/>
            <a:ext cx="1546919" cy="1256489"/>
            <a:chOff x="6965971" y="2001832"/>
            <a:chExt cx="1773380" cy="1440432"/>
          </a:xfrm>
        </p:grpSpPr>
        <p:grpSp>
          <p:nvGrpSpPr>
            <p:cNvPr id="5" name="Group 4">
              <a:extLst>
                <a:ext uri="{FF2B5EF4-FFF2-40B4-BE49-F238E27FC236}">
                  <a16:creationId xmlns:a16="http://schemas.microsoft.com/office/drawing/2014/main" id="{FEF6A45E-1356-564C-4515-665254FB71CF}"/>
                </a:ext>
              </a:extLst>
            </p:cNvPr>
            <p:cNvGrpSpPr/>
            <p:nvPr/>
          </p:nvGrpSpPr>
          <p:grpSpPr>
            <a:xfrm rot="224574">
              <a:off x="6965971" y="2576393"/>
              <a:ext cx="1773380" cy="865871"/>
              <a:chOff x="6116090" y="2470381"/>
              <a:chExt cx="1773380" cy="865871"/>
            </a:xfrm>
          </p:grpSpPr>
          <p:sp>
            <p:nvSpPr>
              <p:cNvPr id="10" name="Freeform: Shape 9">
                <a:extLst>
                  <a:ext uri="{FF2B5EF4-FFF2-40B4-BE49-F238E27FC236}">
                    <a16:creationId xmlns:a16="http://schemas.microsoft.com/office/drawing/2014/main" id="{0D1300CE-FF7C-8407-4DD5-6649B967F3CE}"/>
                  </a:ext>
                </a:extLst>
              </p:cNvPr>
              <p:cNvSpPr/>
              <p:nvPr/>
            </p:nvSpPr>
            <p:spPr bwMode="auto">
              <a:xfrm rot="21169177">
                <a:off x="6116090" y="2470381"/>
                <a:ext cx="1773380" cy="865871"/>
              </a:xfrm>
              <a:custGeom>
                <a:avLst/>
                <a:gdLst>
                  <a:gd name="connsiteX0" fmla="*/ 123458 w 1773380"/>
                  <a:gd name="connsiteY0" fmla="*/ 66423 h 865871"/>
                  <a:gd name="connsiteX1" fmla="*/ 62381 w 1773380"/>
                  <a:gd name="connsiteY1" fmla="*/ 113832 h 865871"/>
                  <a:gd name="connsiteX2" fmla="*/ 109791 w 1773380"/>
                  <a:gd name="connsiteY2" fmla="*/ 174909 h 865871"/>
                  <a:gd name="connsiteX3" fmla="*/ 170868 w 1773380"/>
                  <a:gd name="connsiteY3" fmla="*/ 127499 h 865871"/>
                  <a:gd name="connsiteX4" fmla="*/ 123458 w 1773380"/>
                  <a:gd name="connsiteY4" fmla="*/ 66423 h 865871"/>
                  <a:gd name="connsiteX5" fmla="*/ 1625378 w 1773380"/>
                  <a:gd name="connsiteY5" fmla="*/ 76047 h 865871"/>
                  <a:gd name="connsiteX6" fmla="*/ 1564301 w 1773380"/>
                  <a:gd name="connsiteY6" fmla="*/ 123457 h 865871"/>
                  <a:gd name="connsiteX7" fmla="*/ 1611711 w 1773380"/>
                  <a:gd name="connsiteY7" fmla="*/ 184534 h 865871"/>
                  <a:gd name="connsiteX8" fmla="*/ 1672787 w 1773380"/>
                  <a:gd name="connsiteY8" fmla="*/ 137124 h 865871"/>
                  <a:gd name="connsiteX9" fmla="*/ 1625378 w 1773380"/>
                  <a:gd name="connsiteY9" fmla="*/ 76047 h 865871"/>
                  <a:gd name="connsiteX10" fmla="*/ 1649630 w 1773380"/>
                  <a:gd name="connsiteY10" fmla="*/ 0 h 865871"/>
                  <a:gd name="connsiteX11" fmla="*/ 1773380 w 1773380"/>
                  <a:gd name="connsiteY11" fmla="*/ 123750 h 865871"/>
                  <a:gd name="connsiteX12" fmla="*/ 1773380 w 1773380"/>
                  <a:gd name="connsiteY12" fmla="*/ 742121 h 865871"/>
                  <a:gd name="connsiteX13" fmla="*/ 1649630 w 1773380"/>
                  <a:gd name="connsiteY13" fmla="*/ 865871 h 865871"/>
                  <a:gd name="connsiteX14" fmla="*/ 123750 w 1773380"/>
                  <a:gd name="connsiteY14" fmla="*/ 865871 h 865871"/>
                  <a:gd name="connsiteX15" fmla="*/ 0 w 1773380"/>
                  <a:gd name="connsiteY15" fmla="*/ 742121 h 865871"/>
                  <a:gd name="connsiteX16" fmla="*/ 0 w 1773380"/>
                  <a:gd name="connsiteY16" fmla="*/ 123750 h 865871"/>
                  <a:gd name="connsiteX17" fmla="*/ 123750 w 1773380"/>
                  <a:gd name="connsiteY17" fmla="*/ 0 h 86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3380" h="865871">
                    <a:moveTo>
                      <a:pt x="123458" y="66423"/>
                    </a:moveTo>
                    <a:cubicBezTo>
                      <a:pt x="93500" y="62648"/>
                      <a:pt x="66155" y="83874"/>
                      <a:pt x="62381" y="113832"/>
                    </a:cubicBezTo>
                    <a:cubicBezTo>
                      <a:pt x="58607" y="143790"/>
                      <a:pt x="79833" y="171135"/>
                      <a:pt x="109791" y="174909"/>
                    </a:cubicBezTo>
                    <a:cubicBezTo>
                      <a:pt x="139749" y="178683"/>
                      <a:pt x="167094" y="157458"/>
                      <a:pt x="170868" y="127499"/>
                    </a:cubicBezTo>
                    <a:cubicBezTo>
                      <a:pt x="174642" y="97541"/>
                      <a:pt x="153416" y="70197"/>
                      <a:pt x="123458" y="66423"/>
                    </a:cubicBezTo>
                    <a:close/>
                    <a:moveTo>
                      <a:pt x="1625378" y="76047"/>
                    </a:moveTo>
                    <a:cubicBezTo>
                      <a:pt x="1595420" y="72273"/>
                      <a:pt x="1568075" y="93499"/>
                      <a:pt x="1564301" y="123457"/>
                    </a:cubicBezTo>
                    <a:cubicBezTo>
                      <a:pt x="1560527" y="153415"/>
                      <a:pt x="1581752" y="180760"/>
                      <a:pt x="1611711" y="184534"/>
                    </a:cubicBezTo>
                    <a:cubicBezTo>
                      <a:pt x="1641669" y="188308"/>
                      <a:pt x="1669013" y="167082"/>
                      <a:pt x="1672787" y="137124"/>
                    </a:cubicBezTo>
                    <a:cubicBezTo>
                      <a:pt x="1676562" y="107166"/>
                      <a:pt x="1655336" y="79822"/>
                      <a:pt x="1625378" y="76047"/>
                    </a:cubicBezTo>
                    <a:close/>
                    <a:moveTo>
                      <a:pt x="1649630" y="0"/>
                    </a:moveTo>
                    <a:cubicBezTo>
                      <a:pt x="1717975" y="0"/>
                      <a:pt x="1773380" y="55405"/>
                      <a:pt x="1773380" y="123750"/>
                    </a:cubicBezTo>
                    <a:lnTo>
                      <a:pt x="1773380" y="742121"/>
                    </a:lnTo>
                    <a:cubicBezTo>
                      <a:pt x="1773380" y="810466"/>
                      <a:pt x="1717975" y="865871"/>
                      <a:pt x="1649630" y="865871"/>
                    </a:cubicBezTo>
                    <a:lnTo>
                      <a:pt x="123750" y="865871"/>
                    </a:lnTo>
                    <a:cubicBezTo>
                      <a:pt x="55405" y="865871"/>
                      <a:pt x="0" y="810466"/>
                      <a:pt x="0" y="742121"/>
                    </a:cubicBezTo>
                    <a:lnTo>
                      <a:pt x="0" y="123750"/>
                    </a:lnTo>
                    <a:cubicBezTo>
                      <a:pt x="0" y="55405"/>
                      <a:pt x="55405" y="0"/>
                      <a:pt x="123750" y="0"/>
                    </a:cubicBezTo>
                    <a:close/>
                  </a:path>
                </a:pathLst>
              </a:custGeom>
              <a:solidFill>
                <a:srgbClr val="BDC1BB"/>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400" b="1" kern="0" err="1">
                  <a:solidFill>
                    <a:srgbClr val="FFFFFF"/>
                  </a:solidFill>
                  <a:latin typeface="Arial"/>
                </a:endParaRPr>
              </a:p>
            </p:txBody>
          </p:sp>
          <p:sp>
            <p:nvSpPr>
              <p:cNvPr id="11" name="Freeform: Shape 10">
                <a:extLst>
                  <a:ext uri="{FF2B5EF4-FFF2-40B4-BE49-F238E27FC236}">
                    <a16:creationId xmlns:a16="http://schemas.microsoft.com/office/drawing/2014/main" id="{0391B881-D95E-D064-8BAF-CEF01CB6DA86}"/>
                  </a:ext>
                </a:extLst>
              </p:cNvPr>
              <p:cNvSpPr/>
              <p:nvPr/>
            </p:nvSpPr>
            <p:spPr bwMode="auto">
              <a:xfrm rot="21169177">
                <a:off x="6156891" y="2525530"/>
                <a:ext cx="1679121" cy="763806"/>
              </a:xfrm>
              <a:custGeom>
                <a:avLst/>
                <a:gdLst>
                  <a:gd name="connsiteX0" fmla="*/ 1517843 w 1679121"/>
                  <a:gd name="connsiteY0" fmla="*/ 0 h 763806"/>
                  <a:gd name="connsiteX1" fmla="*/ 1491884 w 1679121"/>
                  <a:gd name="connsiteY1" fmla="*/ 29685 h 763806"/>
                  <a:gd name="connsiteX2" fmla="*/ 1478354 w 1679121"/>
                  <a:gd name="connsiteY2" fmla="*/ 69904 h 763806"/>
                  <a:gd name="connsiteX3" fmla="*/ 1571019 w 1679121"/>
                  <a:gd name="connsiteY3" fmla="*/ 189283 h 763806"/>
                  <a:gd name="connsiteX4" fmla="*/ 1676867 w 1679121"/>
                  <a:gd name="connsiteY4" fmla="*/ 136837 h 763806"/>
                  <a:gd name="connsiteX5" fmla="*/ 1679121 w 1679121"/>
                  <a:gd name="connsiteY5" fmla="*/ 130136 h 763806"/>
                  <a:gd name="connsiteX6" fmla="*/ 1679121 w 1679121"/>
                  <a:gd name="connsiteY6" fmla="*/ 695652 h 763806"/>
                  <a:gd name="connsiteX7" fmla="*/ 1610967 w 1679121"/>
                  <a:gd name="connsiteY7" fmla="*/ 763806 h 763806"/>
                  <a:gd name="connsiteX8" fmla="*/ 68154 w 1679121"/>
                  <a:gd name="connsiteY8" fmla="*/ 763806 h 763806"/>
                  <a:gd name="connsiteX9" fmla="*/ 0 w 1679121"/>
                  <a:gd name="connsiteY9" fmla="*/ 695652 h 763806"/>
                  <a:gd name="connsiteX10" fmla="*/ 0 w 1679121"/>
                  <a:gd name="connsiteY10" fmla="*/ 138795 h 763806"/>
                  <a:gd name="connsiteX11" fmla="*/ 23502 w 1679121"/>
                  <a:gd name="connsiteY11" fmla="*/ 159347 h 763806"/>
                  <a:gd name="connsiteX12" fmla="*/ 63721 w 1679121"/>
                  <a:gd name="connsiteY12" fmla="*/ 172878 h 763806"/>
                  <a:gd name="connsiteX13" fmla="*/ 183100 w 1679121"/>
                  <a:gd name="connsiteY13" fmla="*/ 80213 h 763806"/>
                  <a:gd name="connsiteX14" fmla="*/ 161492 w 1679121"/>
                  <a:gd name="connsiteY14" fmla="*/ 1332 h 763806"/>
                  <a:gd name="connsiteX15" fmla="*/ 159969 w 1679121"/>
                  <a:gd name="connsiteY15" fmla="*/ 0 h 76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79121" h="763806">
                    <a:moveTo>
                      <a:pt x="1517843" y="0"/>
                    </a:moveTo>
                    <a:lnTo>
                      <a:pt x="1491884" y="29685"/>
                    </a:lnTo>
                    <a:cubicBezTo>
                      <a:pt x="1484921" y="41694"/>
                      <a:pt x="1480198" y="55266"/>
                      <a:pt x="1478354" y="69904"/>
                    </a:cubicBezTo>
                    <a:cubicBezTo>
                      <a:pt x="1470977" y="128458"/>
                      <a:pt x="1512465" y="181906"/>
                      <a:pt x="1571019" y="189283"/>
                    </a:cubicBezTo>
                    <a:cubicBezTo>
                      <a:pt x="1614934" y="194815"/>
                      <a:pt x="1655978" y="172862"/>
                      <a:pt x="1676867" y="136837"/>
                    </a:cubicBezTo>
                    <a:lnTo>
                      <a:pt x="1679121" y="130136"/>
                    </a:lnTo>
                    <a:lnTo>
                      <a:pt x="1679121" y="695652"/>
                    </a:lnTo>
                    <a:cubicBezTo>
                      <a:pt x="1679121" y="733292"/>
                      <a:pt x="1648607" y="763806"/>
                      <a:pt x="1610967" y="763806"/>
                    </a:cubicBezTo>
                    <a:lnTo>
                      <a:pt x="68154" y="763806"/>
                    </a:lnTo>
                    <a:cubicBezTo>
                      <a:pt x="30514" y="763806"/>
                      <a:pt x="0" y="733292"/>
                      <a:pt x="0" y="695652"/>
                    </a:cubicBezTo>
                    <a:lnTo>
                      <a:pt x="0" y="138795"/>
                    </a:lnTo>
                    <a:lnTo>
                      <a:pt x="23502" y="159347"/>
                    </a:lnTo>
                    <a:cubicBezTo>
                      <a:pt x="35511" y="166310"/>
                      <a:pt x="49083" y="171034"/>
                      <a:pt x="63721" y="172878"/>
                    </a:cubicBezTo>
                    <a:cubicBezTo>
                      <a:pt x="122275" y="180255"/>
                      <a:pt x="175723" y="138767"/>
                      <a:pt x="183100" y="80213"/>
                    </a:cubicBezTo>
                    <a:cubicBezTo>
                      <a:pt x="186788" y="50936"/>
                      <a:pt x="178261" y="22935"/>
                      <a:pt x="161492" y="1332"/>
                    </a:cubicBezTo>
                    <a:lnTo>
                      <a:pt x="159969" y="0"/>
                    </a:lnTo>
                    <a:close/>
                  </a:path>
                </a:pathLst>
              </a:custGeom>
              <a:solidFill>
                <a:schemeClr val="accent5"/>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400" b="1" kern="0" err="1">
                  <a:solidFill>
                    <a:srgbClr val="FFFFFF"/>
                  </a:solidFill>
                  <a:latin typeface="Arial"/>
                </a:endParaRPr>
              </a:p>
            </p:txBody>
          </p:sp>
        </p:grpSp>
        <p:cxnSp>
          <p:nvCxnSpPr>
            <p:cNvPr id="6" name="Straight Connector 5">
              <a:extLst>
                <a:ext uri="{FF2B5EF4-FFF2-40B4-BE49-F238E27FC236}">
                  <a16:creationId xmlns:a16="http://schemas.microsoft.com/office/drawing/2014/main" id="{B144DFCB-C508-62CD-A8DC-9A506479B6CF}"/>
                </a:ext>
              </a:extLst>
            </p:cNvPr>
            <p:cNvCxnSpPr>
              <a:cxnSpLocks/>
            </p:cNvCxnSpPr>
            <p:nvPr/>
          </p:nvCxnSpPr>
          <p:spPr>
            <a:xfrm flipV="1">
              <a:off x="7064818" y="2046026"/>
              <a:ext cx="804555" cy="673858"/>
            </a:xfrm>
            <a:prstGeom prst="line">
              <a:avLst/>
            </a:prstGeom>
            <a:ln w="22225">
              <a:solidFill>
                <a:srgbClr val="BDC1BB"/>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01647DE-B86F-739A-16A7-E153AB2BB662}"/>
                </a:ext>
              </a:extLst>
            </p:cNvPr>
            <p:cNvCxnSpPr>
              <a:cxnSpLocks/>
            </p:cNvCxnSpPr>
            <p:nvPr/>
          </p:nvCxnSpPr>
          <p:spPr>
            <a:xfrm flipH="1" flipV="1">
              <a:off x="8001070" y="2054374"/>
              <a:ext cx="556293" cy="596345"/>
            </a:xfrm>
            <a:prstGeom prst="line">
              <a:avLst/>
            </a:prstGeom>
            <a:ln w="22225">
              <a:solidFill>
                <a:srgbClr val="BDC1BB"/>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6EC63DE1-C9DA-96C8-D4DB-08483F7F5C36}"/>
                </a:ext>
              </a:extLst>
            </p:cNvPr>
            <p:cNvSpPr/>
            <p:nvPr/>
          </p:nvSpPr>
          <p:spPr bwMode="auto">
            <a:xfrm rot="224574">
              <a:off x="7826408" y="2001832"/>
              <a:ext cx="196414" cy="196414"/>
            </a:xfrm>
            <a:prstGeom prst="ellipse">
              <a:avLst/>
            </a:prstGeom>
            <a:solidFill>
              <a:schemeClr val="accent5"/>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400" b="1" kern="0" err="1">
                <a:solidFill>
                  <a:srgbClr val="FFFFFF"/>
                </a:solidFill>
                <a:latin typeface="Arial"/>
              </a:endParaRPr>
            </a:p>
          </p:txBody>
        </p:sp>
        <p:sp>
          <p:nvSpPr>
            <p:cNvPr id="9" name="TextBox 8">
              <a:extLst>
                <a:ext uri="{FF2B5EF4-FFF2-40B4-BE49-F238E27FC236}">
                  <a16:creationId xmlns:a16="http://schemas.microsoft.com/office/drawing/2014/main" id="{94CF98EC-76F2-B0D6-9038-4FFEA45D0FDD}"/>
                </a:ext>
              </a:extLst>
            </p:cNvPr>
            <p:cNvSpPr txBox="1"/>
            <p:nvPr/>
          </p:nvSpPr>
          <p:spPr>
            <a:xfrm rot="21420000">
              <a:off x="7154237" y="2577676"/>
              <a:ext cx="1467354" cy="846800"/>
            </a:xfrm>
            <a:prstGeom prst="rect">
              <a:avLst/>
            </a:prstGeom>
            <a:noFill/>
          </p:spPr>
          <p:txBody>
            <a:bodyPr wrap="square" rtlCol="0">
              <a:spAutoFit/>
            </a:bodyPr>
            <a:lstStyle/>
            <a:p>
              <a:pPr algn="ctr" defTabSz="914400" eaLnBrk="1" fontAlgn="auto" hangingPunct="1">
                <a:spcBef>
                  <a:spcPts val="0"/>
                </a:spcBef>
                <a:spcAft>
                  <a:spcPts val="0"/>
                </a:spcAft>
                <a:defRPr/>
              </a:pPr>
              <a:r>
                <a:rPr lang="en-GB" sz="1400" dirty="0">
                  <a:solidFill>
                    <a:schemeClr val="bg1"/>
                  </a:solidFill>
                  <a:latin typeface="Aptos" panose="020B0004020202020204" pitchFamily="34" charset="0"/>
                  <a:ea typeface="+mn-ea"/>
                  <a:cs typeface="+mn-cs"/>
                </a:rPr>
                <a:t>Exercise and transfer to an ISA</a:t>
              </a:r>
            </a:p>
          </p:txBody>
        </p:sp>
      </p:grpSp>
      <p:grpSp>
        <p:nvGrpSpPr>
          <p:cNvPr id="12" name="Group 11">
            <a:extLst>
              <a:ext uri="{FF2B5EF4-FFF2-40B4-BE49-F238E27FC236}">
                <a16:creationId xmlns:a16="http://schemas.microsoft.com/office/drawing/2014/main" id="{A2E20BE0-74F8-8429-1F76-3F4903E4ECF2}"/>
              </a:ext>
            </a:extLst>
          </p:cNvPr>
          <p:cNvGrpSpPr/>
          <p:nvPr/>
        </p:nvGrpSpPr>
        <p:grpSpPr>
          <a:xfrm>
            <a:off x="671097" y="1977549"/>
            <a:ext cx="1553366" cy="1697545"/>
            <a:chOff x="4845437" y="2028114"/>
            <a:chExt cx="1780771" cy="1946057"/>
          </a:xfrm>
        </p:grpSpPr>
        <p:grpSp>
          <p:nvGrpSpPr>
            <p:cNvPr id="13" name="Group 12">
              <a:extLst>
                <a:ext uri="{FF2B5EF4-FFF2-40B4-BE49-F238E27FC236}">
                  <a16:creationId xmlns:a16="http://schemas.microsoft.com/office/drawing/2014/main" id="{4F1D39B7-E379-C6E3-DD8E-EA5572E58205}"/>
                </a:ext>
              </a:extLst>
            </p:cNvPr>
            <p:cNvGrpSpPr/>
            <p:nvPr/>
          </p:nvGrpSpPr>
          <p:grpSpPr>
            <a:xfrm>
              <a:off x="4852828" y="3108300"/>
              <a:ext cx="1773380" cy="865871"/>
              <a:chOff x="6116090" y="2470381"/>
              <a:chExt cx="1773380" cy="865871"/>
            </a:xfrm>
          </p:grpSpPr>
          <p:sp>
            <p:nvSpPr>
              <p:cNvPr id="18" name="Freeform: Shape 17">
                <a:extLst>
                  <a:ext uri="{FF2B5EF4-FFF2-40B4-BE49-F238E27FC236}">
                    <a16:creationId xmlns:a16="http://schemas.microsoft.com/office/drawing/2014/main" id="{A45A885C-1AC5-2AF9-54B9-162E876B9C6A}"/>
                  </a:ext>
                </a:extLst>
              </p:cNvPr>
              <p:cNvSpPr/>
              <p:nvPr/>
            </p:nvSpPr>
            <p:spPr bwMode="auto">
              <a:xfrm rot="21169177">
                <a:off x="6116090" y="2470381"/>
                <a:ext cx="1773380" cy="865871"/>
              </a:xfrm>
              <a:custGeom>
                <a:avLst/>
                <a:gdLst>
                  <a:gd name="connsiteX0" fmla="*/ 123458 w 1773380"/>
                  <a:gd name="connsiteY0" fmla="*/ 66423 h 865871"/>
                  <a:gd name="connsiteX1" fmla="*/ 62381 w 1773380"/>
                  <a:gd name="connsiteY1" fmla="*/ 113832 h 865871"/>
                  <a:gd name="connsiteX2" fmla="*/ 109791 w 1773380"/>
                  <a:gd name="connsiteY2" fmla="*/ 174909 h 865871"/>
                  <a:gd name="connsiteX3" fmla="*/ 170868 w 1773380"/>
                  <a:gd name="connsiteY3" fmla="*/ 127499 h 865871"/>
                  <a:gd name="connsiteX4" fmla="*/ 123458 w 1773380"/>
                  <a:gd name="connsiteY4" fmla="*/ 66423 h 865871"/>
                  <a:gd name="connsiteX5" fmla="*/ 1625378 w 1773380"/>
                  <a:gd name="connsiteY5" fmla="*/ 76047 h 865871"/>
                  <a:gd name="connsiteX6" fmla="*/ 1564301 w 1773380"/>
                  <a:gd name="connsiteY6" fmla="*/ 123457 h 865871"/>
                  <a:gd name="connsiteX7" fmla="*/ 1611711 w 1773380"/>
                  <a:gd name="connsiteY7" fmla="*/ 184534 h 865871"/>
                  <a:gd name="connsiteX8" fmla="*/ 1672787 w 1773380"/>
                  <a:gd name="connsiteY8" fmla="*/ 137124 h 865871"/>
                  <a:gd name="connsiteX9" fmla="*/ 1625378 w 1773380"/>
                  <a:gd name="connsiteY9" fmla="*/ 76047 h 865871"/>
                  <a:gd name="connsiteX10" fmla="*/ 1649630 w 1773380"/>
                  <a:gd name="connsiteY10" fmla="*/ 0 h 865871"/>
                  <a:gd name="connsiteX11" fmla="*/ 1773380 w 1773380"/>
                  <a:gd name="connsiteY11" fmla="*/ 123750 h 865871"/>
                  <a:gd name="connsiteX12" fmla="*/ 1773380 w 1773380"/>
                  <a:gd name="connsiteY12" fmla="*/ 742121 h 865871"/>
                  <a:gd name="connsiteX13" fmla="*/ 1649630 w 1773380"/>
                  <a:gd name="connsiteY13" fmla="*/ 865871 h 865871"/>
                  <a:gd name="connsiteX14" fmla="*/ 123750 w 1773380"/>
                  <a:gd name="connsiteY14" fmla="*/ 865871 h 865871"/>
                  <a:gd name="connsiteX15" fmla="*/ 0 w 1773380"/>
                  <a:gd name="connsiteY15" fmla="*/ 742121 h 865871"/>
                  <a:gd name="connsiteX16" fmla="*/ 0 w 1773380"/>
                  <a:gd name="connsiteY16" fmla="*/ 123750 h 865871"/>
                  <a:gd name="connsiteX17" fmla="*/ 123750 w 1773380"/>
                  <a:gd name="connsiteY17" fmla="*/ 0 h 86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3380" h="865871">
                    <a:moveTo>
                      <a:pt x="123458" y="66423"/>
                    </a:moveTo>
                    <a:cubicBezTo>
                      <a:pt x="93500" y="62648"/>
                      <a:pt x="66155" y="83874"/>
                      <a:pt x="62381" y="113832"/>
                    </a:cubicBezTo>
                    <a:cubicBezTo>
                      <a:pt x="58607" y="143790"/>
                      <a:pt x="79833" y="171135"/>
                      <a:pt x="109791" y="174909"/>
                    </a:cubicBezTo>
                    <a:cubicBezTo>
                      <a:pt x="139749" y="178683"/>
                      <a:pt x="167094" y="157458"/>
                      <a:pt x="170868" y="127499"/>
                    </a:cubicBezTo>
                    <a:cubicBezTo>
                      <a:pt x="174642" y="97541"/>
                      <a:pt x="153416" y="70197"/>
                      <a:pt x="123458" y="66423"/>
                    </a:cubicBezTo>
                    <a:close/>
                    <a:moveTo>
                      <a:pt x="1625378" y="76047"/>
                    </a:moveTo>
                    <a:cubicBezTo>
                      <a:pt x="1595420" y="72273"/>
                      <a:pt x="1568075" y="93499"/>
                      <a:pt x="1564301" y="123457"/>
                    </a:cubicBezTo>
                    <a:cubicBezTo>
                      <a:pt x="1560527" y="153415"/>
                      <a:pt x="1581752" y="180760"/>
                      <a:pt x="1611711" y="184534"/>
                    </a:cubicBezTo>
                    <a:cubicBezTo>
                      <a:pt x="1641669" y="188308"/>
                      <a:pt x="1669013" y="167082"/>
                      <a:pt x="1672787" y="137124"/>
                    </a:cubicBezTo>
                    <a:cubicBezTo>
                      <a:pt x="1676562" y="107166"/>
                      <a:pt x="1655336" y="79822"/>
                      <a:pt x="1625378" y="76047"/>
                    </a:cubicBezTo>
                    <a:close/>
                    <a:moveTo>
                      <a:pt x="1649630" y="0"/>
                    </a:moveTo>
                    <a:cubicBezTo>
                      <a:pt x="1717975" y="0"/>
                      <a:pt x="1773380" y="55405"/>
                      <a:pt x="1773380" y="123750"/>
                    </a:cubicBezTo>
                    <a:lnTo>
                      <a:pt x="1773380" y="742121"/>
                    </a:lnTo>
                    <a:cubicBezTo>
                      <a:pt x="1773380" y="810466"/>
                      <a:pt x="1717975" y="865871"/>
                      <a:pt x="1649630" y="865871"/>
                    </a:cubicBezTo>
                    <a:lnTo>
                      <a:pt x="123750" y="865871"/>
                    </a:lnTo>
                    <a:cubicBezTo>
                      <a:pt x="55405" y="865871"/>
                      <a:pt x="0" y="810466"/>
                      <a:pt x="0" y="742121"/>
                    </a:cubicBezTo>
                    <a:lnTo>
                      <a:pt x="0" y="123750"/>
                    </a:lnTo>
                    <a:cubicBezTo>
                      <a:pt x="0" y="55405"/>
                      <a:pt x="55405" y="0"/>
                      <a:pt x="123750" y="0"/>
                    </a:cubicBezTo>
                    <a:close/>
                  </a:path>
                </a:pathLst>
              </a:custGeom>
              <a:solidFill>
                <a:srgbClr val="BDC1BB"/>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400" b="1" kern="0" err="1">
                  <a:solidFill>
                    <a:srgbClr val="FFFFFF"/>
                  </a:solidFill>
                  <a:latin typeface="Arial"/>
                </a:endParaRPr>
              </a:p>
            </p:txBody>
          </p:sp>
          <p:sp>
            <p:nvSpPr>
              <p:cNvPr id="19" name="Freeform: Shape 18">
                <a:extLst>
                  <a:ext uri="{FF2B5EF4-FFF2-40B4-BE49-F238E27FC236}">
                    <a16:creationId xmlns:a16="http://schemas.microsoft.com/office/drawing/2014/main" id="{E05F7DC0-D759-8DB3-3A0A-9AE2F72895E1}"/>
                  </a:ext>
                </a:extLst>
              </p:cNvPr>
              <p:cNvSpPr/>
              <p:nvPr/>
            </p:nvSpPr>
            <p:spPr bwMode="auto">
              <a:xfrm rot="21169177">
                <a:off x="6156891" y="2525530"/>
                <a:ext cx="1679121" cy="763806"/>
              </a:xfrm>
              <a:custGeom>
                <a:avLst/>
                <a:gdLst>
                  <a:gd name="connsiteX0" fmla="*/ 1517843 w 1679121"/>
                  <a:gd name="connsiteY0" fmla="*/ 0 h 763806"/>
                  <a:gd name="connsiteX1" fmla="*/ 1491884 w 1679121"/>
                  <a:gd name="connsiteY1" fmla="*/ 29685 h 763806"/>
                  <a:gd name="connsiteX2" fmla="*/ 1478354 w 1679121"/>
                  <a:gd name="connsiteY2" fmla="*/ 69904 h 763806"/>
                  <a:gd name="connsiteX3" fmla="*/ 1571019 w 1679121"/>
                  <a:gd name="connsiteY3" fmla="*/ 189283 h 763806"/>
                  <a:gd name="connsiteX4" fmla="*/ 1676867 w 1679121"/>
                  <a:gd name="connsiteY4" fmla="*/ 136837 h 763806"/>
                  <a:gd name="connsiteX5" fmla="*/ 1679121 w 1679121"/>
                  <a:gd name="connsiteY5" fmla="*/ 130136 h 763806"/>
                  <a:gd name="connsiteX6" fmla="*/ 1679121 w 1679121"/>
                  <a:gd name="connsiteY6" fmla="*/ 695652 h 763806"/>
                  <a:gd name="connsiteX7" fmla="*/ 1610967 w 1679121"/>
                  <a:gd name="connsiteY7" fmla="*/ 763806 h 763806"/>
                  <a:gd name="connsiteX8" fmla="*/ 68154 w 1679121"/>
                  <a:gd name="connsiteY8" fmla="*/ 763806 h 763806"/>
                  <a:gd name="connsiteX9" fmla="*/ 0 w 1679121"/>
                  <a:gd name="connsiteY9" fmla="*/ 695652 h 763806"/>
                  <a:gd name="connsiteX10" fmla="*/ 0 w 1679121"/>
                  <a:gd name="connsiteY10" fmla="*/ 138795 h 763806"/>
                  <a:gd name="connsiteX11" fmla="*/ 23502 w 1679121"/>
                  <a:gd name="connsiteY11" fmla="*/ 159347 h 763806"/>
                  <a:gd name="connsiteX12" fmla="*/ 63721 w 1679121"/>
                  <a:gd name="connsiteY12" fmla="*/ 172878 h 763806"/>
                  <a:gd name="connsiteX13" fmla="*/ 183100 w 1679121"/>
                  <a:gd name="connsiteY13" fmla="*/ 80213 h 763806"/>
                  <a:gd name="connsiteX14" fmla="*/ 161492 w 1679121"/>
                  <a:gd name="connsiteY14" fmla="*/ 1332 h 763806"/>
                  <a:gd name="connsiteX15" fmla="*/ 159969 w 1679121"/>
                  <a:gd name="connsiteY15" fmla="*/ 0 h 76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79121" h="763806">
                    <a:moveTo>
                      <a:pt x="1517843" y="0"/>
                    </a:moveTo>
                    <a:lnTo>
                      <a:pt x="1491884" y="29685"/>
                    </a:lnTo>
                    <a:cubicBezTo>
                      <a:pt x="1484921" y="41694"/>
                      <a:pt x="1480198" y="55266"/>
                      <a:pt x="1478354" y="69904"/>
                    </a:cubicBezTo>
                    <a:cubicBezTo>
                      <a:pt x="1470977" y="128458"/>
                      <a:pt x="1512465" y="181906"/>
                      <a:pt x="1571019" y="189283"/>
                    </a:cubicBezTo>
                    <a:cubicBezTo>
                      <a:pt x="1614934" y="194815"/>
                      <a:pt x="1655978" y="172862"/>
                      <a:pt x="1676867" y="136837"/>
                    </a:cubicBezTo>
                    <a:lnTo>
                      <a:pt x="1679121" y="130136"/>
                    </a:lnTo>
                    <a:lnTo>
                      <a:pt x="1679121" y="695652"/>
                    </a:lnTo>
                    <a:cubicBezTo>
                      <a:pt x="1679121" y="733292"/>
                      <a:pt x="1648607" y="763806"/>
                      <a:pt x="1610967" y="763806"/>
                    </a:cubicBezTo>
                    <a:lnTo>
                      <a:pt x="68154" y="763806"/>
                    </a:lnTo>
                    <a:cubicBezTo>
                      <a:pt x="30514" y="763806"/>
                      <a:pt x="0" y="733292"/>
                      <a:pt x="0" y="695652"/>
                    </a:cubicBezTo>
                    <a:lnTo>
                      <a:pt x="0" y="138795"/>
                    </a:lnTo>
                    <a:lnTo>
                      <a:pt x="23502" y="159347"/>
                    </a:lnTo>
                    <a:cubicBezTo>
                      <a:pt x="35511" y="166310"/>
                      <a:pt x="49083" y="171034"/>
                      <a:pt x="63721" y="172878"/>
                    </a:cubicBezTo>
                    <a:cubicBezTo>
                      <a:pt x="122275" y="180255"/>
                      <a:pt x="175723" y="138767"/>
                      <a:pt x="183100" y="80213"/>
                    </a:cubicBezTo>
                    <a:cubicBezTo>
                      <a:pt x="186788" y="50936"/>
                      <a:pt x="178261" y="22935"/>
                      <a:pt x="161492" y="1332"/>
                    </a:cubicBezTo>
                    <a:lnTo>
                      <a:pt x="159969" y="0"/>
                    </a:lnTo>
                    <a:close/>
                  </a:path>
                </a:pathLst>
              </a:custGeom>
              <a:solidFill>
                <a:srgbClr val="5DD6F9"/>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400" b="1" kern="0" err="1">
                  <a:solidFill>
                    <a:srgbClr val="FFFFFF"/>
                  </a:solidFill>
                  <a:latin typeface="Arial"/>
                </a:endParaRPr>
              </a:p>
            </p:txBody>
          </p:sp>
        </p:grpSp>
        <p:cxnSp>
          <p:nvCxnSpPr>
            <p:cNvPr id="14" name="Straight Connector 13">
              <a:extLst>
                <a:ext uri="{FF2B5EF4-FFF2-40B4-BE49-F238E27FC236}">
                  <a16:creationId xmlns:a16="http://schemas.microsoft.com/office/drawing/2014/main" id="{109606BF-1205-00FF-0856-83EB61A1AE81}"/>
                </a:ext>
              </a:extLst>
            </p:cNvPr>
            <p:cNvCxnSpPr>
              <a:cxnSpLocks/>
              <a:endCxn id="16" idx="2"/>
            </p:cNvCxnSpPr>
            <p:nvPr/>
          </p:nvCxnSpPr>
          <p:spPr>
            <a:xfrm flipV="1">
              <a:off x="4950162" y="2126321"/>
              <a:ext cx="691043" cy="1187126"/>
            </a:xfrm>
            <a:prstGeom prst="line">
              <a:avLst/>
            </a:prstGeom>
            <a:ln w="22225">
              <a:solidFill>
                <a:srgbClr val="BDC1BB"/>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B1AB9B-97B5-45E4-2101-0FCC25B16BD7}"/>
                </a:ext>
              </a:extLst>
            </p:cNvPr>
            <p:cNvCxnSpPr>
              <a:cxnSpLocks/>
              <a:endCxn id="16" idx="6"/>
            </p:cNvCxnSpPr>
            <p:nvPr/>
          </p:nvCxnSpPr>
          <p:spPr>
            <a:xfrm flipH="1" flipV="1">
              <a:off x="5837619" y="2126321"/>
              <a:ext cx="566384" cy="944444"/>
            </a:xfrm>
            <a:prstGeom prst="line">
              <a:avLst/>
            </a:prstGeom>
            <a:ln w="22225">
              <a:solidFill>
                <a:srgbClr val="BDC1BB"/>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42866BB-9F7C-66E2-0A97-ACF46463A4BA}"/>
                </a:ext>
              </a:extLst>
            </p:cNvPr>
            <p:cNvSpPr/>
            <p:nvPr/>
          </p:nvSpPr>
          <p:spPr bwMode="auto">
            <a:xfrm>
              <a:off x="5641205" y="2028114"/>
              <a:ext cx="196414" cy="196414"/>
            </a:xfrm>
            <a:prstGeom prst="ellipse">
              <a:avLst/>
            </a:prstGeom>
            <a:solidFill>
              <a:srgbClr val="5DD6F9"/>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400" b="1" kern="0" err="1">
                <a:solidFill>
                  <a:srgbClr val="FFFFFF"/>
                </a:solidFill>
                <a:latin typeface="Arial"/>
              </a:endParaRPr>
            </a:p>
          </p:txBody>
        </p:sp>
        <p:sp>
          <p:nvSpPr>
            <p:cNvPr id="17" name="TextBox 16">
              <a:extLst>
                <a:ext uri="{FF2B5EF4-FFF2-40B4-BE49-F238E27FC236}">
                  <a16:creationId xmlns:a16="http://schemas.microsoft.com/office/drawing/2014/main" id="{D778EC57-30A6-FF80-395F-C420E35A9BB1}"/>
                </a:ext>
              </a:extLst>
            </p:cNvPr>
            <p:cNvSpPr txBox="1"/>
            <p:nvPr/>
          </p:nvSpPr>
          <p:spPr>
            <a:xfrm rot="21153208">
              <a:off x="4845437" y="3247891"/>
              <a:ext cx="1775499" cy="599817"/>
            </a:xfrm>
            <a:prstGeom prst="rect">
              <a:avLst/>
            </a:prstGeom>
            <a:noFill/>
          </p:spPr>
          <p:txBody>
            <a:bodyPr wrap="square" rtlCol="0">
              <a:spAutoFit/>
            </a:bodyPr>
            <a:lstStyle/>
            <a:p>
              <a:pPr algn="ctr" defTabSz="914400" eaLnBrk="1" fontAlgn="auto" hangingPunct="1">
                <a:spcBef>
                  <a:spcPts val="0"/>
                </a:spcBef>
                <a:spcAft>
                  <a:spcPts val="0"/>
                </a:spcAft>
                <a:defRPr/>
              </a:pPr>
              <a:r>
                <a:rPr lang="en-GB" sz="1400" dirty="0">
                  <a:solidFill>
                    <a:schemeClr val="bg1"/>
                  </a:solidFill>
                  <a:latin typeface="Aptos" panose="020B0004020202020204" pitchFamily="34" charset="0"/>
                </a:rPr>
                <a:t>Exercise and keep</a:t>
              </a:r>
            </a:p>
          </p:txBody>
        </p:sp>
      </p:grpSp>
      <p:grpSp>
        <p:nvGrpSpPr>
          <p:cNvPr id="28" name="Group 27">
            <a:extLst>
              <a:ext uri="{FF2B5EF4-FFF2-40B4-BE49-F238E27FC236}">
                <a16:creationId xmlns:a16="http://schemas.microsoft.com/office/drawing/2014/main" id="{B72D627E-9FB2-5C49-CBA1-561F35D99931}"/>
              </a:ext>
            </a:extLst>
          </p:cNvPr>
          <p:cNvGrpSpPr/>
          <p:nvPr/>
        </p:nvGrpSpPr>
        <p:grpSpPr>
          <a:xfrm>
            <a:off x="6772614" y="1954622"/>
            <a:ext cx="1573858" cy="1439340"/>
            <a:chOff x="2601941" y="2001832"/>
            <a:chExt cx="1804263" cy="1650052"/>
          </a:xfrm>
        </p:grpSpPr>
        <p:grpSp>
          <p:nvGrpSpPr>
            <p:cNvPr id="29" name="Group 28">
              <a:extLst>
                <a:ext uri="{FF2B5EF4-FFF2-40B4-BE49-F238E27FC236}">
                  <a16:creationId xmlns:a16="http://schemas.microsoft.com/office/drawing/2014/main" id="{C3FE5160-5390-7502-899F-4768FD72E501}"/>
                </a:ext>
              </a:extLst>
            </p:cNvPr>
            <p:cNvGrpSpPr/>
            <p:nvPr/>
          </p:nvGrpSpPr>
          <p:grpSpPr>
            <a:xfrm>
              <a:off x="2632824" y="2001832"/>
              <a:ext cx="1773380" cy="1650052"/>
              <a:chOff x="2632824" y="2001832"/>
              <a:chExt cx="1773380" cy="1650052"/>
            </a:xfrm>
          </p:grpSpPr>
          <p:grpSp>
            <p:nvGrpSpPr>
              <p:cNvPr id="31" name="Group 30">
                <a:extLst>
                  <a:ext uri="{FF2B5EF4-FFF2-40B4-BE49-F238E27FC236}">
                    <a16:creationId xmlns:a16="http://schemas.microsoft.com/office/drawing/2014/main" id="{132BDAB5-CAC7-3A29-5D38-6469C9A71FA3}"/>
                  </a:ext>
                </a:extLst>
              </p:cNvPr>
              <p:cNvGrpSpPr/>
              <p:nvPr/>
            </p:nvGrpSpPr>
            <p:grpSpPr>
              <a:xfrm rot="21375426" flipH="1">
                <a:off x="2632824" y="2786013"/>
                <a:ext cx="1773380" cy="865871"/>
                <a:chOff x="6116090" y="2470381"/>
                <a:chExt cx="1773380" cy="865871"/>
              </a:xfrm>
            </p:grpSpPr>
            <p:sp>
              <p:nvSpPr>
                <p:cNvPr id="35" name="Freeform: Shape 34">
                  <a:extLst>
                    <a:ext uri="{FF2B5EF4-FFF2-40B4-BE49-F238E27FC236}">
                      <a16:creationId xmlns:a16="http://schemas.microsoft.com/office/drawing/2014/main" id="{B03988C8-D786-21D7-CBC8-868071C7B5D4}"/>
                    </a:ext>
                  </a:extLst>
                </p:cNvPr>
                <p:cNvSpPr/>
                <p:nvPr/>
              </p:nvSpPr>
              <p:spPr bwMode="auto">
                <a:xfrm rot="21169177">
                  <a:off x="6116090" y="2470381"/>
                  <a:ext cx="1773380" cy="865871"/>
                </a:xfrm>
                <a:custGeom>
                  <a:avLst/>
                  <a:gdLst>
                    <a:gd name="connsiteX0" fmla="*/ 123458 w 1773380"/>
                    <a:gd name="connsiteY0" fmla="*/ 66423 h 865871"/>
                    <a:gd name="connsiteX1" fmla="*/ 62381 w 1773380"/>
                    <a:gd name="connsiteY1" fmla="*/ 113832 h 865871"/>
                    <a:gd name="connsiteX2" fmla="*/ 109791 w 1773380"/>
                    <a:gd name="connsiteY2" fmla="*/ 174909 h 865871"/>
                    <a:gd name="connsiteX3" fmla="*/ 170868 w 1773380"/>
                    <a:gd name="connsiteY3" fmla="*/ 127499 h 865871"/>
                    <a:gd name="connsiteX4" fmla="*/ 123458 w 1773380"/>
                    <a:gd name="connsiteY4" fmla="*/ 66423 h 865871"/>
                    <a:gd name="connsiteX5" fmla="*/ 1625378 w 1773380"/>
                    <a:gd name="connsiteY5" fmla="*/ 76047 h 865871"/>
                    <a:gd name="connsiteX6" fmla="*/ 1564301 w 1773380"/>
                    <a:gd name="connsiteY6" fmla="*/ 123457 h 865871"/>
                    <a:gd name="connsiteX7" fmla="*/ 1611711 w 1773380"/>
                    <a:gd name="connsiteY7" fmla="*/ 184534 h 865871"/>
                    <a:gd name="connsiteX8" fmla="*/ 1672787 w 1773380"/>
                    <a:gd name="connsiteY8" fmla="*/ 137124 h 865871"/>
                    <a:gd name="connsiteX9" fmla="*/ 1625378 w 1773380"/>
                    <a:gd name="connsiteY9" fmla="*/ 76047 h 865871"/>
                    <a:gd name="connsiteX10" fmla="*/ 1649630 w 1773380"/>
                    <a:gd name="connsiteY10" fmla="*/ 0 h 865871"/>
                    <a:gd name="connsiteX11" fmla="*/ 1773380 w 1773380"/>
                    <a:gd name="connsiteY11" fmla="*/ 123750 h 865871"/>
                    <a:gd name="connsiteX12" fmla="*/ 1773380 w 1773380"/>
                    <a:gd name="connsiteY12" fmla="*/ 742121 h 865871"/>
                    <a:gd name="connsiteX13" fmla="*/ 1649630 w 1773380"/>
                    <a:gd name="connsiteY13" fmla="*/ 865871 h 865871"/>
                    <a:gd name="connsiteX14" fmla="*/ 123750 w 1773380"/>
                    <a:gd name="connsiteY14" fmla="*/ 865871 h 865871"/>
                    <a:gd name="connsiteX15" fmla="*/ 0 w 1773380"/>
                    <a:gd name="connsiteY15" fmla="*/ 742121 h 865871"/>
                    <a:gd name="connsiteX16" fmla="*/ 0 w 1773380"/>
                    <a:gd name="connsiteY16" fmla="*/ 123750 h 865871"/>
                    <a:gd name="connsiteX17" fmla="*/ 123750 w 1773380"/>
                    <a:gd name="connsiteY17" fmla="*/ 0 h 86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3380" h="865871">
                      <a:moveTo>
                        <a:pt x="123458" y="66423"/>
                      </a:moveTo>
                      <a:cubicBezTo>
                        <a:pt x="93500" y="62648"/>
                        <a:pt x="66155" y="83874"/>
                        <a:pt x="62381" y="113832"/>
                      </a:cubicBezTo>
                      <a:cubicBezTo>
                        <a:pt x="58607" y="143790"/>
                        <a:pt x="79833" y="171135"/>
                        <a:pt x="109791" y="174909"/>
                      </a:cubicBezTo>
                      <a:cubicBezTo>
                        <a:pt x="139749" y="178683"/>
                        <a:pt x="167094" y="157458"/>
                        <a:pt x="170868" y="127499"/>
                      </a:cubicBezTo>
                      <a:cubicBezTo>
                        <a:pt x="174642" y="97541"/>
                        <a:pt x="153416" y="70197"/>
                        <a:pt x="123458" y="66423"/>
                      </a:cubicBezTo>
                      <a:close/>
                      <a:moveTo>
                        <a:pt x="1625378" y="76047"/>
                      </a:moveTo>
                      <a:cubicBezTo>
                        <a:pt x="1595420" y="72273"/>
                        <a:pt x="1568075" y="93499"/>
                        <a:pt x="1564301" y="123457"/>
                      </a:cubicBezTo>
                      <a:cubicBezTo>
                        <a:pt x="1560527" y="153415"/>
                        <a:pt x="1581752" y="180760"/>
                        <a:pt x="1611711" y="184534"/>
                      </a:cubicBezTo>
                      <a:cubicBezTo>
                        <a:pt x="1641669" y="188308"/>
                        <a:pt x="1669013" y="167082"/>
                        <a:pt x="1672787" y="137124"/>
                      </a:cubicBezTo>
                      <a:cubicBezTo>
                        <a:pt x="1676562" y="107166"/>
                        <a:pt x="1655336" y="79822"/>
                        <a:pt x="1625378" y="76047"/>
                      </a:cubicBezTo>
                      <a:close/>
                      <a:moveTo>
                        <a:pt x="1649630" y="0"/>
                      </a:moveTo>
                      <a:cubicBezTo>
                        <a:pt x="1717975" y="0"/>
                        <a:pt x="1773380" y="55405"/>
                        <a:pt x="1773380" y="123750"/>
                      </a:cubicBezTo>
                      <a:lnTo>
                        <a:pt x="1773380" y="742121"/>
                      </a:lnTo>
                      <a:cubicBezTo>
                        <a:pt x="1773380" y="810466"/>
                        <a:pt x="1717975" y="865871"/>
                        <a:pt x="1649630" y="865871"/>
                      </a:cubicBezTo>
                      <a:lnTo>
                        <a:pt x="123750" y="865871"/>
                      </a:lnTo>
                      <a:cubicBezTo>
                        <a:pt x="55405" y="865871"/>
                        <a:pt x="0" y="810466"/>
                        <a:pt x="0" y="742121"/>
                      </a:cubicBezTo>
                      <a:lnTo>
                        <a:pt x="0" y="123750"/>
                      </a:lnTo>
                      <a:cubicBezTo>
                        <a:pt x="0" y="55405"/>
                        <a:pt x="55405" y="0"/>
                        <a:pt x="123750" y="0"/>
                      </a:cubicBezTo>
                      <a:close/>
                    </a:path>
                  </a:pathLst>
                </a:custGeom>
                <a:solidFill>
                  <a:srgbClr val="BDC1BB"/>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400" b="1" kern="0" err="1">
                    <a:solidFill>
                      <a:srgbClr val="FFFFFF"/>
                    </a:solidFill>
                    <a:latin typeface="Arial"/>
                  </a:endParaRPr>
                </a:p>
              </p:txBody>
            </p:sp>
            <p:sp>
              <p:nvSpPr>
                <p:cNvPr id="36" name="Freeform: Shape 35">
                  <a:extLst>
                    <a:ext uri="{FF2B5EF4-FFF2-40B4-BE49-F238E27FC236}">
                      <a16:creationId xmlns:a16="http://schemas.microsoft.com/office/drawing/2014/main" id="{E6A2FA15-F383-1349-9D50-954DF80321D3}"/>
                    </a:ext>
                  </a:extLst>
                </p:cNvPr>
                <p:cNvSpPr/>
                <p:nvPr/>
              </p:nvSpPr>
              <p:spPr bwMode="auto">
                <a:xfrm rot="21169177">
                  <a:off x="6156891" y="2525530"/>
                  <a:ext cx="1679121" cy="763806"/>
                </a:xfrm>
                <a:custGeom>
                  <a:avLst/>
                  <a:gdLst>
                    <a:gd name="connsiteX0" fmla="*/ 1517843 w 1679121"/>
                    <a:gd name="connsiteY0" fmla="*/ 0 h 763806"/>
                    <a:gd name="connsiteX1" fmla="*/ 1491884 w 1679121"/>
                    <a:gd name="connsiteY1" fmla="*/ 29685 h 763806"/>
                    <a:gd name="connsiteX2" fmla="*/ 1478354 w 1679121"/>
                    <a:gd name="connsiteY2" fmla="*/ 69904 h 763806"/>
                    <a:gd name="connsiteX3" fmla="*/ 1571019 w 1679121"/>
                    <a:gd name="connsiteY3" fmla="*/ 189283 h 763806"/>
                    <a:gd name="connsiteX4" fmla="*/ 1676867 w 1679121"/>
                    <a:gd name="connsiteY4" fmla="*/ 136837 h 763806"/>
                    <a:gd name="connsiteX5" fmla="*/ 1679121 w 1679121"/>
                    <a:gd name="connsiteY5" fmla="*/ 130136 h 763806"/>
                    <a:gd name="connsiteX6" fmla="*/ 1679121 w 1679121"/>
                    <a:gd name="connsiteY6" fmla="*/ 695652 h 763806"/>
                    <a:gd name="connsiteX7" fmla="*/ 1610967 w 1679121"/>
                    <a:gd name="connsiteY7" fmla="*/ 763806 h 763806"/>
                    <a:gd name="connsiteX8" fmla="*/ 68154 w 1679121"/>
                    <a:gd name="connsiteY8" fmla="*/ 763806 h 763806"/>
                    <a:gd name="connsiteX9" fmla="*/ 0 w 1679121"/>
                    <a:gd name="connsiteY9" fmla="*/ 695652 h 763806"/>
                    <a:gd name="connsiteX10" fmla="*/ 0 w 1679121"/>
                    <a:gd name="connsiteY10" fmla="*/ 138795 h 763806"/>
                    <a:gd name="connsiteX11" fmla="*/ 23502 w 1679121"/>
                    <a:gd name="connsiteY11" fmla="*/ 159347 h 763806"/>
                    <a:gd name="connsiteX12" fmla="*/ 63721 w 1679121"/>
                    <a:gd name="connsiteY12" fmla="*/ 172878 h 763806"/>
                    <a:gd name="connsiteX13" fmla="*/ 183100 w 1679121"/>
                    <a:gd name="connsiteY13" fmla="*/ 80213 h 763806"/>
                    <a:gd name="connsiteX14" fmla="*/ 161492 w 1679121"/>
                    <a:gd name="connsiteY14" fmla="*/ 1332 h 763806"/>
                    <a:gd name="connsiteX15" fmla="*/ 159969 w 1679121"/>
                    <a:gd name="connsiteY15" fmla="*/ 0 h 76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79121" h="763806">
                      <a:moveTo>
                        <a:pt x="1517843" y="0"/>
                      </a:moveTo>
                      <a:lnTo>
                        <a:pt x="1491884" y="29685"/>
                      </a:lnTo>
                      <a:cubicBezTo>
                        <a:pt x="1484921" y="41694"/>
                        <a:pt x="1480198" y="55266"/>
                        <a:pt x="1478354" y="69904"/>
                      </a:cubicBezTo>
                      <a:cubicBezTo>
                        <a:pt x="1470977" y="128458"/>
                        <a:pt x="1512465" y="181906"/>
                        <a:pt x="1571019" y="189283"/>
                      </a:cubicBezTo>
                      <a:cubicBezTo>
                        <a:pt x="1614934" y="194815"/>
                        <a:pt x="1655978" y="172862"/>
                        <a:pt x="1676867" y="136837"/>
                      </a:cubicBezTo>
                      <a:lnTo>
                        <a:pt x="1679121" y="130136"/>
                      </a:lnTo>
                      <a:lnTo>
                        <a:pt x="1679121" y="695652"/>
                      </a:lnTo>
                      <a:cubicBezTo>
                        <a:pt x="1679121" y="733292"/>
                        <a:pt x="1648607" y="763806"/>
                        <a:pt x="1610967" y="763806"/>
                      </a:cubicBezTo>
                      <a:lnTo>
                        <a:pt x="68154" y="763806"/>
                      </a:lnTo>
                      <a:cubicBezTo>
                        <a:pt x="30514" y="763806"/>
                        <a:pt x="0" y="733292"/>
                        <a:pt x="0" y="695652"/>
                      </a:cubicBezTo>
                      <a:lnTo>
                        <a:pt x="0" y="138795"/>
                      </a:lnTo>
                      <a:lnTo>
                        <a:pt x="23502" y="159347"/>
                      </a:lnTo>
                      <a:cubicBezTo>
                        <a:pt x="35511" y="166310"/>
                        <a:pt x="49083" y="171034"/>
                        <a:pt x="63721" y="172878"/>
                      </a:cubicBezTo>
                      <a:cubicBezTo>
                        <a:pt x="122275" y="180255"/>
                        <a:pt x="175723" y="138767"/>
                        <a:pt x="183100" y="80213"/>
                      </a:cubicBezTo>
                      <a:cubicBezTo>
                        <a:pt x="186788" y="50936"/>
                        <a:pt x="178261" y="22935"/>
                        <a:pt x="161492" y="1332"/>
                      </a:cubicBezTo>
                      <a:lnTo>
                        <a:pt x="159969" y="0"/>
                      </a:lnTo>
                      <a:close/>
                    </a:path>
                  </a:pathLst>
                </a:custGeom>
                <a:solidFill>
                  <a:srgbClr val="FF3FB6"/>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400" b="1" kern="0" err="1">
                    <a:solidFill>
                      <a:srgbClr val="FFFFFF"/>
                    </a:solidFill>
                    <a:latin typeface="Arial"/>
                  </a:endParaRPr>
                </a:p>
              </p:txBody>
            </p:sp>
          </p:grpSp>
          <p:cxnSp>
            <p:nvCxnSpPr>
              <p:cNvPr id="32" name="Straight Connector 31">
                <a:extLst>
                  <a:ext uri="{FF2B5EF4-FFF2-40B4-BE49-F238E27FC236}">
                    <a16:creationId xmlns:a16="http://schemas.microsoft.com/office/drawing/2014/main" id="{96F6C37B-C9C9-D6D1-0C10-EF2E6EA9DE7A}"/>
                  </a:ext>
                </a:extLst>
              </p:cNvPr>
              <p:cNvCxnSpPr>
                <a:cxnSpLocks/>
              </p:cNvCxnSpPr>
              <p:nvPr/>
            </p:nvCxnSpPr>
            <p:spPr>
              <a:xfrm flipH="1" flipV="1">
                <a:off x="3502802" y="2046024"/>
                <a:ext cx="786324" cy="906983"/>
              </a:xfrm>
              <a:prstGeom prst="line">
                <a:avLst/>
              </a:prstGeom>
              <a:ln w="22225">
                <a:solidFill>
                  <a:srgbClr val="BDC1B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C2CC667-1AB2-B083-E4B6-52DAB149203C}"/>
                  </a:ext>
                </a:extLst>
              </p:cNvPr>
              <p:cNvCxnSpPr>
                <a:cxnSpLocks/>
              </p:cNvCxnSpPr>
              <p:nvPr/>
            </p:nvCxnSpPr>
            <p:spPr>
              <a:xfrm flipV="1">
                <a:off x="2802113" y="2054374"/>
                <a:ext cx="568992" cy="782328"/>
              </a:xfrm>
              <a:prstGeom prst="line">
                <a:avLst/>
              </a:prstGeom>
              <a:ln w="22225">
                <a:solidFill>
                  <a:srgbClr val="BDC1BB"/>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066F0EA4-C0DD-FA81-5C7F-C92983DF44D7}"/>
                  </a:ext>
                </a:extLst>
              </p:cNvPr>
              <p:cNvSpPr/>
              <p:nvPr/>
            </p:nvSpPr>
            <p:spPr bwMode="auto">
              <a:xfrm rot="21375426" flipH="1">
                <a:off x="3349353" y="2001832"/>
                <a:ext cx="196414" cy="196414"/>
              </a:xfrm>
              <a:prstGeom prst="ellipse">
                <a:avLst/>
              </a:prstGeom>
              <a:solidFill>
                <a:srgbClr val="BE0077"/>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400" b="1" kern="0" err="1">
                  <a:solidFill>
                    <a:srgbClr val="FFFFFF"/>
                  </a:solidFill>
                  <a:latin typeface="Arial"/>
                </a:endParaRPr>
              </a:p>
            </p:txBody>
          </p:sp>
        </p:grpSp>
        <p:sp>
          <p:nvSpPr>
            <p:cNvPr id="30" name="TextBox 29">
              <a:extLst>
                <a:ext uri="{FF2B5EF4-FFF2-40B4-BE49-F238E27FC236}">
                  <a16:creationId xmlns:a16="http://schemas.microsoft.com/office/drawing/2014/main" id="{3A9657C9-9130-BA4C-0D00-EF3C0B8C8981}"/>
                </a:ext>
              </a:extLst>
            </p:cNvPr>
            <p:cNvSpPr txBox="1"/>
            <p:nvPr/>
          </p:nvSpPr>
          <p:spPr>
            <a:xfrm rot="167113">
              <a:off x="2601941" y="3055948"/>
              <a:ext cx="1775499" cy="352834"/>
            </a:xfrm>
            <a:prstGeom prst="rect">
              <a:avLst/>
            </a:prstGeom>
            <a:noFill/>
          </p:spPr>
          <p:txBody>
            <a:bodyPr wrap="square" rtlCol="0">
              <a:spAutoFit/>
            </a:bodyPr>
            <a:lstStyle/>
            <a:p>
              <a:pPr algn="ctr" defTabSz="914400" eaLnBrk="1" fontAlgn="auto" hangingPunct="1">
                <a:spcBef>
                  <a:spcPts val="0"/>
                </a:spcBef>
                <a:spcAft>
                  <a:spcPts val="0"/>
                </a:spcAft>
                <a:defRPr/>
              </a:pPr>
              <a:r>
                <a:rPr lang="en-GB" sz="1400" dirty="0">
                  <a:solidFill>
                    <a:schemeClr val="bg1"/>
                  </a:solidFill>
                  <a:latin typeface="Aptos" panose="020B0004020202020204" pitchFamily="34" charset="0"/>
                </a:rPr>
                <a:t>Exercise and sell</a:t>
              </a:r>
            </a:p>
          </p:txBody>
        </p:sp>
      </p:grpSp>
      <p:sp>
        <p:nvSpPr>
          <p:cNvPr id="46" name="TextBox 45">
            <a:extLst>
              <a:ext uri="{FF2B5EF4-FFF2-40B4-BE49-F238E27FC236}">
                <a16:creationId xmlns:a16="http://schemas.microsoft.com/office/drawing/2014/main" id="{015336A7-A549-5DCD-DFAC-31ABE304AD8D}"/>
              </a:ext>
            </a:extLst>
          </p:cNvPr>
          <p:cNvSpPr txBox="1"/>
          <p:nvPr/>
        </p:nvSpPr>
        <p:spPr>
          <a:xfrm>
            <a:off x="9768547" y="3894550"/>
            <a:ext cx="1861751" cy="1169551"/>
          </a:xfrm>
          <a:prstGeom prst="rect">
            <a:avLst/>
          </a:prstGeom>
          <a:noFill/>
        </p:spPr>
        <p:txBody>
          <a:bodyPr wrap="square">
            <a:spAutoFit/>
          </a:bodyPr>
          <a:lstStyle/>
          <a:p>
            <a:pPr algn="r"/>
            <a:r>
              <a:rPr lang="en-GB" sz="1400" dirty="0">
                <a:solidFill>
                  <a:srgbClr val="000000"/>
                </a:solidFill>
                <a:latin typeface="Aptos" panose="020B0004020202020204" pitchFamily="34" charset="0"/>
              </a:rPr>
              <a:t>Unlikely to be suitable unless the share price falls below the discounted share price</a:t>
            </a:r>
          </a:p>
        </p:txBody>
      </p:sp>
      <p:cxnSp>
        <p:nvCxnSpPr>
          <p:cNvPr id="47" name="Straight Connector 46">
            <a:extLst>
              <a:ext uri="{FF2B5EF4-FFF2-40B4-BE49-F238E27FC236}">
                <a16:creationId xmlns:a16="http://schemas.microsoft.com/office/drawing/2014/main" id="{5BD33A75-3C29-3B7D-7F52-3D2D239E1416}"/>
              </a:ext>
            </a:extLst>
          </p:cNvPr>
          <p:cNvCxnSpPr>
            <a:cxnSpLocks/>
          </p:cNvCxnSpPr>
          <p:nvPr/>
        </p:nvCxnSpPr>
        <p:spPr>
          <a:xfrm>
            <a:off x="10177198" y="5109814"/>
            <a:ext cx="1438389"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7C1BBF7-A293-D3F7-97D5-579A6B36638C}"/>
              </a:ext>
            </a:extLst>
          </p:cNvPr>
          <p:cNvCxnSpPr>
            <a:cxnSpLocks/>
          </p:cNvCxnSpPr>
          <p:nvPr/>
        </p:nvCxnSpPr>
        <p:spPr>
          <a:xfrm>
            <a:off x="11615586" y="3877294"/>
            <a:ext cx="0" cy="1232521"/>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C1BE992-B61C-8701-3E5E-44AF4C509452}"/>
              </a:ext>
            </a:extLst>
          </p:cNvPr>
          <p:cNvCxnSpPr>
            <a:cxnSpLocks/>
          </p:cNvCxnSpPr>
          <p:nvPr/>
        </p:nvCxnSpPr>
        <p:spPr>
          <a:xfrm>
            <a:off x="10896392" y="3877293"/>
            <a:ext cx="719195"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43E50D3-022D-87A3-A2A8-EBD010FAA378}"/>
              </a:ext>
            </a:extLst>
          </p:cNvPr>
          <p:cNvCxnSpPr>
            <a:cxnSpLocks/>
          </p:cNvCxnSpPr>
          <p:nvPr/>
        </p:nvCxnSpPr>
        <p:spPr>
          <a:xfrm>
            <a:off x="10896391" y="3594118"/>
            <a:ext cx="0" cy="257954"/>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C9E5D4DC-DC7F-AC95-E97B-4E5C134EA525}"/>
              </a:ext>
            </a:extLst>
          </p:cNvPr>
          <p:cNvSpPr/>
          <p:nvPr/>
        </p:nvSpPr>
        <p:spPr bwMode="auto">
          <a:xfrm>
            <a:off x="10842150" y="3540457"/>
            <a:ext cx="108483" cy="108483"/>
          </a:xfrm>
          <a:prstGeom prst="ellipse">
            <a:avLst/>
          </a:prstGeom>
          <a:solidFill>
            <a:schemeClr val="bg1">
              <a:lumMod val="75000"/>
            </a:schemeClr>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200" b="1" kern="0" err="1">
              <a:solidFill>
                <a:srgbClr val="FFFFFF"/>
              </a:solidFill>
              <a:latin typeface="Arial"/>
            </a:endParaRPr>
          </a:p>
        </p:txBody>
      </p:sp>
      <p:cxnSp>
        <p:nvCxnSpPr>
          <p:cNvPr id="60" name="Straight Connector 59">
            <a:extLst>
              <a:ext uri="{FF2B5EF4-FFF2-40B4-BE49-F238E27FC236}">
                <a16:creationId xmlns:a16="http://schemas.microsoft.com/office/drawing/2014/main" id="{E37AB916-DCFA-0FAC-4A8E-B32899973984}"/>
              </a:ext>
            </a:extLst>
          </p:cNvPr>
          <p:cNvCxnSpPr>
            <a:cxnSpLocks/>
          </p:cNvCxnSpPr>
          <p:nvPr/>
        </p:nvCxnSpPr>
        <p:spPr>
          <a:xfrm>
            <a:off x="7285616" y="5136269"/>
            <a:ext cx="103212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C32ED6F-4655-C0C0-D26B-D2DF9ADD9D1E}"/>
              </a:ext>
            </a:extLst>
          </p:cNvPr>
          <p:cNvCxnSpPr>
            <a:cxnSpLocks/>
          </p:cNvCxnSpPr>
          <p:nvPr/>
        </p:nvCxnSpPr>
        <p:spPr>
          <a:xfrm>
            <a:off x="8327759" y="4313791"/>
            <a:ext cx="0" cy="822479"/>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AE11F66-A3F7-EA19-580A-E294EDF494C8}"/>
              </a:ext>
            </a:extLst>
          </p:cNvPr>
          <p:cNvCxnSpPr>
            <a:cxnSpLocks/>
          </p:cNvCxnSpPr>
          <p:nvPr/>
        </p:nvCxnSpPr>
        <p:spPr>
          <a:xfrm>
            <a:off x="7414869" y="4280581"/>
            <a:ext cx="912891"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73DC30E-39FD-5AC8-6B29-98539887AC01}"/>
              </a:ext>
            </a:extLst>
          </p:cNvPr>
          <p:cNvCxnSpPr>
            <a:cxnSpLocks/>
            <a:stCxn id="64" idx="4"/>
          </p:cNvCxnSpPr>
          <p:nvPr/>
        </p:nvCxnSpPr>
        <p:spPr>
          <a:xfrm>
            <a:off x="7414868" y="3635982"/>
            <a:ext cx="0" cy="619378"/>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6E6BB736-3723-2869-1A13-D965D16ECE36}"/>
              </a:ext>
            </a:extLst>
          </p:cNvPr>
          <p:cNvSpPr/>
          <p:nvPr/>
        </p:nvSpPr>
        <p:spPr bwMode="auto">
          <a:xfrm>
            <a:off x="7360627" y="3527500"/>
            <a:ext cx="108483" cy="108483"/>
          </a:xfrm>
          <a:prstGeom prst="ellipse">
            <a:avLst/>
          </a:prstGeom>
          <a:solidFill>
            <a:schemeClr val="bg1">
              <a:lumMod val="75000"/>
            </a:schemeClr>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200" b="1" kern="0" err="1">
              <a:solidFill>
                <a:srgbClr val="FFFFFF"/>
              </a:solidFill>
              <a:latin typeface="Arial"/>
            </a:endParaRPr>
          </a:p>
        </p:txBody>
      </p:sp>
      <p:sp>
        <p:nvSpPr>
          <p:cNvPr id="66" name="Rectangle 65">
            <a:extLst>
              <a:ext uri="{FF2B5EF4-FFF2-40B4-BE49-F238E27FC236}">
                <a16:creationId xmlns:a16="http://schemas.microsoft.com/office/drawing/2014/main" id="{61C9B752-ACCC-0674-C592-8B0E7D78A701}"/>
              </a:ext>
            </a:extLst>
          </p:cNvPr>
          <p:cNvSpPr/>
          <p:nvPr/>
        </p:nvSpPr>
        <p:spPr>
          <a:xfrm>
            <a:off x="881806" y="4829973"/>
            <a:ext cx="1439215" cy="954107"/>
          </a:xfrm>
          <a:prstGeom prst="rect">
            <a:avLst/>
          </a:prstGeom>
        </p:spPr>
        <p:txBody>
          <a:bodyPr wrap="square">
            <a:spAutoFit/>
          </a:bodyPr>
          <a:lstStyle/>
          <a:p>
            <a:pPr algn="r"/>
            <a:r>
              <a:rPr lang="en-GB" sz="1400" dirty="0">
                <a:solidFill>
                  <a:srgbClr val="000000"/>
                </a:solidFill>
                <a:latin typeface="Aptos" panose="020B0004020202020204" pitchFamily="34" charset="0"/>
              </a:rPr>
              <a:t>Continue to invest in </a:t>
            </a:r>
            <a:r>
              <a:rPr lang="en-GB" sz="1400" dirty="0" err="1">
                <a:solidFill>
                  <a:srgbClr val="000000"/>
                </a:solidFill>
                <a:latin typeface="Aptos" panose="020B0004020202020204" pitchFamily="34" charset="0"/>
              </a:rPr>
              <a:t>Haleon</a:t>
            </a:r>
            <a:r>
              <a:rPr lang="en-GB" sz="1400" dirty="0">
                <a:solidFill>
                  <a:srgbClr val="000000"/>
                </a:solidFill>
                <a:latin typeface="Aptos" panose="020B0004020202020204" pitchFamily="34" charset="0"/>
              </a:rPr>
              <a:t> for as long as you wish</a:t>
            </a:r>
          </a:p>
        </p:txBody>
      </p:sp>
      <p:cxnSp>
        <p:nvCxnSpPr>
          <p:cNvPr id="67" name="Straight Connector 66">
            <a:extLst>
              <a:ext uri="{FF2B5EF4-FFF2-40B4-BE49-F238E27FC236}">
                <a16:creationId xmlns:a16="http://schemas.microsoft.com/office/drawing/2014/main" id="{8A638FEA-C462-B3A2-75C8-D075AF289FEE}"/>
              </a:ext>
            </a:extLst>
          </p:cNvPr>
          <p:cNvCxnSpPr>
            <a:cxnSpLocks/>
          </p:cNvCxnSpPr>
          <p:nvPr/>
        </p:nvCxnSpPr>
        <p:spPr>
          <a:xfrm>
            <a:off x="1286044" y="5812544"/>
            <a:ext cx="1043758"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C536B4B-C4F2-25DB-F9E9-587142FD40E1}"/>
              </a:ext>
            </a:extLst>
          </p:cNvPr>
          <p:cNvCxnSpPr>
            <a:cxnSpLocks/>
          </p:cNvCxnSpPr>
          <p:nvPr/>
        </p:nvCxnSpPr>
        <p:spPr>
          <a:xfrm>
            <a:off x="2329802" y="4830330"/>
            <a:ext cx="0" cy="953395"/>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1543894-BEE9-B7EE-7C4C-BEB3B095AB5E}"/>
              </a:ext>
            </a:extLst>
          </p:cNvPr>
          <p:cNvCxnSpPr>
            <a:cxnSpLocks/>
          </p:cNvCxnSpPr>
          <p:nvPr/>
        </p:nvCxnSpPr>
        <p:spPr>
          <a:xfrm>
            <a:off x="1426935" y="4798971"/>
            <a:ext cx="912891"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4785E2A-4C0D-1011-45CD-26AAFFDB3EB9}"/>
              </a:ext>
            </a:extLst>
          </p:cNvPr>
          <p:cNvCxnSpPr>
            <a:cxnSpLocks/>
          </p:cNvCxnSpPr>
          <p:nvPr/>
        </p:nvCxnSpPr>
        <p:spPr>
          <a:xfrm>
            <a:off x="1426934" y="3864011"/>
            <a:ext cx="0" cy="911145"/>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61E9D8F5-9B1B-9A66-008A-6962D222D318}"/>
              </a:ext>
            </a:extLst>
          </p:cNvPr>
          <p:cNvSpPr/>
          <p:nvPr/>
        </p:nvSpPr>
        <p:spPr bwMode="auto">
          <a:xfrm>
            <a:off x="1372444" y="3775943"/>
            <a:ext cx="108483" cy="108483"/>
          </a:xfrm>
          <a:prstGeom prst="ellipse">
            <a:avLst/>
          </a:prstGeom>
          <a:solidFill>
            <a:schemeClr val="bg1">
              <a:lumMod val="75000"/>
            </a:schemeClr>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200" b="1" kern="0" err="1">
              <a:solidFill>
                <a:srgbClr val="000000"/>
              </a:solidFill>
              <a:latin typeface="Arial"/>
            </a:endParaRPr>
          </a:p>
        </p:txBody>
      </p:sp>
      <p:sp>
        <p:nvSpPr>
          <p:cNvPr id="72" name="Rectangle 71">
            <a:extLst>
              <a:ext uri="{FF2B5EF4-FFF2-40B4-BE49-F238E27FC236}">
                <a16:creationId xmlns:a16="http://schemas.microsoft.com/office/drawing/2014/main" id="{5CBD0886-176F-D92D-CA9E-EE9E3FB45039}"/>
              </a:ext>
            </a:extLst>
          </p:cNvPr>
          <p:cNvSpPr/>
          <p:nvPr/>
        </p:nvSpPr>
        <p:spPr>
          <a:xfrm>
            <a:off x="3892379" y="4399074"/>
            <a:ext cx="1257655" cy="1600438"/>
          </a:xfrm>
          <a:prstGeom prst="rect">
            <a:avLst/>
          </a:prstGeom>
        </p:spPr>
        <p:txBody>
          <a:bodyPr wrap="square">
            <a:spAutoFit/>
          </a:bodyPr>
          <a:lstStyle/>
          <a:p>
            <a:pPr algn="r"/>
            <a:r>
              <a:rPr lang="en-GB" sz="1400">
                <a:solidFill>
                  <a:srgbClr val="000000"/>
                </a:solidFill>
                <a:latin typeface="Aptos" panose="020B0004020202020204" pitchFamily="34" charset="0"/>
              </a:rPr>
              <a:t>Tax efficient growth, potential tax planning opportunity and option to diversify</a:t>
            </a:r>
          </a:p>
        </p:txBody>
      </p:sp>
      <p:cxnSp>
        <p:nvCxnSpPr>
          <p:cNvPr id="73" name="Straight Connector 72">
            <a:extLst>
              <a:ext uri="{FF2B5EF4-FFF2-40B4-BE49-F238E27FC236}">
                <a16:creationId xmlns:a16="http://schemas.microsoft.com/office/drawing/2014/main" id="{0C883725-A766-2FAE-553A-C3FD93A80C12}"/>
              </a:ext>
            </a:extLst>
          </p:cNvPr>
          <p:cNvCxnSpPr>
            <a:cxnSpLocks/>
          </p:cNvCxnSpPr>
          <p:nvPr/>
        </p:nvCxnSpPr>
        <p:spPr>
          <a:xfrm>
            <a:off x="4115057" y="5999512"/>
            <a:ext cx="1043758"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B1CAFBE-CA4E-345F-4D76-302EC83DAECE}"/>
              </a:ext>
            </a:extLst>
          </p:cNvPr>
          <p:cNvCxnSpPr>
            <a:cxnSpLocks/>
          </p:cNvCxnSpPr>
          <p:nvPr/>
        </p:nvCxnSpPr>
        <p:spPr>
          <a:xfrm>
            <a:off x="5158815" y="4399432"/>
            <a:ext cx="0" cy="1600081"/>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5D0521C-CD87-62A8-EA34-BADEF8BC7FCC}"/>
              </a:ext>
            </a:extLst>
          </p:cNvPr>
          <p:cNvCxnSpPr>
            <a:cxnSpLocks/>
          </p:cNvCxnSpPr>
          <p:nvPr/>
        </p:nvCxnSpPr>
        <p:spPr>
          <a:xfrm>
            <a:off x="4255948" y="4368073"/>
            <a:ext cx="912891"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68CE31E-ED2F-A039-1D4F-A6C7A81CE5CF}"/>
              </a:ext>
            </a:extLst>
          </p:cNvPr>
          <p:cNvCxnSpPr>
            <a:cxnSpLocks/>
          </p:cNvCxnSpPr>
          <p:nvPr/>
        </p:nvCxnSpPr>
        <p:spPr>
          <a:xfrm>
            <a:off x="4255947" y="3433113"/>
            <a:ext cx="0" cy="911145"/>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2DB5A100-F7FC-4714-ED0B-A70844053687}"/>
              </a:ext>
            </a:extLst>
          </p:cNvPr>
          <p:cNvSpPr/>
          <p:nvPr/>
        </p:nvSpPr>
        <p:spPr bwMode="auto">
          <a:xfrm>
            <a:off x="4201457" y="3345045"/>
            <a:ext cx="108483" cy="108483"/>
          </a:xfrm>
          <a:prstGeom prst="ellipse">
            <a:avLst/>
          </a:prstGeom>
          <a:solidFill>
            <a:schemeClr val="bg1">
              <a:lumMod val="75000"/>
            </a:schemeClr>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200" b="1" kern="0" err="1">
              <a:solidFill>
                <a:srgbClr val="FFFFFF"/>
              </a:solidFill>
              <a:latin typeface="Arial"/>
            </a:endParaRPr>
          </a:p>
        </p:txBody>
      </p:sp>
      <p:sp>
        <p:nvSpPr>
          <p:cNvPr id="78" name="Title 1">
            <a:extLst>
              <a:ext uri="{FF2B5EF4-FFF2-40B4-BE49-F238E27FC236}">
                <a16:creationId xmlns:a16="http://schemas.microsoft.com/office/drawing/2014/main" id="{71F35840-7794-80CC-1E21-2FCADE4070FC}"/>
              </a:ext>
            </a:extLst>
          </p:cNvPr>
          <p:cNvSpPr txBox="1">
            <a:spLocks/>
          </p:cNvSpPr>
          <p:nvPr/>
        </p:nvSpPr>
        <p:spPr bwMode="auto">
          <a:xfrm>
            <a:off x="802800" y="1059680"/>
            <a:ext cx="10585450" cy="52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sz="3600" dirty="0">
                <a:solidFill>
                  <a:srgbClr val="391C66"/>
                </a:solidFill>
                <a:latin typeface="Aptos Display" panose="020B0004020202020204" pitchFamily="34" charset="0"/>
                <a:ea typeface="ヒラギノ角ゴ Pro W3"/>
              </a:rPr>
              <a:t>Your choices at maturity</a:t>
            </a:r>
          </a:p>
        </p:txBody>
      </p:sp>
      <p:grpSp>
        <p:nvGrpSpPr>
          <p:cNvPr id="93" name="Group 92">
            <a:extLst>
              <a:ext uri="{FF2B5EF4-FFF2-40B4-BE49-F238E27FC236}">
                <a16:creationId xmlns:a16="http://schemas.microsoft.com/office/drawing/2014/main" id="{20CAE0C9-9795-4989-8539-04009FC014C9}"/>
              </a:ext>
            </a:extLst>
          </p:cNvPr>
          <p:cNvGrpSpPr/>
          <p:nvPr/>
        </p:nvGrpSpPr>
        <p:grpSpPr>
          <a:xfrm>
            <a:off x="9992963" y="1977549"/>
            <a:ext cx="1553364" cy="1510823"/>
            <a:chOff x="10649646" y="1439068"/>
            <a:chExt cx="1553364" cy="1510823"/>
          </a:xfrm>
        </p:grpSpPr>
        <p:grpSp>
          <p:nvGrpSpPr>
            <p:cNvPr id="81" name="Group 80">
              <a:extLst>
                <a:ext uri="{FF2B5EF4-FFF2-40B4-BE49-F238E27FC236}">
                  <a16:creationId xmlns:a16="http://schemas.microsoft.com/office/drawing/2014/main" id="{7A777A1B-0015-68BB-E026-E893AB8B4D13}"/>
                </a:ext>
              </a:extLst>
            </p:cNvPr>
            <p:cNvGrpSpPr/>
            <p:nvPr/>
          </p:nvGrpSpPr>
          <p:grpSpPr>
            <a:xfrm>
              <a:off x="10649646" y="1439068"/>
              <a:ext cx="1553364" cy="1510823"/>
              <a:chOff x="479100" y="2028114"/>
              <a:chExt cx="1780768" cy="1732000"/>
            </a:xfrm>
          </p:grpSpPr>
          <p:grpSp>
            <p:nvGrpSpPr>
              <p:cNvPr id="82" name="Group 81">
                <a:extLst>
                  <a:ext uri="{FF2B5EF4-FFF2-40B4-BE49-F238E27FC236}">
                    <a16:creationId xmlns:a16="http://schemas.microsoft.com/office/drawing/2014/main" id="{C623908B-772C-BF3D-C0AD-5F0A0B6E9FAD}"/>
                  </a:ext>
                </a:extLst>
              </p:cNvPr>
              <p:cNvGrpSpPr/>
              <p:nvPr/>
            </p:nvGrpSpPr>
            <p:grpSpPr>
              <a:xfrm>
                <a:off x="486488" y="2028114"/>
                <a:ext cx="1773380" cy="1732000"/>
                <a:chOff x="3447504" y="2088669"/>
                <a:chExt cx="1773380" cy="1732000"/>
              </a:xfrm>
            </p:grpSpPr>
            <p:grpSp>
              <p:nvGrpSpPr>
                <p:cNvPr id="84" name="Group 83">
                  <a:extLst>
                    <a:ext uri="{FF2B5EF4-FFF2-40B4-BE49-F238E27FC236}">
                      <a16:creationId xmlns:a16="http://schemas.microsoft.com/office/drawing/2014/main" id="{1D46B15D-ED76-7B9F-2765-87304AC87883}"/>
                    </a:ext>
                  </a:extLst>
                </p:cNvPr>
                <p:cNvGrpSpPr/>
                <p:nvPr/>
              </p:nvGrpSpPr>
              <p:grpSpPr>
                <a:xfrm>
                  <a:off x="3447504" y="2954798"/>
                  <a:ext cx="1773380" cy="865871"/>
                  <a:chOff x="6116090" y="2470381"/>
                  <a:chExt cx="1773380" cy="865871"/>
                </a:xfrm>
              </p:grpSpPr>
              <p:sp>
                <p:nvSpPr>
                  <p:cNvPr id="88" name="Freeform: Shape 87">
                    <a:extLst>
                      <a:ext uri="{FF2B5EF4-FFF2-40B4-BE49-F238E27FC236}">
                        <a16:creationId xmlns:a16="http://schemas.microsoft.com/office/drawing/2014/main" id="{57C779C4-D374-ED6F-512D-AD68B26672E5}"/>
                      </a:ext>
                    </a:extLst>
                  </p:cNvPr>
                  <p:cNvSpPr/>
                  <p:nvPr/>
                </p:nvSpPr>
                <p:spPr bwMode="auto">
                  <a:xfrm rot="21169177">
                    <a:off x="6116090" y="2470381"/>
                    <a:ext cx="1773380" cy="865871"/>
                  </a:xfrm>
                  <a:custGeom>
                    <a:avLst/>
                    <a:gdLst>
                      <a:gd name="connsiteX0" fmla="*/ 123458 w 1773380"/>
                      <a:gd name="connsiteY0" fmla="*/ 66423 h 865871"/>
                      <a:gd name="connsiteX1" fmla="*/ 62381 w 1773380"/>
                      <a:gd name="connsiteY1" fmla="*/ 113832 h 865871"/>
                      <a:gd name="connsiteX2" fmla="*/ 109791 w 1773380"/>
                      <a:gd name="connsiteY2" fmla="*/ 174909 h 865871"/>
                      <a:gd name="connsiteX3" fmla="*/ 170868 w 1773380"/>
                      <a:gd name="connsiteY3" fmla="*/ 127499 h 865871"/>
                      <a:gd name="connsiteX4" fmla="*/ 123458 w 1773380"/>
                      <a:gd name="connsiteY4" fmla="*/ 66423 h 865871"/>
                      <a:gd name="connsiteX5" fmla="*/ 1625378 w 1773380"/>
                      <a:gd name="connsiteY5" fmla="*/ 76047 h 865871"/>
                      <a:gd name="connsiteX6" fmla="*/ 1564301 w 1773380"/>
                      <a:gd name="connsiteY6" fmla="*/ 123457 h 865871"/>
                      <a:gd name="connsiteX7" fmla="*/ 1611711 w 1773380"/>
                      <a:gd name="connsiteY7" fmla="*/ 184534 h 865871"/>
                      <a:gd name="connsiteX8" fmla="*/ 1672787 w 1773380"/>
                      <a:gd name="connsiteY8" fmla="*/ 137124 h 865871"/>
                      <a:gd name="connsiteX9" fmla="*/ 1625378 w 1773380"/>
                      <a:gd name="connsiteY9" fmla="*/ 76047 h 865871"/>
                      <a:gd name="connsiteX10" fmla="*/ 1649630 w 1773380"/>
                      <a:gd name="connsiteY10" fmla="*/ 0 h 865871"/>
                      <a:gd name="connsiteX11" fmla="*/ 1773380 w 1773380"/>
                      <a:gd name="connsiteY11" fmla="*/ 123750 h 865871"/>
                      <a:gd name="connsiteX12" fmla="*/ 1773380 w 1773380"/>
                      <a:gd name="connsiteY12" fmla="*/ 742121 h 865871"/>
                      <a:gd name="connsiteX13" fmla="*/ 1649630 w 1773380"/>
                      <a:gd name="connsiteY13" fmla="*/ 865871 h 865871"/>
                      <a:gd name="connsiteX14" fmla="*/ 123750 w 1773380"/>
                      <a:gd name="connsiteY14" fmla="*/ 865871 h 865871"/>
                      <a:gd name="connsiteX15" fmla="*/ 0 w 1773380"/>
                      <a:gd name="connsiteY15" fmla="*/ 742121 h 865871"/>
                      <a:gd name="connsiteX16" fmla="*/ 0 w 1773380"/>
                      <a:gd name="connsiteY16" fmla="*/ 123750 h 865871"/>
                      <a:gd name="connsiteX17" fmla="*/ 123750 w 1773380"/>
                      <a:gd name="connsiteY17" fmla="*/ 0 h 86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3380" h="865871">
                        <a:moveTo>
                          <a:pt x="123458" y="66423"/>
                        </a:moveTo>
                        <a:cubicBezTo>
                          <a:pt x="93500" y="62648"/>
                          <a:pt x="66155" y="83874"/>
                          <a:pt x="62381" y="113832"/>
                        </a:cubicBezTo>
                        <a:cubicBezTo>
                          <a:pt x="58607" y="143790"/>
                          <a:pt x="79833" y="171135"/>
                          <a:pt x="109791" y="174909"/>
                        </a:cubicBezTo>
                        <a:cubicBezTo>
                          <a:pt x="139749" y="178683"/>
                          <a:pt x="167094" y="157458"/>
                          <a:pt x="170868" y="127499"/>
                        </a:cubicBezTo>
                        <a:cubicBezTo>
                          <a:pt x="174642" y="97541"/>
                          <a:pt x="153416" y="70197"/>
                          <a:pt x="123458" y="66423"/>
                        </a:cubicBezTo>
                        <a:close/>
                        <a:moveTo>
                          <a:pt x="1625378" y="76047"/>
                        </a:moveTo>
                        <a:cubicBezTo>
                          <a:pt x="1595420" y="72273"/>
                          <a:pt x="1568075" y="93499"/>
                          <a:pt x="1564301" y="123457"/>
                        </a:cubicBezTo>
                        <a:cubicBezTo>
                          <a:pt x="1560527" y="153415"/>
                          <a:pt x="1581752" y="180760"/>
                          <a:pt x="1611711" y="184534"/>
                        </a:cubicBezTo>
                        <a:cubicBezTo>
                          <a:pt x="1641669" y="188308"/>
                          <a:pt x="1669013" y="167082"/>
                          <a:pt x="1672787" y="137124"/>
                        </a:cubicBezTo>
                        <a:cubicBezTo>
                          <a:pt x="1676562" y="107166"/>
                          <a:pt x="1655336" y="79822"/>
                          <a:pt x="1625378" y="76047"/>
                        </a:cubicBezTo>
                        <a:close/>
                        <a:moveTo>
                          <a:pt x="1649630" y="0"/>
                        </a:moveTo>
                        <a:cubicBezTo>
                          <a:pt x="1717975" y="0"/>
                          <a:pt x="1773380" y="55405"/>
                          <a:pt x="1773380" y="123750"/>
                        </a:cubicBezTo>
                        <a:lnTo>
                          <a:pt x="1773380" y="742121"/>
                        </a:lnTo>
                        <a:cubicBezTo>
                          <a:pt x="1773380" y="810466"/>
                          <a:pt x="1717975" y="865871"/>
                          <a:pt x="1649630" y="865871"/>
                        </a:cubicBezTo>
                        <a:lnTo>
                          <a:pt x="123750" y="865871"/>
                        </a:lnTo>
                        <a:cubicBezTo>
                          <a:pt x="55405" y="865871"/>
                          <a:pt x="0" y="810466"/>
                          <a:pt x="0" y="742121"/>
                        </a:cubicBezTo>
                        <a:lnTo>
                          <a:pt x="0" y="123750"/>
                        </a:lnTo>
                        <a:cubicBezTo>
                          <a:pt x="0" y="55405"/>
                          <a:pt x="55405" y="0"/>
                          <a:pt x="123750" y="0"/>
                        </a:cubicBezTo>
                        <a:close/>
                      </a:path>
                    </a:pathLst>
                  </a:custGeom>
                  <a:solidFill>
                    <a:srgbClr val="BDC1BB"/>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400" b="1" kern="0" err="1">
                      <a:solidFill>
                        <a:srgbClr val="FFFFFF"/>
                      </a:solidFill>
                      <a:latin typeface="Arial"/>
                    </a:endParaRPr>
                  </a:p>
                </p:txBody>
              </p:sp>
              <p:sp>
                <p:nvSpPr>
                  <p:cNvPr id="89" name="Freeform: Shape 88">
                    <a:extLst>
                      <a:ext uri="{FF2B5EF4-FFF2-40B4-BE49-F238E27FC236}">
                        <a16:creationId xmlns:a16="http://schemas.microsoft.com/office/drawing/2014/main" id="{D291FB3A-1261-EE69-4851-71E65D1FD8A8}"/>
                      </a:ext>
                    </a:extLst>
                  </p:cNvPr>
                  <p:cNvSpPr/>
                  <p:nvPr/>
                </p:nvSpPr>
                <p:spPr bwMode="auto">
                  <a:xfrm rot="21169177">
                    <a:off x="6156891" y="2525530"/>
                    <a:ext cx="1679121" cy="763806"/>
                  </a:xfrm>
                  <a:custGeom>
                    <a:avLst/>
                    <a:gdLst>
                      <a:gd name="connsiteX0" fmla="*/ 1517843 w 1679121"/>
                      <a:gd name="connsiteY0" fmla="*/ 0 h 763806"/>
                      <a:gd name="connsiteX1" fmla="*/ 1491884 w 1679121"/>
                      <a:gd name="connsiteY1" fmla="*/ 29685 h 763806"/>
                      <a:gd name="connsiteX2" fmla="*/ 1478354 w 1679121"/>
                      <a:gd name="connsiteY2" fmla="*/ 69904 h 763806"/>
                      <a:gd name="connsiteX3" fmla="*/ 1571019 w 1679121"/>
                      <a:gd name="connsiteY3" fmla="*/ 189283 h 763806"/>
                      <a:gd name="connsiteX4" fmla="*/ 1676867 w 1679121"/>
                      <a:gd name="connsiteY4" fmla="*/ 136837 h 763806"/>
                      <a:gd name="connsiteX5" fmla="*/ 1679121 w 1679121"/>
                      <a:gd name="connsiteY5" fmla="*/ 130136 h 763806"/>
                      <a:gd name="connsiteX6" fmla="*/ 1679121 w 1679121"/>
                      <a:gd name="connsiteY6" fmla="*/ 695652 h 763806"/>
                      <a:gd name="connsiteX7" fmla="*/ 1610967 w 1679121"/>
                      <a:gd name="connsiteY7" fmla="*/ 763806 h 763806"/>
                      <a:gd name="connsiteX8" fmla="*/ 68154 w 1679121"/>
                      <a:gd name="connsiteY8" fmla="*/ 763806 h 763806"/>
                      <a:gd name="connsiteX9" fmla="*/ 0 w 1679121"/>
                      <a:gd name="connsiteY9" fmla="*/ 695652 h 763806"/>
                      <a:gd name="connsiteX10" fmla="*/ 0 w 1679121"/>
                      <a:gd name="connsiteY10" fmla="*/ 138795 h 763806"/>
                      <a:gd name="connsiteX11" fmla="*/ 23502 w 1679121"/>
                      <a:gd name="connsiteY11" fmla="*/ 159347 h 763806"/>
                      <a:gd name="connsiteX12" fmla="*/ 63721 w 1679121"/>
                      <a:gd name="connsiteY12" fmla="*/ 172878 h 763806"/>
                      <a:gd name="connsiteX13" fmla="*/ 183100 w 1679121"/>
                      <a:gd name="connsiteY13" fmla="*/ 80213 h 763806"/>
                      <a:gd name="connsiteX14" fmla="*/ 161492 w 1679121"/>
                      <a:gd name="connsiteY14" fmla="*/ 1332 h 763806"/>
                      <a:gd name="connsiteX15" fmla="*/ 159969 w 1679121"/>
                      <a:gd name="connsiteY15" fmla="*/ 0 h 76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79121" h="763806">
                        <a:moveTo>
                          <a:pt x="1517843" y="0"/>
                        </a:moveTo>
                        <a:lnTo>
                          <a:pt x="1491884" y="29685"/>
                        </a:lnTo>
                        <a:cubicBezTo>
                          <a:pt x="1484921" y="41694"/>
                          <a:pt x="1480198" y="55266"/>
                          <a:pt x="1478354" y="69904"/>
                        </a:cubicBezTo>
                        <a:cubicBezTo>
                          <a:pt x="1470977" y="128458"/>
                          <a:pt x="1512465" y="181906"/>
                          <a:pt x="1571019" y="189283"/>
                        </a:cubicBezTo>
                        <a:cubicBezTo>
                          <a:pt x="1614934" y="194815"/>
                          <a:pt x="1655978" y="172862"/>
                          <a:pt x="1676867" y="136837"/>
                        </a:cubicBezTo>
                        <a:lnTo>
                          <a:pt x="1679121" y="130136"/>
                        </a:lnTo>
                        <a:lnTo>
                          <a:pt x="1679121" y="695652"/>
                        </a:lnTo>
                        <a:cubicBezTo>
                          <a:pt x="1679121" y="733292"/>
                          <a:pt x="1648607" y="763806"/>
                          <a:pt x="1610967" y="763806"/>
                        </a:cubicBezTo>
                        <a:lnTo>
                          <a:pt x="68154" y="763806"/>
                        </a:lnTo>
                        <a:cubicBezTo>
                          <a:pt x="30514" y="763806"/>
                          <a:pt x="0" y="733292"/>
                          <a:pt x="0" y="695652"/>
                        </a:cubicBezTo>
                        <a:lnTo>
                          <a:pt x="0" y="138795"/>
                        </a:lnTo>
                        <a:lnTo>
                          <a:pt x="23502" y="159347"/>
                        </a:lnTo>
                        <a:cubicBezTo>
                          <a:pt x="35511" y="166310"/>
                          <a:pt x="49083" y="171034"/>
                          <a:pt x="63721" y="172878"/>
                        </a:cubicBezTo>
                        <a:cubicBezTo>
                          <a:pt x="122275" y="180255"/>
                          <a:pt x="175723" y="138767"/>
                          <a:pt x="183100" y="80213"/>
                        </a:cubicBezTo>
                        <a:cubicBezTo>
                          <a:pt x="186788" y="50936"/>
                          <a:pt x="178261" y="22935"/>
                          <a:pt x="161492" y="1332"/>
                        </a:cubicBezTo>
                        <a:lnTo>
                          <a:pt x="159969" y="0"/>
                        </a:lnTo>
                        <a:close/>
                      </a:path>
                    </a:pathLst>
                  </a:custGeom>
                  <a:solidFill>
                    <a:srgbClr val="11A4FF"/>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400" b="1" kern="0" err="1">
                      <a:solidFill>
                        <a:srgbClr val="FFFFFF"/>
                      </a:solidFill>
                      <a:latin typeface="Arial"/>
                    </a:endParaRPr>
                  </a:p>
                </p:txBody>
              </p:sp>
            </p:grpSp>
            <p:cxnSp>
              <p:nvCxnSpPr>
                <p:cNvPr id="85" name="Straight Connector 84">
                  <a:extLst>
                    <a:ext uri="{FF2B5EF4-FFF2-40B4-BE49-F238E27FC236}">
                      <a16:creationId xmlns:a16="http://schemas.microsoft.com/office/drawing/2014/main" id="{B7EAA534-8D8A-6E8D-C9E9-097951AB9B36}"/>
                    </a:ext>
                  </a:extLst>
                </p:cNvPr>
                <p:cNvCxnSpPr>
                  <a:cxnSpLocks/>
                </p:cNvCxnSpPr>
                <p:nvPr/>
              </p:nvCxnSpPr>
              <p:spPr>
                <a:xfrm flipV="1">
                  <a:off x="3544838" y="2151945"/>
                  <a:ext cx="720080" cy="1008000"/>
                </a:xfrm>
                <a:prstGeom prst="line">
                  <a:avLst/>
                </a:prstGeom>
                <a:ln w="22225">
                  <a:solidFill>
                    <a:srgbClr val="BDC1BB"/>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B59F5AF-9325-4492-DD3D-BE2403339A0A}"/>
                    </a:ext>
                  </a:extLst>
                </p:cNvPr>
                <p:cNvCxnSpPr>
                  <a:cxnSpLocks/>
                </p:cNvCxnSpPr>
                <p:nvPr/>
              </p:nvCxnSpPr>
              <p:spPr>
                <a:xfrm flipH="1" flipV="1">
                  <a:off x="4403259" y="2159456"/>
                  <a:ext cx="627160" cy="826043"/>
                </a:xfrm>
                <a:prstGeom prst="line">
                  <a:avLst/>
                </a:prstGeom>
                <a:ln w="22225">
                  <a:solidFill>
                    <a:srgbClr val="BDC1BB"/>
                  </a:solidFill>
                </a:ln>
              </p:spPr>
              <p:style>
                <a:lnRef idx="1">
                  <a:schemeClr val="accent1"/>
                </a:lnRef>
                <a:fillRef idx="0">
                  <a:schemeClr val="accent1"/>
                </a:fillRef>
                <a:effectRef idx="0">
                  <a:schemeClr val="accent1"/>
                </a:effectRef>
                <a:fontRef idx="minor">
                  <a:schemeClr val="tx1"/>
                </a:fontRef>
              </p:style>
            </p:cxnSp>
            <p:sp>
              <p:nvSpPr>
                <p:cNvPr id="87" name="Oval 86">
                  <a:extLst>
                    <a:ext uri="{FF2B5EF4-FFF2-40B4-BE49-F238E27FC236}">
                      <a16:creationId xmlns:a16="http://schemas.microsoft.com/office/drawing/2014/main" id="{8A4802E0-EC0A-0408-D552-439B13CC8D2A}"/>
                    </a:ext>
                  </a:extLst>
                </p:cNvPr>
                <p:cNvSpPr/>
                <p:nvPr/>
              </p:nvSpPr>
              <p:spPr bwMode="auto">
                <a:xfrm>
                  <a:off x="4235881" y="2088669"/>
                  <a:ext cx="196414" cy="196414"/>
                </a:xfrm>
                <a:prstGeom prst="ellipse">
                  <a:avLst/>
                </a:prstGeom>
                <a:solidFill>
                  <a:srgbClr val="007BC3"/>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400" b="1" kern="0" err="1">
                    <a:solidFill>
                      <a:srgbClr val="FFFFFF"/>
                    </a:solidFill>
                    <a:latin typeface="Arial"/>
                  </a:endParaRPr>
                </a:p>
              </p:txBody>
            </p:sp>
          </p:grpSp>
          <p:sp>
            <p:nvSpPr>
              <p:cNvPr id="83" name="TextBox 82">
                <a:extLst>
                  <a:ext uri="{FF2B5EF4-FFF2-40B4-BE49-F238E27FC236}">
                    <a16:creationId xmlns:a16="http://schemas.microsoft.com/office/drawing/2014/main" id="{872A9F29-FE6C-876C-7BEF-B18D0ADA29F8}"/>
                  </a:ext>
                </a:extLst>
              </p:cNvPr>
              <p:cNvSpPr txBox="1"/>
              <p:nvPr/>
            </p:nvSpPr>
            <p:spPr>
              <a:xfrm rot="21143665">
                <a:off x="479100" y="3026520"/>
                <a:ext cx="1775499" cy="599817"/>
              </a:xfrm>
              <a:prstGeom prst="rect">
                <a:avLst/>
              </a:prstGeom>
              <a:noFill/>
            </p:spPr>
            <p:txBody>
              <a:bodyPr wrap="square" rtlCol="0">
                <a:spAutoFit/>
              </a:bodyPr>
              <a:lstStyle/>
              <a:p>
                <a:pPr algn="ctr" defTabSz="914400" eaLnBrk="1" fontAlgn="auto" hangingPunct="1">
                  <a:spcBef>
                    <a:spcPts val="0"/>
                  </a:spcBef>
                  <a:spcAft>
                    <a:spcPts val="0"/>
                  </a:spcAft>
                  <a:defRPr/>
                </a:pPr>
                <a:r>
                  <a:rPr lang="en-GB" sz="1400">
                    <a:solidFill>
                      <a:schemeClr val="bg1"/>
                    </a:solidFill>
                    <a:latin typeface="Aptos" panose="020B0004020202020204" pitchFamily="34" charset="0"/>
                  </a:rPr>
                  <a:t>Receive all savings back</a:t>
                </a:r>
              </a:p>
            </p:txBody>
          </p:sp>
        </p:grpSp>
        <p:grpSp>
          <p:nvGrpSpPr>
            <p:cNvPr id="90" name="Group 89">
              <a:extLst>
                <a:ext uri="{FF2B5EF4-FFF2-40B4-BE49-F238E27FC236}">
                  <a16:creationId xmlns:a16="http://schemas.microsoft.com/office/drawing/2014/main" id="{90A2D289-7B0F-393D-8F51-8122DC32A9E1}"/>
                </a:ext>
              </a:extLst>
            </p:cNvPr>
            <p:cNvGrpSpPr/>
            <p:nvPr/>
          </p:nvGrpSpPr>
          <p:grpSpPr>
            <a:xfrm rot="21100193">
              <a:off x="11124821" y="1899492"/>
              <a:ext cx="467545" cy="467545"/>
              <a:chOff x="4744720" y="5274064"/>
              <a:chExt cx="1043757" cy="1043757"/>
            </a:xfrm>
          </p:grpSpPr>
          <p:sp>
            <p:nvSpPr>
              <p:cNvPr id="91" name="Oval 90">
                <a:extLst>
                  <a:ext uri="{FF2B5EF4-FFF2-40B4-BE49-F238E27FC236}">
                    <a16:creationId xmlns:a16="http://schemas.microsoft.com/office/drawing/2014/main" id="{C243ADA1-F259-9F3A-B2E5-5B6B6B993078}"/>
                  </a:ext>
                </a:extLst>
              </p:cNvPr>
              <p:cNvSpPr/>
              <p:nvPr/>
            </p:nvSpPr>
            <p:spPr>
              <a:xfrm>
                <a:off x="4744720" y="5274064"/>
                <a:ext cx="1043757" cy="1043757"/>
              </a:xfrm>
              <a:prstGeom prst="ellipse">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2" name="Graphic 91" descr="Warning with solid fill">
                <a:extLst>
                  <a:ext uri="{FF2B5EF4-FFF2-40B4-BE49-F238E27FC236}">
                    <a16:creationId xmlns:a16="http://schemas.microsoft.com/office/drawing/2014/main" id="{8D9B445B-53D7-E833-A30C-BF64CA64C0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35717" y="5465061"/>
                <a:ext cx="661762" cy="661762"/>
              </a:xfrm>
              <a:prstGeom prst="rect">
                <a:avLst/>
              </a:prstGeom>
            </p:spPr>
          </p:pic>
        </p:grpSp>
      </p:grpSp>
    </p:spTree>
    <p:custDataLst>
      <p:tags r:id="rId1"/>
    </p:custDataLst>
    <p:extLst>
      <p:ext uri="{BB962C8B-B14F-4D97-AF65-F5344CB8AC3E}">
        <p14:creationId xmlns:p14="http://schemas.microsoft.com/office/powerpoint/2010/main" val="407725137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35" presetClass="path" presetSubtype="0" accel="34000" decel="66000" fill="hold" nodeType="afterEffect">
                                  <p:stCondLst>
                                    <p:cond delay="0"/>
                                  </p:stCondLst>
                                  <p:childTnLst>
                                    <p:animMotion origin="layout" path="M 2.77556E-17 2.96296E-6 L -0.18698 2.96296E-6 " pathEditMode="relative" rAng="0" ptsTypes="AA">
                                      <p:cBhvr>
                                        <p:cTn id="9" dur="1000" spd="-100000" fill="hold"/>
                                        <p:tgtEl>
                                          <p:spTgt spid="12"/>
                                        </p:tgtEl>
                                        <p:attrNameLst>
                                          <p:attrName>ppt_x</p:attrName>
                                          <p:attrName>ppt_y</p:attrName>
                                        </p:attrNameLst>
                                      </p:cBhvr>
                                      <p:rCtr x="-9349" y="0"/>
                                    </p:animMotion>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250"/>
                                        <p:tgtEl>
                                          <p:spTgt spid="71"/>
                                        </p:tgtEl>
                                      </p:cBhvr>
                                    </p:animEffect>
                                  </p:childTnLst>
                                </p:cTn>
                              </p:par>
                              <p:par>
                                <p:cTn id="14" presetID="22" presetClass="entr" presetSubtype="1" fill="hold"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wipe(up)">
                                      <p:cBhvr>
                                        <p:cTn id="16" dur="250"/>
                                        <p:tgtEl>
                                          <p:spTgt spid="70"/>
                                        </p:tgtEl>
                                      </p:cBhvr>
                                    </p:animEffect>
                                  </p:childTnLst>
                                </p:cTn>
                              </p:par>
                            </p:childTnLst>
                          </p:cTn>
                        </p:par>
                        <p:par>
                          <p:cTn id="17" fill="hold">
                            <p:stCondLst>
                              <p:cond delay="1250"/>
                            </p:stCondLst>
                            <p:childTnLst>
                              <p:par>
                                <p:cTn id="18" presetID="22" presetClass="entr" presetSubtype="8" fill="hold" nodeType="after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wipe(left)">
                                      <p:cBhvr>
                                        <p:cTn id="20" dur="250"/>
                                        <p:tgtEl>
                                          <p:spTgt spid="69"/>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wipe(up)">
                                      <p:cBhvr>
                                        <p:cTn id="24" dur="250"/>
                                        <p:tgtEl>
                                          <p:spTgt spid="68"/>
                                        </p:tgtEl>
                                      </p:cBhvr>
                                    </p:animEffect>
                                  </p:childTnLst>
                                </p:cTn>
                              </p:par>
                            </p:childTnLst>
                          </p:cTn>
                        </p:par>
                        <p:par>
                          <p:cTn id="25" fill="hold">
                            <p:stCondLst>
                              <p:cond delay="1750"/>
                            </p:stCondLst>
                            <p:childTnLst>
                              <p:par>
                                <p:cTn id="26" presetID="22" presetClass="entr" presetSubtype="2" fill="hold" nodeType="after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wipe(right)">
                                      <p:cBhvr>
                                        <p:cTn id="28" dur="250"/>
                                        <p:tgtEl>
                                          <p:spTgt spid="6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250"/>
                                        <p:tgtEl>
                                          <p:spTgt spid="6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par>
                          <p:cTn id="36" fill="hold">
                            <p:stCondLst>
                              <p:cond delay="0"/>
                            </p:stCondLst>
                            <p:childTnLst>
                              <p:par>
                                <p:cTn id="37" presetID="35" presetClass="path" presetSubtype="0" accel="34000" decel="66000" fill="hold" nodeType="afterEffect">
                                  <p:stCondLst>
                                    <p:cond delay="0"/>
                                  </p:stCondLst>
                                  <p:childTnLst>
                                    <p:animMotion origin="layout" path="M 3.54167E-6 -4.07407E-6 L -0.18698 -4.07407E-6 " pathEditMode="relative" rAng="0" ptsTypes="AA">
                                      <p:cBhvr>
                                        <p:cTn id="38" dur="1000" spd="-100000" fill="hold"/>
                                        <p:tgtEl>
                                          <p:spTgt spid="4"/>
                                        </p:tgtEl>
                                        <p:attrNameLst>
                                          <p:attrName>ppt_x</p:attrName>
                                          <p:attrName>ppt_y</p:attrName>
                                        </p:attrNameLst>
                                      </p:cBhvr>
                                      <p:rCtr x="-9349" y="0"/>
                                    </p:animMotion>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fade">
                                      <p:cBhvr>
                                        <p:cTn id="42" dur="250"/>
                                        <p:tgtEl>
                                          <p:spTgt spid="77"/>
                                        </p:tgtEl>
                                      </p:cBhvr>
                                    </p:animEffect>
                                  </p:childTnLst>
                                </p:cTn>
                              </p:par>
                              <p:par>
                                <p:cTn id="43" presetID="22" presetClass="entr" presetSubtype="1"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wipe(up)">
                                      <p:cBhvr>
                                        <p:cTn id="45" dur="250"/>
                                        <p:tgtEl>
                                          <p:spTgt spid="76"/>
                                        </p:tgtEl>
                                      </p:cBhvr>
                                    </p:animEffect>
                                  </p:childTnLst>
                                </p:cTn>
                              </p:par>
                            </p:childTnLst>
                          </p:cTn>
                        </p:par>
                        <p:par>
                          <p:cTn id="46" fill="hold">
                            <p:stCondLst>
                              <p:cond delay="1250"/>
                            </p:stCondLst>
                            <p:childTnLst>
                              <p:par>
                                <p:cTn id="47" presetID="22" presetClass="entr" presetSubtype="8"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left)">
                                      <p:cBhvr>
                                        <p:cTn id="49" dur="250"/>
                                        <p:tgtEl>
                                          <p:spTgt spid="75"/>
                                        </p:tgtEl>
                                      </p:cBhvr>
                                    </p:animEffect>
                                  </p:childTnLst>
                                </p:cTn>
                              </p:par>
                            </p:childTnLst>
                          </p:cTn>
                        </p:par>
                        <p:par>
                          <p:cTn id="50" fill="hold">
                            <p:stCondLst>
                              <p:cond delay="1500"/>
                            </p:stCondLst>
                            <p:childTnLst>
                              <p:par>
                                <p:cTn id="51" presetID="22" presetClass="entr" presetSubtype="1" fill="hold" nodeType="afterEffect">
                                  <p:stCondLst>
                                    <p:cond delay="0"/>
                                  </p:stCondLst>
                                  <p:childTnLst>
                                    <p:set>
                                      <p:cBhvr>
                                        <p:cTn id="52" dur="1" fill="hold">
                                          <p:stCondLst>
                                            <p:cond delay="0"/>
                                          </p:stCondLst>
                                        </p:cTn>
                                        <p:tgtEl>
                                          <p:spTgt spid="74"/>
                                        </p:tgtEl>
                                        <p:attrNameLst>
                                          <p:attrName>style.visibility</p:attrName>
                                        </p:attrNameLst>
                                      </p:cBhvr>
                                      <p:to>
                                        <p:strVal val="visible"/>
                                      </p:to>
                                    </p:set>
                                    <p:animEffect transition="in" filter="wipe(up)">
                                      <p:cBhvr>
                                        <p:cTn id="53" dur="250"/>
                                        <p:tgtEl>
                                          <p:spTgt spid="74"/>
                                        </p:tgtEl>
                                      </p:cBhvr>
                                    </p:animEffect>
                                  </p:childTnLst>
                                </p:cTn>
                              </p:par>
                            </p:childTnLst>
                          </p:cTn>
                        </p:par>
                        <p:par>
                          <p:cTn id="54" fill="hold">
                            <p:stCondLst>
                              <p:cond delay="1750"/>
                            </p:stCondLst>
                            <p:childTnLst>
                              <p:par>
                                <p:cTn id="55" presetID="22" presetClass="entr" presetSubtype="2" fill="hold" nodeType="after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wipe(right)">
                                      <p:cBhvr>
                                        <p:cTn id="57" dur="250"/>
                                        <p:tgtEl>
                                          <p:spTgt spid="7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2"/>
                                        </p:tgtEl>
                                        <p:attrNameLst>
                                          <p:attrName>style.visibility</p:attrName>
                                        </p:attrNameLst>
                                      </p:cBhvr>
                                      <p:to>
                                        <p:strVal val="visible"/>
                                      </p:to>
                                    </p:set>
                                    <p:animEffect transition="in" filter="fade">
                                      <p:cBhvr>
                                        <p:cTn id="60" dur="250"/>
                                        <p:tgtEl>
                                          <p:spTgt spid="72"/>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childTnLst>
                          </p:cTn>
                        </p:par>
                        <p:par>
                          <p:cTn id="65" fill="hold">
                            <p:stCondLst>
                              <p:cond delay="0"/>
                            </p:stCondLst>
                            <p:childTnLst>
                              <p:par>
                                <p:cTn id="66" presetID="35" presetClass="path" presetSubtype="0" accel="34000" decel="66000" fill="hold" nodeType="afterEffect">
                                  <p:stCondLst>
                                    <p:cond delay="0"/>
                                  </p:stCondLst>
                                  <p:childTnLst>
                                    <p:animMotion origin="layout" path="M -2.08333E-6 -4.81481E-6 L -0.18698 -4.81481E-6 " pathEditMode="relative" rAng="0" ptsTypes="AA">
                                      <p:cBhvr>
                                        <p:cTn id="67" dur="1000" spd="-100000" fill="hold"/>
                                        <p:tgtEl>
                                          <p:spTgt spid="28"/>
                                        </p:tgtEl>
                                        <p:attrNameLst>
                                          <p:attrName>ppt_x</p:attrName>
                                          <p:attrName>ppt_y</p:attrName>
                                        </p:attrNameLst>
                                      </p:cBhvr>
                                      <p:rCtr x="-9349" y="0"/>
                                    </p:animMotion>
                                  </p:childTnLst>
                                </p:cTn>
                              </p:par>
                            </p:childTnLst>
                          </p:cTn>
                        </p:par>
                        <p:par>
                          <p:cTn id="68" fill="hold">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64"/>
                                        </p:tgtEl>
                                        <p:attrNameLst>
                                          <p:attrName>style.visibility</p:attrName>
                                        </p:attrNameLst>
                                      </p:cBhvr>
                                      <p:to>
                                        <p:strVal val="visible"/>
                                      </p:to>
                                    </p:set>
                                    <p:animEffect transition="in" filter="fade">
                                      <p:cBhvr>
                                        <p:cTn id="71" dur="250"/>
                                        <p:tgtEl>
                                          <p:spTgt spid="64"/>
                                        </p:tgtEl>
                                      </p:cBhvr>
                                    </p:animEffect>
                                  </p:childTnLst>
                                </p:cTn>
                              </p:par>
                              <p:par>
                                <p:cTn id="72" presetID="22" presetClass="entr" presetSubtype="1" fill="hold" nodeType="with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wipe(up)">
                                      <p:cBhvr>
                                        <p:cTn id="74" dur="250"/>
                                        <p:tgtEl>
                                          <p:spTgt spid="63"/>
                                        </p:tgtEl>
                                      </p:cBhvr>
                                    </p:animEffect>
                                  </p:childTnLst>
                                </p:cTn>
                              </p:par>
                            </p:childTnLst>
                          </p:cTn>
                        </p:par>
                        <p:par>
                          <p:cTn id="75" fill="hold">
                            <p:stCondLst>
                              <p:cond delay="1250"/>
                            </p:stCondLst>
                            <p:childTnLst>
                              <p:par>
                                <p:cTn id="76" presetID="22" presetClass="entr" presetSubtype="8" fill="hold"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250"/>
                                        <p:tgtEl>
                                          <p:spTgt spid="62"/>
                                        </p:tgtEl>
                                      </p:cBhvr>
                                    </p:animEffect>
                                  </p:childTnLst>
                                </p:cTn>
                              </p:par>
                            </p:childTnLst>
                          </p:cTn>
                        </p:par>
                        <p:par>
                          <p:cTn id="79" fill="hold">
                            <p:stCondLst>
                              <p:cond delay="1500"/>
                            </p:stCondLst>
                            <p:childTnLst>
                              <p:par>
                                <p:cTn id="80" presetID="22" presetClass="entr" presetSubtype="1"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wipe(up)">
                                      <p:cBhvr>
                                        <p:cTn id="82" dur="250"/>
                                        <p:tgtEl>
                                          <p:spTgt spid="61"/>
                                        </p:tgtEl>
                                      </p:cBhvr>
                                    </p:animEffect>
                                  </p:childTnLst>
                                </p:cTn>
                              </p:par>
                            </p:childTnLst>
                          </p:cTn>
                        </p:par>
                        <p:par>
                          <p:cTn id="83" fill="hold">
                            <p:stCondLst>
                              <p:cond delay="1750"/>
                            </p:stCondLst>
                            <p:childTnLst>
                              <p:par>
                                <p:cTn id="84" presetID="22" presetClass="entr" presetSubtype="2" fill="hold"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right)">
                                      <p:cBhvr>
                                        <p:cTn id="86" dur="250"/>
                                        <p:tgtEl>
                                          <p:spTgt spid="6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250"/>
                                        <p:tgtEl>
                                          <p:spTgt spid="65"/>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93"/>
                                        </p:tgtEl>
                                        <p:attrNameLst>
                                          <p:attrName>style.visibility</p:attrName>
                                        </p:attrNameLst>
                                      </p:cBhvr>
                                      <p:to>
                                        <p:strVal val="visible"/>
                                      </p:to>
                                    </p:set>
                                  </p:childTnLst>
                                </p:cTn>
                              </p:par>
                            </p:childTnLst>
                          </p:cTn>
                        </p:par>
                        <p:par>
                          <p:cTn id="94" fill="hold">
                            <p:stCondLst>
                              <p:cond delay="0"/>
                            </p:stCondLst>
                            <p:childTnLst>
                              <p:par>
                                <p:cTn id="95" presetID="35" presetClass="path" presetSubtype="0" accel="34000" decel="66000" fill="hold" nodeType="afterEffect">
                                  <p:stCondLst>
                                    <p:cond delay="0"/>
                                  </p:stCondLst>
                                  <p:childTnLst>
                                    <p:animMotion origin="layout" path="M -3.33333E-6 3.7037E-7 L -0.18698 3.7037E-7 " pathEditMode="relative" rAng="0" ptsTypes="AA">
                                      <p:cBhvr>
                                        <p:cTn id="96" dur="1000" spd="-100000" fill="hold"/>
                                        <p:tgtEl>
                                          <p:spTgt spid="93"/>
                                        </p:tgtEl>
                                        <p:attrNameLst>
                                          <p:attrName>ppt_x</p:attrName>
                                          <p:attrName>ppt_y</p:attrName>
                                        </p:attrNameLst>
                                      </p:cBhvr>
                                      <p:rCtr x="-9349" y="0"/>
                                    </p:animMotion>
                                  </p:childTnLst>
                                </p:cTn>
                              </p:par>
                            </p:childTnLst>
                          </p:cTn>
                        </p:par>
                        <p:par>
                          <p:cTn id="97" fill="hold">
                            <p:stCondLst>
                              <p:cond delay="1000"/>
                            </p:stCondLst>
                            <p:childTnLst>
                              <p:par>
                                <p:cTn id="98" presetID="10" presetClass="entr" presetSubtype="0"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Effect transition="in" filter="fade">
                                      <p:cBhvr>
                                        <p:cTn id="100" dur="250"/>
                                        <p:tgtEl>
                                          <p:spTgt spid="51"/>
                                        </p:tgtEl>
                                      </p:cBhvr>
                                    </p:animEffect>
                                  </p:childTnLst>
                                </p:cTn>
                              </p:par>
                              <p:par>
                                <p:cTn id="101" presetID="22" presetClass="entr" presetSubtype="1" fill="hold" nodeType="with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wipe(up)">
                                      <p:cBhvr>
                                        <p:cTn id="103" dur="250"/>
                                        <p:tgtEl>
                                          <p:spTgt spid="50"/>
                                        </p:tgtEl>
                                      </p:cBhvr>
                                    </p:animEffect>
                                  </p:childTnLst>
                                </p:cTn>
                              </p:par>
                            </p:childTnLst>
                          </p:cTn>
                        </p:par>
                        <p:par>
                          <p:cTn id="104" fill="hold">
                            <p:stCondLst>
                              <p:cond delay="1250"/>
                            </p:stCondLst>
                            <p:childTnLst>
                              <p:par>
                                <p:cTn id="105" presetID="22" presetClass="entr" presetSubtype="8"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wipe(left)">
                                      <p:cBhvr>
                                        <p:cTn id="107" dur="250"/>
                                        <p:tgtEl>
                                          <p:spTgt spid="49"/>
                                        </p:tgtEl>
                                      </p:cBhvr>
                                    </p:animEffect>
                                  </p:childTnLst>
                                </p:cTn>
                              </p:par>
                            </p:childTnLst>
                          </p:cTn>
                        </p:par>
                        <p:par>
                          <p:cTn id="108" fill="hold">
                            <p:stCondLst>
                              <p:cond delay="1500"/>
                            </p:stCondLst>
                            <p:childTnLst>
                              <p:par>
                                <p:cTn id="109" presetID="22" presetClass="entr" presetSubtype="1" fill="hold" nodeType="after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wipe(up)">
                                      <p:cBhvr>
                                        <p:cTn id="111" dur="250"/>
                                        <p:tgtEl>
                                          <p:spTgt spid="48"/>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Effect transition="in" filter="fade">
                                      <p:cBhvr>
                                        <p:cTn id="114" dur="250"/>
                                        <p:tgtEl>
                                          <p:spTgt spid="46"/>
                                        </p:tgtEl>
                                      </p:cBhvr>
                                    </p:animEffect>
                                  </p:childTnLst>
                                </p:cTn>
                              </p:par>
                            </p:childTnLst>
                          </p:cTn>
                        </p:par>
                        <p:par>
                          <p:cTn id="115" fill="hold">
                            <p:stCondLst>
                              <p:cond delay="1750"/>
                            </p:stCondLst>
                            <p:childTnLst>
                              <p:par>
                                <p:cTn id="116" presetID="22" presetClass="entr" presetSubtype="2" fill="hold" nodeType="afterEffect">
                                  <p:stCondLst>
                                    <p:cond delay="0"/>
                                  </p:stCondLst>
                                  <p:childTnLst>
                                    <p:set>
                                      <p:cBhvr>
                                        <p:cTn id="117" dur="1" fill="hold">
                                          <p:stCondLst>
                                            <p:cond delay="0"/>
                                          </p:stCondLst>
                                        </p:cTn>
                                        <p:tgtEl>
                                          <p:spTgt spid="47"/>
                                        </p:tgtEl>
                                        <p:attrNameLst>
                                          <p:attrName>style.visibility</p:attrName>
                                        </p:attrNameLst>
                                      </p:cBhvr>
                                      <p:to>
                                        <p:strVal val="visible"/>
                                      </p:to>
                                    </p:set>
                                    <p:animEffect transition="in" filter="wipe(right)">
                                      <p:cBhvr>
                                        <p:cTn id="118" dur="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46" grpId="0"/>
      <p:bldP spid="51" grpId="0" animBg="1"/>
      <p:bldP spid="64" grpId="0" animBg="1"/>
      <p:bldP spid="66" grpId="0"/>
      <p:bldP spid="71" grpId="0" animBg="1"/>
      <p:bldP spid="72" grpId="0"/>
      <p:bldP spid="7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FAE50-205D-2510-18AD-0CCA33CD94C6}"/>
              </a:ext>
            </a:extLst>
          </p:cNvPr>
          <p:cNvSpPr txBox="1">
            <a:spLocks/>
          </p:cNvSpPr>
          <p:nvPr/>
        </p:nvSpPr>
        <p:spPr bwMode="auto">
          <a:xfrm>
            <a:off x="802800" y="1059680"/>
            <a:ext cx="10585450" cy="52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sz="3600" dirty="0">
                <a:solidFill>
                  <a:srgbClr val="391C66"/>
                </a:solidFill>
                <a:latin typeface="Aptos Display" panose="020B0004020202020204" pitchFamily="34" charset="0"/>
                <a:ea typeface="ヒラギノ角ゴ Pro W3"/>
              </a:rPr>
              <a:t>Exercise and keep your Haleon shares</a:t>
            </a:r>
          </a:p>
        </p:txBody>
      </p:sp>
      <p:sp>
        <p:nvSpPr>
          <p:cNvPr id="6" name="Rectangle 5">
            <a:extLst>
              <a:ext uri="{FF2B5EF4-FFF2-40B4-BE49-F238E27FC236}">
                <a16:creationId xmlns:a16="http://schemas.microsoft.com/office/drawing/2014/main" id="{EEF924EF-12CA-5338-32CA-8B1B4FC193F6}"/>
              </a:ext>
            </a:extLst>
          </p:cNvPr>
          <p:cNvSpPr/>
          <p:nvPr/>
        </p:nvSpPr>
        <p:spPr>
          <a:xfrm>
            <a:off x="-14027" y="2000456"/>
            <a:ext cx="12369281" cy="93057"/>
          </a:xfrm>
          <a:prstGeom prst="rect">
            <a:avLst/>
          </a:prstGeom>
          <a:gradFill>
            <a:gsLst>
              <a:gs pos="60000">
                <a:srgbClr val="B9B9B9"/>
              </a:gs>
              <a:gs pos="31000">
                <a:srgbClr val="CCCCCC"/>
              </a:gs>
              <a:gs pos="43000">
                <a:schemeClr val="bg1">
                  <a:lumMod val="95000"/>
                </a:schemeClr>
              </a:gs>
              <a:gs pos="0">
                <a:srgbClr val="A5A5A5"/>
              </a:gs>
              <a:gs pos="100000">
                <a:srgbClr val="A5A5A5"/>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grpSp>
        <p:nvGrpSpPr>
          <p:cNvPr id="75" name="Group 74">
            <a:extLst>
              <a:ext uri="{FF2B5EF4-FFF2-40B4-BE49-F238E27FC236}">
                <a16:creationId xmlns:a16="http://schemas.microsoft.com/office/drawing/2014/main" id="{8A920BCC-FE86-638B-E103-00F956D8AB10}"/>
              </a:ext>
            </a:extLst>
          </p:cNvPr>
          <p:cNvGrpSpPr/>
          <p:nvPr/>
        </p:nvGrpSpPr>
        <p:grpSpPr>
          <a:xfrm>
            <a:off x="-2284730" y="1932832"/>
            <a:ext cx="1573858" cy="1439340"/>
            <a:chOff x="2601941" y="2001832"/>
            <a:chExt cx="1804263" cy="1650052"/>
          </a:xfrm>
        </p:grpSpPr>
        <p:grpSp>
          <p:nvGrpSpPr>
            <p:cNvPr id="76" name="Group 75">
              <a:extLst>
                <a:ext uri="{FF2B5EF4-FFF2-40B4-BE49-F238E27FC236}">
                  <a16:creationId xmlns:a16="http://schemas.microsoft.com/office/drawing/2014/main" id="{36AC5713-3667-6F05-BBCB-C3CD53E03473}"/>
                </a:ext>
              </a:extLst>
            </p:cNvPr>
            <p:cNvGrpSpPr/>
            <p:nvPr/>
          </p:nvGrpSpPr>
          <p:grpSpPr>
            <a:xfrm>
              <a:off x="2632824" y="2001832"/>
              <a:ext cx="1773380" cy="1650052"/>
              <a:chOff x="2632824" y="2001832"/>
              <a:chExt cx="1773380" cy="1650052"/>
            </a:xfrm>
          </p:grpSpPr>
          <p:grpSp>
            <p:nvGrpSpPr>
              <p:cNvPr id="78" name="Group 77">
                <a:extLst>
                  <a:ext uri="{FF2B5EF4-FFF2-40B4-BE49-F238E27FC236}">
                    <a16:creationId xmlns:a16="http://schemas.microsoft.com/office/drawing/2014/main" id="{D9F6AB49-860C-5B37-695C-538AE0C1F1A0}"/>
                  </a:ext>
                </a:extLst>
              </p:cNvPr>
              <p:cNvGrpSpPr/>
              <p:nvPr/>
            </p:nvGrpSpPr>
            <p:grpSpPr>
              <a:xfrm rot="21375426" flipH="1">
                <a:off x="2632824" y="2786013"/>
                <a:ext cx="1773380" cy="865871"/>
                <a:chOff x="6116090" y="2470381"/>
                <a:chExt cx="1773380" cy="865871"/>
              </a:xfrm>
            </p:grpSpPr>
            <p:sp>
              <p:nvSpPr>
                <p:cNvPr id="82" name="Freeform: Shape 81">
                  <a:extLst>
                    <a:ext uri="{FF2B5EF4-FFF2-40B4-BE49-F238E27FC236}">
                      <a16:creationId xmlns:a16="http://schemas.microsoft.com/office/drawing/2014/main" id="{BD4D585C-4A74-47A9-22FE-52D21227F241}"/>
                    </a:ext>
                  </a:extLst>
                </p:cNvPr>
                <p:cNvSpPr/>
                <p:nvPr/>
              </p:nvSpPr>
              <p:spPr bwMode="auto">
                <a:xfrm rot="21169177">
                  <a:off x="6116090" y="2470381"/>
                  <a:ext cx="1773380" cy="865871"/>
                </a:xfrm>
                <a:custGeom>
                  <a:avLst/>
                  <a:gdLst>
                    <a:gd name="connsiteX0" fmla="*/ 123458 w 1773380"/>
                    <a:gd name="connsiteY0" fmla="*/ 66423 h 865871"/>
                    <a:gd name="connsiteX1" fmla="*/ 62381 w 1773380"/>
                    <a:gd name="connsiteY1" fmla="*/ 113832 h 865871"/>
                    <a:gd name="connsiteX2" fmla="*/ 109791 w 1773380"/>
                    <a:gd name="connsiteY2" fmla="*/ 174909 h 865871"/>
                    <a:gd name="connsiteX3" fmla="*/ 170868 w 1773380"/>
                    <a:gd name="connsiteY3" fmla="*/ 127499 h 865871"/>
                    <a:gd name="connsiteX4" fmla="*/ 123458 w 1773380"/>
                    <a:gd name="connsiteY4" fmla="*/ 66423 h 865871"/>
                    <a:gd name="connsiteX5" fmla="*/ 1625378 w 1773380"/>
                    <a:gd name="connsiteY5" fmla="*/ 76047 h 865871"/>
                    <a:gd name="connsiteX6" fmla="*/ 1564301 w 1773380"/>
                    <a:gd name="connsiteY6" fmla="*/ 123457 h 865871"/>
                    <a:gd name="connsiteX7" fmla="*/ 1611711 w 1773380"/>
                    <a:gd name="connsiteY7" fmla="*/ 184534 h 865871"/>
                    <a:gd name="connsiteX8" fmla="*/ 1672787 w 1773380"/>
                    <a:gd name="connsiteY8" fmla="*/ 137124 h 865871"/>
                    <a:gd name="connsiteX9" fmla="*/ 1625378 w 1773380"/>
                    <a:gd name="connsiteY9" fmla="*/ 76047 h 865871"/>
                    <a:gd name="connsiteX10" fmla="*/ 1649630 w 1773380"/>
                    <a:gd name="connsiteY10" fmla="*/ 0 h 865871"/>
                    <a:gd name="connsiteX11" fmla="*/ 1773380 w 1773380"/>
                    <a:gd name="connsiteY11" fmla="*/ 123750 h 865871"/>
                    <a:gd name="connsiteX12" fmla="*/ 1773380 w 1773380"/>
                    <a:gd name="connsiteY12" fmla="*/ 742121 h 865871"/>
                    <a:gd name="connsiteX13" fmla="*/ 1649630 w 1773380"/>
                    <a:gd name="connsiteY13" fmla="*/ 865871 h 865871"/>
                    <a:gd name="connsiteX14" fmla="*/ 123750 w 1773380"/>
                    <a:gd name="connsiteY14" fmla="*/ 865871 h 865871"/>
                    <a:gd name="connsiteX15" fmla="*/ 0 w 1773380"/>
                    <a:gd name="connsiteY15" fmla="*/ 742121 h 865871"/>
                    <a:gd name="connsiteX16" fmla="*/ 0 w 1773380"/>
                    <a:gd name="connsiteY16" fmla="*/ 123750 h 865871"/>
                    <a:gd name="connsiteX17" fmla="*/ 123750 w 1773380"/>
                    <a:gd name="connsiteY17" fmla="*/ 0 h 86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3380" h="865871">
                      <a:moveTo>
                        <a:pt x="123458" y="66423"/>
                      </a:moveTo>
                      <a:cubicBezTo>
                        <a:pt x="93500" y="62648"/>
                        <a:pt x="66155" y="83874"/>
                        <a:pt x="62381" y="113832"/>
                      </a:cubicBezTo>
                      <a:cubicBezTo>
                        <a:pt x="58607" y="143790"/>
                        <a:pt x="79833" y="171135"/>
                        <a:pt x="109791" y="174909"/>
                      </a:cubicBezTo>
                      <a:cubicBezTo>
                        <a:pt x="139749" y="178683"/>
                        <a:pt x="167094" y="157458"/>
                        <a:pt x="170868" y="127499"/>
                      </a:cubicBezTo>
                      <a:cubicBezTo>
                        <a:pt x="174642" y="97541"/>
                        <a:pt x="153416" y="70197"/>
                        <a:pt x="123458" y="66423"/>
                      </a:cubicBezTo>
                      <a:close/>
                      <a:moveTo>
                        <a:pt x="1625378" y="76047"/>
                      </a:moveTo>
                      <a:cubicBezTo>
                        <a:pt x="1595420" y="72273"/>
                        <a:pt x="1568075" y="93499"/>
                        <a:pt x="1564301" y="123457"/>
                      </a:cubicBezTo>
                      <a:cubicBezTo>
                        <a:pt x="1560527" y="153415"/>
                        <a:pt x="1581752" y="180760"/>
                        <a:pt x="1611711" y="184534"/>
                      </a:cubicBezTo>
                      <a:cubicBezTo>
                        <a:pt x="1641669" y="188308"/>
                        <a:pt x="1669013" y="167082"/>
                        <a:pt x="1672787" y="137124"/>
                      </a:cubicBezTo>
                      <a:cubicBezTo>
                        <a:pt x="1676562" y="107166"/>
                        <a:pt x="1655336" y="79822"/>
                        <a:pt x="1625378" y="76047"/>
                      </a:cubicBezTo>
                      <a:close/>
                      <a:moveTo>
                        <a:pt x="1649630" y="0"/>
                      </a:moveTo>
                      <a:cubicBezTo>
                        <a:pt x="1717975" y="0"/>
                        <a:pt x="1773380" y="55405"/>
                        <a:pt x="1773380" y="123750"/>
                      </a:cubicBezTo>
                      <a:lnTo>
                        <a:pt x="1773380" y="742121"/>
                      </a:lnTo>
                      <a:cubicBezTo>
                        <a:pt x="1773380" y="810466"/>
                        <a:pt x="1717975" y="865871"/>
                        <a:pt x="1649630" y="865871"/>
                      </a:cubicBezTo>
                      <a:lnTo>
                        <a:pt x="123750" y="865871"/>
                      </a:lnTo>
                      <a:cubicBezTo>
                        <a:pt x="55405" y="865871"/>
                        <a:pt x="0" y="810466"/>
                        <a:pt x="0" y="742121"/>
                      </a:cubicBezTo>
                      <a:lnTo>
                        <a:pt x="0" y="123750"/>
                      </a:lnTo>
                      <a:cubicBezTo>
                        <a:pt x="0" y="55405"/>
                        <a:pt x="55405" y="0"/>
                        <a:pt x="123750" y="0"/>
                      </a:cubicBezTo>
                      <a:close/>
                    </a:path>
                  </a:pathLst>
                </a:custGeom>
                <a:solidFill>
                  <a:srgbClr val="BDC1BB"/>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400" b="1" kern="0" err="1">
                    <a:solidFill>
                      <a:srgbClr val="FFFFFF"/>
                    </a:solidFill>
                    <a:latin typeface="Arial"/>
                  </a:endParaRPr>
                </a:p>
              </p:txBody>
            </p:sp>
            <p:sp>
              <p:nvSpPr>
                <p:cNvPr id="83" name="Freeform: Shape 82">
                  <a:extLst>
                    <a:ext uri="{FF2B5EF4-FFF2-40B4-BE49-F238E27FC236}">
                      <a16:creationId xmlns:a16="http://schemas.microsoft.com/office/drawing/2014/main" id="{CC7B9817-F0EA-DAEC-7DD7-14E336D58548}"/>
                    </a:ext>
                  </a:extLst>
                </p:cNvPr>
                <p:cNvSpPr/>
                <p:nvPr/>
              </p:nvSpPr>
              <p:spPr bwMode="auto">
                <a:xfrm rot="21169177">
                  <a:off x="6156891" y="2525530"/>
                  <a:ext cx="1679121" cy="763806"/>
                </a:xfrm>
                <a:custGeom>
                  <a:avLst/>
                  <a:gdLst>
                    <a:gd name="connsiteX0" fmla="*/ 1517843 w 1679121"/>
                    <a:gd name="connsiteY0" fmla="*/ 0 h 763806"/>
                    <a:gd name="connsiteX1" fmla="*/ 1491884 w 1679121"/>
                    <a:gd name="connsiteY1" fmla="*/ 29685 h 763806"/>
                    <a:gd name="connsiteX2" fmla="*/ 1478354 w 1679121"/>
                    <a:gd name="connsiteY2" fmla="*/ 69904 h 763806"/>
                    <a:gd name="connsiteX3" fmla="*/ 1571019 w 1679121"/>
                    <a:gd name="connsiteY3" fmla="*/ 189283 h 763806"/>
                    <a:gd name="connsiteX4" fmla="*/ 1676867 w 1679121"/>
                    <a:gd name="connsiteY4" fmla="*/ 136837 h 763806"/>
                    <a:gd name="connsiteX5" fmla="*/ 1679121 w 1679121"/>
                    <a:gd name="connsiteY5" fmla="*/ 130136 h 763806"/>
                    <a:gd name="connsiteX6" fmla="*/ 1679121 w 1679121"/>
                    <a:gd name="connsiteY6" fmla="*/ 695652 h 763806"/>
                    <a:gd name="connsiteX7" fmla="*/ 1610967 w 1679121"/>
                    <a:gd name="connsiteY7" fmla="*/ 763806 h 763806"/>
                    <a:gd name="connsiteX8" fmla="*/ 68154 w 1679121"/>
                    <a:gd name="connsiteY8" fmla="*/ 763806 h 763806"/>
                    <a:gd name="connsiteX9" fmla="*/ 0 w 1679121"/>
                    <a:gd name="connsiteY9" fmla="*/ 695652 h 763806"/>
                    <a:gd name="connsiteX10" fmla="*/ 0 w 1679121"/>
                    <a:gd name="connsiteY10" fmla="*/ 138795 h 763806"/>
                    <a:gd name="connsiteX11" fmla="*/ 23502 w 1679121"/>
                    <a:gd name="connsiteY11" fmla="*/ 159347 h 763806"/>
                    <a:gd name="connsiteX12" fmla="*/ 63721 w 1679121"/>
                    <a:gd name="connsiteY12" fmla="*/ 172878 h 763806"/>
                    <a:gd name="connsiteX13" fmla="*/ 183100 w 1679121"/>
                    <a:gd name="connsiteY13" fmla="*/ 80213 h 763806"/>
                    <a:gd name="connsiteX14" fmla="*/ 161492 w 1679121"/>
                    <a:gd name="connsiteY14" fmla="*/ 1332 h 763806"/>
                    <a:gd name="connsiteX15" fmla="*/ 159969 w 1679121"/>
                    <a:gd name="connsiteY15" fmla="*/ 0 h 76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79121" h="763806">
                      <a:moveTo>
                        <a:pt x="1517843" y="0"/>
                      </a:moveTo>
                      <a:lnTo>
                        <a:pt x="1491884" y="29685"/>
                      </a:lnTo>
                      <a:cubicBezTo>
                        <a:pt x="1484921" y="41694"/>
                        <a:pt x="1480198" y="55266"/>
                        <a:pt x="1478354" y="69904"/>
                      </a:cubicBezTo>
                      <a:cubicBezTo>
                        <a:pt x="1470977" y="128458"/>
                        <a:pt x="1512465" y="181906"/>
                        <a:pt x="1571019" y="189283"/>
                      </a:cubicBezTo>
                      <a:cubicBezTo>
                        <a:pt x="1614934" y="194815"/>
                        <a:pt x="1655978" y="172862"/>
                        <a:pt x="1676867" y="136837"/>
                      </a:cubicBezTo>
                      <a:lnTo>
                        <a:pt x="1679121" y="130136"/>
                      </a:lnTo>
                      <a:lnTo>
                        <a:pt x="1679121" y="695652"/>
                      </a:lnTo>
                      <a:cubicBezTo>
                        <a:pt x="1679121" y="733292"/>
                        <a:pt x="1648607" y="763806"/>
                        <a:pt x="1610967" y="763806"/>
                      </a:cubicBezTo>
                      <a:lnTo>
                        <a:pt x="68154" y="763806"/>
                      </a:lnTo>
                      <a:cubicBezTo>
                        <a:pt x="30514" y="763806"/>
                        <a:pt x="0" y="733292"/>
                        <a:pt x="0" y="695652"/>
                      </a:cubicBezTo>
                      <a:lnTo>
                        <a:pt x="0" y="138795"/>
                      </a:lnTo>
                      <a:lnTo>
                        <a:pt x="23502" y="159347"/>
                      </a:lnTo>
                      <a:cubicBezTo>
                        <a:pt x="35511" y="166310"/>
                        <a:pt x="49083" y="171034"/>
                        <a:pt x="63721" y="172878"/>
                      </a:cubicBezTo>
                      <a:cubicBezTo>
                        <a:pt x="122275" y="180255"/>
                        <a:pt x="175723" y="138767"/>
                        <a:pt x="183100" y="80213"/>
                      </a:cubicBezTo>
                      <a:cubicBezTo>
                        <a:pt x="186788" y="50936"/>
                        <a:pt x="178261" y="22935"/>
                        <a:pt x="161492" y="1332"/>
                      </a:cubicBezTo>
                      <a:lnTo>
                        <a:pt x="159969" y="0"/>
                      </a:lnTo>
                      <a:close/>
                    </a:path>
                  </a:pathLst>
                </a:custGeom>
                <a:solidFill>
                  <a:srgbClr val="FF3FB6"/>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400" b="1" kern="0" err="1">
                    <a:solidFill>
                      <a:srgbClr val="FFFFFF"/>
                    </a:solidFill>
                    <a:latin typeface="Arial"/>
                  </a:endParaRPr>
                </a:p>
              </p:txBody>
            </p:sp>
          </p:grpSp>
          <p:cxnSp>
            <p:nvCxnSpPr>
              <p:cNvPr id="79" name="Straight Connector 78">
                <a:extLst>
                  <a:ext uri="{FF2B5EF4-FFF2-40B4-BE49-F238E27FC236}">
                    <a16:creationId xmlns:a16="http://schemas.microsoft.com/office/drawing/2014/main" id="{295597DD-A7A4-65F2-1E19-EF0A9DA1A0B6}"/>
                  </a:ext>
                </a:extLst>
              </p:cNvPr>
              <p:cNvCxnSpPr>
                <a:cxnSpLocks/>
              </p:cNvCxnSpPr>
              <p:nvPr/>
            </p:nvCxnSpPr>
            <p:spPr>
              <a:xfrm flipH="1" flipV="1">
                <a:off x="3502802" y="2046024"/>
                <a:ext cx="786324" cy="906983"/>
              </a:xfrm>
              <a:prstGeom prst="line">
                <a:avLst/>
              </a:prstGeom>
              <a:ln w="22225">
                <a:solidFill>
                  <a:srgbClr val="BDC1BB"/>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CBB8BC1-7BE3-2552-B671-773F5B139683}"/>
                  </a:ext>
                </a:extLst>
              </p:cNvPr>
              <p:cNvCxnSpPr>
                <a:cxnSpLocks/>
              </p:cNvCxnSpPr>
              <p:nvPr/>
            </p:nvCxnSpPr>
            <p:spPr>
              <a:xfrm flipV="1">
                <a:off x="2802113" y="2054374"/>
                <a:ext cx="568992" cy="782328"/>
              </a:xfrm>
              <a:prstGeom prst="line">
                <a:avLst/>
              </a:prstGeom>
              <a:ln w="22225">
                <a:solidFill>
                  <a:srgbClr val="BDC1BB"/>
                </a:solidFill>
              </a:ln>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id="{B888849F-C0FC-726F-5044-83ACBFC9C74D}"/>
                  </a:ext>
                </a:extLst>
              </p:cNvPr>
              <p:cNvSpPr/>
              <p:nvPr/>
            </p:nvSpPr>
            <p:spPr bwMode="auto">
              <a:xfrm rot="21375426" flipH="1">
                <a:off x="3349353" y="2001832"/>
                <a:ext cx="196414" cy="196414"/>
              </a:xfrm>
              <a:prstGeom prst="ellipse">
                <a:avLst/>
              </a:prstGeom>
              <a:solidFill>
                <a:srgbClr val="BE0077"/>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400" b="1" kern="0" err="1">
                  <a:solidFill>
                    <a:srgbClr val="FFFFFF"/>
                  </a:solidFill>
                  <a:latin typeface="Arial"/>
                </a:endParaRPr>
              </a:p>
            </p:txBody>
          </p:sp>
        </p:grpSp>
        <p:sp>
          <p:nvSpPr>
            <p:cNvPr id="77" name="TextBox 76">
              <a:extLst>
                <a:ext uri="{FF2B5EF4-FFF2-40B4-BE49-F238E27FC236}">
                  <a16:creationId xmlns:a16="http://schemas.microsoft.com/office/drawing/2014/main" id="{6B87D7FA-DA02-F624-5B97-7C8F4A5FB111}"/>
                </a:ext>
              </a:extLst>
            </p:cNvPr>
            <p:cNvSpPr txBox="1"/>
            <p:nvPr/>
          </p:nvSpPr>
          <p:spPr>
            <a:xfrm rot="167113">
              <a:off x="2601941" y="3055948"/>
              <a:ext cx="1775499" cy="352834"/>
            </a:xfrm>
            <a:prstGeom prst="rect">
              <a:avLst/>
            </a:prstGeom>
            <a:noFill/>
          </p:spPr>
          <p:txBody>
            <a:bodyPr wrap="square" rtlCol="0">
              <a:spAutoFit/>
            </a:bodyPr>
            <a:lstStyle/>
            <a:p>
              <a:pPr algn="ctr" defTabSz="914400" eaLnBrk="1" fontAlgn="auto" hangingPunct="1">
                <a:spcBef>
                  <a:spcPts val="0"/>
                </a:spcBef>
                <a:spcAft>
                  <a:spcPts val="0"/>
                </a:spcAft>
                <a:defRPr/>
              </a:pPr>
              <a:r>
                <a:rPr lang="en-GB" sz="1400" dirty="0">
                  <a:solidFill>
                    <a:schemeClr val="bg1"/>
                  </a:solidFill>
                  <a:latin typeface="Aptos" panose="020B0004020202020204" pitchFamily="34" charset="0"/>
                </a:rPr>
                <a:t>Exercise and sell</a:t>
              </a:r>
            </a:p>
          </p:txBody>
        </p:sp>
      </p:grpSp>
      <p:grpSp>
        <p:nvGrpSpPr>
          <p:cNvPr id="3" name="Group 2">
            <a:extLst>
              <a:ext uri="{FF2B5EF4-FFF2-40B4-BE49-F238E27FC236}">
                <a16:creationId xmlns:a16="http://schemas.microsoft.com/office/drawing/2014/main" id="{8B7CD455-3086-A572-FF56-ACE8527C56B9}"/>
              </a:ext>
            </a:extLst>
          </p:cNvPr>
          <p:cNvGrpSpPr/>
          <p:nvPr/>
        </p:nvGrpSpPr>
        <p:grpSpPr>
          <a:xfrm>
            <a:off x="1551897" y="1955759"/>
            <a:ext cx="1553366" cy="1697545"/>
            <a:chOff x="4845437" y="2028114"/>
            <a:chExt cx="1780771" cy="1946057"/>
          </a:xfrm>
        </p:grpSpPr>
        <p:grpSp>
          <p:nvGrpSpPr>
            <p:cNvPr id="30" name="Group 29">
              <a:extLst>
                <a:ext uri="{FF2B5EF4-FFF2-40B4-BE49-F238E27FC236}">
                  <a16:creationId xmlns:a16="http://schemas.microsoft.com/office/drawing/2014/main" id="{B2C6BFDE-B3A3-E223-9ACC-DB9C2F61BFD3}"/>
                </a:ext>
              </a:extLst>
            </p:cNvPr>
            <p:cNvGrpSpPr/>
            <p:nvPr/>
          </p:nvGrpSpPr>
          <p:grpSpPr>
            <a:xfrm>
              <a:off x="4852828" y="3108300"/>
              <a:ext cx="1773380" cy="865871"/>
              <a:chOff x="6116090" y="2470381"/>
              <a:chExt cx="1773380" cy="865871"/>
            </a:xfrm>
          </p:grpSpPr>
          <p:sp>
            <p:nvSpPr>
              <p:cNvPr id="35" name="Freeform: Shape 34">
                <a:extLst>
                  <a:ext uri="{FF2B5EF4-FFF2-40B4-BE49-F238E27FC236}">
                    <a16:creationId xmlns:a16="http://schemas.microsoft.com/office/drawing/2014/main" id="{EEC9F26A-3C1C-24F5-DF26-C8EEAC2CC3EC}"/>
                  </a:ext>
                </a:extLst>
              </p:cNvPr>
              <p:cNvSpPr/>
              <p:nvPr/>
            </p:nvSpPr>
            <p:spPr bwMode="auto">
              <a:xfrm rot="21169177">
                <a:off x="6116090" y="2470381"/>
                <a:ext cx="1773380" cy="865871"/>
              </a:xfrm>
              <a:custGeom>
                <a:avLst/>
                <a:gdLst>
                  <a:gd name="connsiteX0" fmla="*/ 123458 w 1773380"/>
                  <a:gd name="connsiteY0" fmla="*/ 66423 h 865871"/>
                  <a:gd name="connsiteX1" fmla="*/ 62381 w 1773380"/>
                  <a:gd name="connsiteY1" fmla="*/ 113832 h 865871"/>
                  <a:gd name="connsiteX2" fmla="*/ 109791 w 1773380"/>
                  <a:gd name="connsiteY2" fmla="*/ 174909 h 865871"/>
                  <a:gd name="connsiteX3" fmla="*/ 170868 w 1773380"/>
                  <a:gd name="connsiteY3" fmla="*/ 127499 h 865871"/>
                  <a:gd name="connsiteX4" fmla="*/ 123458 w 1773380"/>
                  <a:gd name="connsiteY4" fmla="*/ 66423 h 865871"/>
                  <a:gd name="connsiteX5" fmla="*/ 1625378 w 1773380"/>
                  <a:gd name="connsiteY5" fmla="*/ 76047 h 865871"/>
                  <a:gd name="connsiteX6" fmla="*/ 1564301 w 1773380"/>
                  <a:gd name="connsiteY6" fmla="*/ 123457 h 865871"/>
                  <a:gd name="connsiteX7" fmla="*/ 1611711 w 1773380"/>
                  <a:gd name="connsiteY7" fmla="*/ 184534 h 865871"/>
                  <a:gd name="connsiteX8" fmla="*/ 1672787 w 1773380"/>
                  <a:gd name="connsiteY8" fmla="*/ 137124 h 865871"/>
                  <a:gd name="connsiteX9" fmla="*/ 1625378 w 1773380"/>
                  <a:gd name="connsiteY9" fmla="*/ 76047 h 865871"/>
                  <a:gd name="connsiteX10" fmla="*/ 1649630 w 1773380"/>
                  <a:gd name="connsiteY10" fmla="*/ 0 h 865871"/>
                  <a:gd name="connsiteX11" fmla="*/ 1773380 w 1773380"/>
                  <a:gd name="connsiteY11" fmla="*/ 123750 h 865871"/>
                  <a:gd name="connsiteX12" fmla="*/ 1773380 w 1773380"/>
                  <a:gd name="connsiteY12" fmla="*/ 742121 h 865871"/>
                  <a:gd name="connsiteX13" fmla="*/ 1649630 w 1773380"/>
                  <a:gd name="connsiteY13" fmla="*/ 865871 h 865871"/>
                  <a:gd name="connsiteX14" fmla="*/ 123750 w 1773380"/>
                  <a:gd name="connsiteY14" fmla="*/ 865871 h 865871"/>
                  <a:gd name="connsiteX15" fmla="*/ 0 w 1773380"/>
                  <a:gd name="connsiteY15" fmla="*/ 742121 h 865871"/>
                  <a:gd name="connsiteX16" fmla="*/ 0 w 1773380"/>
                  <a:gd name="connsiteY16" fmla="*/ 123750 h 865871"/>
                  <a:gd name="connsiteX17" fmla="*/ 123750 w 1773380"/>
                  <a:gd name="connsiteY17" fmla="*/ 0 h 86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3380" h="865871">
                    <a:moveTo>
                      <a:pt x="123458" y="66423"/>
                    </a:moveTo>
                    <a:cubicBezTo>
                      <a:pt x="93500" y="62648"/>
                      <a:pt x="66155" y="83874"/>
                      <a:pt x="62381" y="113832"/>
                    </a:cubicBezTo>
                    <a:cubicBezTo>
                      <a:pt x="58607" y="143790"/>
                      <a:pt x="79833" y="171135"/>
                      <a:pt x="109791" y="174909"/>
                    </a:cubicBezTo>
                    <a:cubicBezTo>
                      <a:pt x="139749" y="178683"/>
                      <a:pt x="167094" y="157458"/>
                      <a:pt x="170868" y="127499"/>
                    </a:cubicBezTo>
                    <a:cubicBezTo>
                      <a:pt x="174642" y="97541"/>
                      <a:pt x="153416" y="70197"/>
                      <a:pt x="123458" y="66423"/>
                    </a:cubicBezTo>
                    <a:close/>
                    <a:moveTo>
                      <a:pt x="1625378" y="76047"/>
                    </a:moveTo>
                    <a:cubicBezTo>
                      <a:pt x="1595420" y="72273"/>
                      <a:pt x="1568075" y="93499"/>
                      <a:pt x="1564301" y="123457"/>
                    </a:cubicBezTo>
                    <a:cubicBezTo>
                      <a:pt x="1560527" y="153415"/>
                      <a:pt x="1581752" y="180760"/>
                      <a:pt x="1611711" y="184534"/>
                    </a:cubicBezTo>
                    <a:cubicBezTo>
                      <a:pt x="1641669" y="188308"/>
                      <a:pt x="1669013" y="167082"/>
                      <a:pt x="1672787" y="137124"/>
                    </a:cubicBezTo>
                    <a:cubicBezTo>
                      <a:pt x="1676562" y="107166"/>
                      <a:pt x="1655336" y="79822"/>
                      <a:pt x="1625378" y="76047"/>
                    </a:cubicBezTo>
                    <a:close/>
                    <a:moveTo>
                      <a:pt x="1649630" y="0"/>
                    </a:moveTo>
                    <a:cubicBezTo>
                      <a:pt x="1717975" y="0"/>
                      <a:pt x="1773380" y="55405"/>
                      <a:pt x="1773380" y="123750"/>
                    </a:cubicBezTo>
                    <a:lnTo>
                      <a:pt x="1773380" y="742121"/>
                    </a:lnTo>
                    <a:cubicBezTo>
                      <a:pt x="1773380" y="810466"/>
                      <a:pt x="1717975" y="865871"/>
                      <a:pt x="1649630" y="865871"/>
                    </a:cubicBezTo>
                    <a:lnTo>
                      <a:pt x="123750" y="865871"/>
                    </a:lnTo>
                    <a:cubicBezTo>
                      <a:pt x="55405" y="865871"/>
                      <a:pt x="0" y="810466"/>
                      <a:pt x="0" y="742121"/>
                    </a:cubicBezTo>
                    <a:lnTo>
                      <a:pt x="0" y="123750"/>
                    </a:lnTo>
                    <a:cubicBezTo>
                      <a:pt x="0" y="55405"/>
                      <a:pt x="55405" y="0"/>
                      <a:pt x="123750" y="0"/>
                    </a:cubicBezTo>
                    <a:close/>
                  </a:path>
                </a:pathLst>
              </a:custGeom>
              <a:solidFill>
                <a:srgbClr val="BDC1BB"/>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400" b="1" kern="0" err="1">
                  <a:solidFill>
                    <a:srgbClr val="FFFFFF"/>
                  </a:solidFill>
                  <a:latin typeface="Arial"/>
                </a:endParaRPr>
              </a:p>
            </p:txBody>
          </p:sp>
          <p:sp>
            <p:nvSpPr>
              <p:cNvPr id="36" name="Freeform: Shape 35">
                <a:extLst>
                  <a:ext uri="{FF2B5EF4-FFF2-40B4-BE49-F238E27FC236}">
                    <a16:creationId xmlns:a16="http://schemas.microsoft.com/office/drawing/2014/main" id="{B95FC822-FA12-E088-C1EA-1F8D163B8B40}"/>
                  </a:ext>
                </a:extLst>
              </p:cNvPr>
              <p:cNvSpPr/>
              <p:nvPr/>
            </p:nvSpPr>
            <p:spPr bwMode="auto">
              <a:xfrm rot="21169177">
                <a:off x="6156891" y="2525530"/>
                <a:ext cx="1679121" cy="763806"/>
              </a:xfrm>
              <a:custGeom>
                <a:avLst/>
                <a:gdLst>
                  <a:gd name="connsiteX0" fmla="*/ 1517843 w 1679121"/>
                  <a:gd name="connsiteY0" fmla="*/ 0 h 763806"/>
                  <a:gd name="connsiteX1" fmla="*/ 1491884 w 1679121"/>
                  <a:gd name="connsiteY1" fmla="*/ 29685 h 763806"/>
                  <a:gd name="connsiteX2" fmla="*/ 1478354 w 1679121"/>
                  <a:gd name="connsiteY2" fmla="*/ 69904 h 763806"/>
                  <a:gd name="connsiteX3" fmla="*/ 1571019 w 1679121"/>
                  <a:gd name="connsiteY3" fmla="*/ 189283 h 763806"/>
                  <a:gd name="connsiteX4" fmla="*/ 1676867 w 1679121"/>
                  <a:gd name="connsiteY4" fmla="*/ 136837 h 763806"/>
                  <a:gd name="connsiteX5" fmla="*/ 1679121 w 1679121"/>
                  <a:gd name="connsiteY5" fmla="*/ 130136 h 763806"/>
                  <a:gd name="connsiteX6" fmla="*/ 1679121 w 1679121"/>
                  <a:gd name="connsiteY6" fmla="*/ 695652 h 763806"/>
                  <a:gd name="connsiteX7" fmla="*/ 1610967 w 1679121"/>
                  <a:gd name="connsiteY7" fmla="*/ 763806 h 763806"/>
                  <a:gd name="connsiteX8" fmla="*/ 68154 w 1679121"/>
                  <a:gd name="connsiteY8" fmla="*/ 763806 h 763806"/>
                  <a:gd name="connsiteX9" fmla="*/ 0 w 1679121"/>
                  <a:gd name="connsiteY9" fmla="*/ 695652 h 763806"/>
                  <a:gd name="connsiteX10" fmla="*/ 0 w 1679121"/>
                  <a:gd name="connsiteY10" fmla="*/ 138795 h 763806"/>
                  <a:gd name="connsiteX11" fmla="*/ 23502 w 1679121"/>
                  <a:gd name="connsiteY11" fmla="*/ 159347 h 763806"/>
                  <a:gd name="connsiteX12" fmla="*/ 63721 w 1679121"/>
                  <a:gd name="connsiteY12" fmla="*/ 172878 h 763806"/>
                  <a:gd name="connsiteX13" fmla="*/ 183100 w 1679121"/>
                  <a:gd name="connsiteY13" fmla="*/ 80213 h 763806"/>
                  <a:gd name="connsiteX14" fmla="*/ 161492 w 1679121"/>
                  <a:gd name="connsiteY14" fmla="*/ 1332 h 763806"/>
                  <a:gd name="connsiteX15" fmla="*/ 159969 w 1679121"/>
                  <a:gd name="connsiteY15" fmla="*/ 0 h 76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79121" h="763806">
                    <a:moveTo>
                      <a:pt x="1517843" y="0"/>
                    </a:moveTo>
                    <a:lnTo>
                      <a:pt x="1491884" y="29685"/>
                    </a:lnTo>
                    <a:cubicBezTo>
                      <a:pt x="1484921" y="41694"/>
                      <a:pt x="1480198" y="55266"/>
                      <a:pt x="1478354" y="69904"/>
                    </a:cubicBezTo>
                    <a:cubicBezTo>
                      <a:pt x="1470977" y="128458"/>
                      <a:pt x="1512465" y="181906"/>
                      <a:pt x="1571019" y="189283"/>
                    </a:cubicBezTo>
                    <a:cubicBezTo>
                      <a:pt x="1614934" y="194815"/>
                      <a:pt x="1655978" y="172862"/>
                      <a:pt x="1676867" y="136837"/>
                    </a:cubicBezTo>
                    <a:lnTo>
                      <a:pt x="1679121" y="130136"/>
                    </a:lnTo>
                    <a:lnTo>
                      <a:pt x="1679121" y="695652"/>
                    </a:lnTo>
                    <a:cubicBezTo>
                      <a:pt x="1679121" y="733292"/>
                      <a:pt x="1648607" y="763806"/>
                      <a:pt x="1610967" y="763806"/>
                    </a:cubicBezTo>
                    <a:lnTo>
                      <a:pt x="68154" y="763806"/>
                    </a:lnTo>
                    <a:cubicBezTo>
                      <a:pt x="30514" y="763806"/>
                      <a:pt x="0" y="733292"/>
                      <a:pt x="0" y="695652"/>
                    </a:cubicBezTo>
                    <a:lnTo>
                      <a:pt x="0" y="138795"/>
                    </a:lnTo>
                    <a:lnTo>
                      <a:pt x="23502" y="159347"/>
                    </a:lnTo>
                    <a:cubicBezTo>
                      <a:pt x="35511" y="166310"/>
                      <a:pt x="49083" y="171034"/>
                      <a:pt x="63721" y="172878"/>
                    </a:cubicBezTo>
                    <a:cubicBezTo>
                      <a:pt x="122275" y="180255"/>
                      <a:pt x="175723" y="138767"/>
                      <a:pt x="183100" y="80213"/>
                    </a:cubicBezTo>
                    <a:cubicBezTo>
                      <a:pt x="186788" y="50936"/>
                      <a:pt x="178261" y="22935"/>
                      <a:pt x="161492" y="1332"/>
                    </a:cubicBezTo>
                    <a:lnTo>
                      <a:pt x="159969" y="0"/>
                    </a:lnTo>
                    <a:close/>
                  </a:path>
                </a:pathLst>
              </a:custGeom>
              <a:solidFill>
                <a:srgbClr val="5DD6F9"/>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400" b="1" kern="0" err="1">
                  <a:solidFill>
                    <a:srgbClr val="FFFFFF"/>
                  </a:solidFill>
                  <a:latin typeface="Arial"/>
                </a:endParaRPr>
              </a:p>
            </p:txBody>
          </p:sp>
        </p:grpSp>
        <p:cxnSp>
          <p:nvCxnSpPr>
            <p:cNvPr id="31" name="Straight Connector 30">
              <a:extLst>
                <a:ext uri="{FF2B5EF4-FFF2-40B4-BE49-F238E27FC236}">
                  <a16:creationId xmlns:a16="http://schemas.microsoft.com/office/drawing/2014/main" id="{61783AE0-BB06-B33F-5BEF-6CA10035A2EF}"/>
                </a:ext>
              </a:extLst>
            </p:cNvPr>
            <p:cNvCxnSpPr>
              <a:cxnSpLocks/>
              <a:endCxn id="33" idx="2"/>
            </p:cNvCxnSpPr>
            <p:nvPr/>
          </p:nvCxnSpPr>
          <p:spPr>
            <a:xfrm flipV="1">
              <a:off x="4950162" y="2126321"/>
              <a:ext cx="691043" cy="1187126"/>
            </a:xfrm>
            <a:prstGeom prst="line">
              <a:avLst/>
            </a:prstGeom>
            <a:ln w="22225">
              <a:solidFill>
                <a:srgbClr val="BDC1B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D1C79AB-DF5D-4DE0-C8B2-B5AA66C7ED7E}"/>
                </a:ext>
              </a:extLst>
            </p:cNvPr>
            <p:cNvCxnSpPr>
              <a:cxnSpLocks/>
              <a:endCxn id="33" idx="6"/>
            </p:cNvCxnSpPr>
            <p:nvPr/>
          </p:nvCxnSpPr>
          <p:spPr>
            <a:xfrm flipH="1" flipV="1">
              <a:off x="5837619" y="2126321"/>
              <a:ext cx="566384" cy="944444"/>
            </a:xfrm>
            <a:prstGeom prst="line">
              <a:avLst/>
            </a:prstGeom>
            <a:ln w="22225">
              <a:solidFill>
                <a:srgbClr val="BDC1BB"/>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F33BC92F-244E-5ED6-CE54-1261CE75BD09}"/>
                </a:ext>
              </a:extLst>
            </p:cNvPr>
            <p:cNvSpPr/>
            <p:nvPr/>
          </p:nvSpPr>
          <p:spPr bwMode="auto">
            <a:xfrm>
              <a:off x="5641205" y="2028114"/>
              <a:ext cx="196414" cy="196414"/>
            </a:xfrm>
            <a:prstGeom prst="ellipse">
              <a:avLst/>
            </a:prstGeom>
            <a:solidFill>
              <a:srgbClr val="5DD6F9"/>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400" b="1" kern="0" err="1">
                <a:solidFill>
                  <a:srgbClr val="FFFFFF"/>
                </a:solidFill>
                <a:latin typeface="Arial"/>
              </a:endParaRPr>
            </a:p>
          </p:txBody>
        </p:sp>
        <p:sp>
          <p:nvSpPr>
            <p:cNvPr id="34" name="TextBox 33">
              <a:extLst>
                <a:ext uri="{FF2B5EF4-FFF2-40B4-BE49-F238E27FC236}">
                  <a16:creationId xmlns:a16="http://schemas.microsoft.com/office/drawing/2014/main" id="{2AD7E853-5420-41A8-9102-7E280C1A8BDD}"/>
                </a:ext>
              </a:extLst>
            </p:cNvPr>
            <p:cNvSpPr txBox="1"/>
            <p:nvPr/>
          </p:nvSpPr>
          <p:spPr>
            <a:xfrm rot="21153208">
              <a:off x="4845437" y="3247891"/>
              <a:ext cx="1775499" cy="599817"/>
            </a:xfrm>
            <a:prstGeom prst="rect">
              <a:avLst/>
            </a:prstGeom>
            <a:noFill/>
          </p:spPr>
          <p:txBody>
            <a:bodyPr wrap="square" rtlCol="0">
              <a:spAutoFit/>
            </a:bodyPr>
            <a:lstStyle/>
            <a:p>
              <a:pPr algn="ctr" defTabSz="914400" eaLnBrk="1" fontAlgn="auto" hangingPunct="1">
                <a:spcBef>
                  <a:spcPts val="0"/>
                </a:spcBef>
                <a:spcAft>
                  <a:spcPts val="0"/>
                </a:spcAft>
                <a:defRPr/>
              </a:pPr>
              <a:r>
                <a:rPr lang="en-GB" sz="1400" dirty="0">
                  <a:solidFill>
                    <a:schemeClr val="bg1"/>
                  </a:solidFill>
                  <a:latin typeface="Aptos" panose="020B0004020202020204" pitchFamily="34" charset="0"/>
                </a:rPr>
                <a:t>Exercise and keep</a:t>
              </a:r>
            </a:p>
          </p:txBody>
        </p:sp>
      </p:grpSp>
      <p:grpSp>
        <p:nvGrpSpPr>
          <p:cNvPr id="59" name="Group 58">
            <a:extLst>
              <a:ext uri="{FF2B5EF4-FFF2-40B4-BE49-F238E27FC236}">
                <a16:creationId xmlns:a16="http://schemas.microsoft.com/office/drawing/2014/main" id="{D715606A-4DBA-ADDD-7BE4-0E4BF3C882B8}"/>
              </a:ext>
            </a:extLst>
          </p:cNvPr>
          <p:cNvGrpSpPr/>
          <p:nvPr/>
        </p:nvGrpSpPr>
        <p:grpSpPr>
          <a:xfrm>
            <a:off x="-1876329" y="1959147"/>
            <a:ext cx="1546919" cy="1256489"/>
            <a:chOff x="6965971" y="2001832"/>
            <a:chExt cx="1773380" cy="1440432"/>
          </a:xfrm>
        </p:grpSpPr>
        <p:grpSp>
          <p:nvGrpSpPr>
            <p:cNvPr id="60" name="Group 59">
              <a:extLst>
                <a:ext uri="{FF2B5EF4-FFF2-40B4-BE49-F238E27FC236}">
                  <a16:creationId xmlns:a16="http://schemas.microsoft.com/office/drawing/2014/main" id="{8612150F-A222-BD42-DB67-42D331DBF3B3}"/>
                </a:ext>
              </a:extLst>
            </p:cNvPr>
            <p:cNvGrpSpPr/>
            <p:nvPr/>
          </p:nvGrpSpPr>
          <p:grpSpPr>
            <a:xfrm rot="224574">
              <a:off x="6965971" y="2576393"/>
              <a:ext cx="1773380" cy="865871"/>
              <a:chOff x="6116090" y="2470381"/>
              <a:chExt cx="1773380" cy="865871"/>
            </a:xfrm>
          </p:grpSpPr>
          <p:sp>
            <p:nvSpPr>
              <p:cNvPr id="65" name="Freeform: Shape 64">
                <a:extLst>
                  <a:ext uri="{FF2B5EF4-FFF2-40B4-BE49-F238E27FC236}">
                    <a16:creationId xmlns:a16="http://schemas.microsoft.com/office/drawing/2014/main" id="{CE6E8FF7-039D-854E-5F99-1115F57BE14E}"/>
                  </a:ext>
                </a:extLst>
              </p:cNvPr>
              <p:cNvSpPr/>
              <p:nvPr/>
            </p:nvSpPr>
            <p:spPr bwMode="auto">
              <a:xfrm rot="21169177">
                <a:off x="6116090" y="2470381"/>
                <a:ext cx="1773380" cy="865871"/>
              </a:xfrm>
              <a:custGeom>
                <a:avLst/>
                <a:gdLst>
                  <a:gd name="connsiteX0" fmla="*/ 123458 w 1773380"/>
                  <a:gd name="connsiteY0" fmla="*/ 66423 h 865871"/>
                  <a:gd name="connsiteX1" fmla="*/ 62381 w 1773380"/>
                  <a:gd name="connsiteY1" fmla="*/ 113832 h 865871"/>
                  <a:gd name="connsiteX2" fmla="*/ 109791 w 1773380"/>
                  <a:gd name="connsiteY2" fmla="*/ 174909 h 865871"/>
                  <a:gd name="connsiteX3" fmla="*/ 170868 w 1773380"/>
                  <a:gd name="connsiteY3" fmla="*/ 127499 h 865871"/>
                  <a:gd name="connsiteX4" fmla="*/ 123458 w 1773380"/>
                  <a:gd name="connsiteY4" fmla="*/ 66423 h 865871"/>
                  <a:gd name="connsiteX5" fmla="*/ 1625378 w 1773380"/>
                  <a:gd name="connsiteY5" fmla="*/ 76047 h 865871"/>
                  <a:gd name="connsiteX6" fmla="*/ 1564301 w 1773380"/>
                  <a:gd name="connsiteY6" fmla="*/ 123457 h 865871"/>
                  <a:gd name="connsiteX7" fmla="*/ 1611711 w 1773380"/>
                  <a:gd name="connsiteY7" fmla="*/ 184534 h 865871"/>
                  <a:gd name="connsiteX8" fmla="*/ 1672787 w 1773380"/>
                  <a:gd name="connsiteY8" fmla="*/ 137124 h 865871"/>
                  <a:gd name="connsiteX9" fmla="*/ 1625378 w 1773380"/>
                  <a:gd name="connsiteY9" fmla="*/ 76047 h 865871"/>
                  <a:gd name="connsiteX10" fmla="*/ 1649630 w 1773380"/>
                  <a:gd name="connsiteY10" fmla="*/ 0 h 865871"/>
                  <a:gd name="connsiteX11" fmla="*/ 1773380 w 1773380"/>
                  <a:gd name="connsiteY11" fmla="*/ 123750 h 865871"/>
                  <a:gd name="connsiteX12" fmla="*/ 1773380 w 1773380"/>
                  <a:gd name="connsiteY12" fmla="*/ 742121 h 865871"/>
                  <a:gd name="connsiteX13" fmla="*/ 1649630 w 1773380"/>
                  <a:gd name="connsiteY13" fmla="*/ 865871 h 865871"/>
                  <a:gd name="connsiteX14" fmla="*/ 123750 w 1773380"/>
                  <a:gd name="connsiteY14" fmla="*/ 865871 h 865871"/>
                  <a:gd name="connsiteX15" fmla="*/ 0 w 1773380"/>
                  <a:gd name="connsiteY15" fmla="*/ 742121 h 865871"/>
                  <a:gd name="connsiteX16" fmla="*/ 0 w 1773380"/>
                  <a:gd name="connsiteY16" fmla="*/ 123750 h 865871"/>
                  <a:gd name="connsiteX17" fmla="*/ 123750 w 1773380"/>
                  <a:gd name="connsiteY17" fmla="*/ 0 h 86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3380" h="865871">
                    <a:moveTo>
                      <a:pt x="123458" y="66423"/>
                    </a:moveTo>
                    <a:cubicBezTo>
                      <a:pt x="93500" y="62648"/>
                      <a:pt x="66155" y="83874"/>
                      <a:pt x="62381" y="113832"/>
                    </a:cubicBezTo>
                    <a:cubicBezTo>
                      <a:pt x="58607" y="143790"/>
                      <a:pt x="79833" y="171135"/>
                      <a:pt x="109791" y="174909"/>
                    </a:cubicBezTo>
                    <a:cubicBezTo>
                      <a:pt x="139749" y="178683"/>
                      <a:pt x="167094" y="157458"/>
                      <a:pt x="170868" y="127499"/>
                    </a:cubicBezTo>
                    <a:cubicBezTo>
                      <a:pt x="174642" y="97541"/>
                      <a:pt x="153416" y="70197"/>
                      <a:pt x="123458" y="66423"/>
                    </a:cubicBezTo>
                    <a:close/>
                    <a:moveTo>
                      <a:pt x="1625378" y="76047"/>
                    </a:moveTo>
                    <a:cubicBezTo>
                      <a:pt x="1595420" y="72273"/>
                      <a:pt x="1568075" y="93499"/>
                      <a:pt x="1564301" y="123457"/>
                    </a:cubicBezTo>
                    <a:cubicBezTo>
                      <a:pt x="1560527" y="153415"/>
                      <a:pt x="1581752" y="180760"/>
                      <a:pt x="1611711" y="184534"/>
                    </a:cubicBezTo>
                    <a:cubicBezTo>
                      <a:pt x="1641669" y="188308"/>
                      <a:pt x="1669013" y="167082"/>
                      <a:pt x="1672787" y="137124"/>
                    </a:cubicBezTo>
                    <a:cubicBezTo>
                      <a:pt x="1676562" y="107166"/>
                      <a:pt x="1655336" y="79822"/>
                      <a:pt x="1625378" y="76047"/>
                    </a:cubicBezTo>
                    <a:close/>
                    <a:moveTo>
                      <a:pt x="1649630" y="0"/>
                    </a:moveTo>
                    <a:cubicBezTo>
                      <a:pt x="1717975" y="0"/>
                      <a:pt x="1773380" y="55405"/>
                      <a:pt x="1773380" y="123750"/>
                    </a:cubicBezTo>
                    <a:lnTo>
                      <a:pt x="1773380" y="742121"/>
                    </a:lnTo>
                    <a:cubicBezTo>
                      <a:pt x="1773380" y="810466"/>
                      <a:pt x="1717975" y="865871"/>
                      <a:pt x="1649630" y="865871"/>
                    </a:cubicBezTo>
                    <a:lnTo>
                      <a:pt x="123750" y="865871"/>
                    </a:lnTo>
                    <a:cubicBezTo>
                      <a:pt x="55405" y="865871"/>
                      <a:pt x="0" y="810466"/>
                      <a:pt x="0" y="742121"/>
                    </a:cubicBezTo>
                    <a:lnTo>
                      <a:pt x="0" y="123750"/>
                    </a:lnTo>
                    <a:cubicBezTo>
                      <a:pt x="0" y="55405"/>
                      <a:pt x="55405" y="0"/>
                      <a:pt x="123750" y="0"/>
                    </a:cubicBezTo>
                    <a:close/>
                  </a:path>
                </a:pathLst>
              </a:custGeom>
              <a:solidFill>
                <a:srgbClr val="BDC1BB"/>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400" b="1" kern="0" err="1">
                  <a:solidFill>
                    <a:srgbClr val="FFFFFF"/>
                  </a:solidFill>
                  <a:latin typeface="Arial"/>
                </a:endParaRPr>
              </a:p>
            </p:txBody>
          </p:sp>
          <p:sp>
            <p:nvSpPr>
              <p:cNvPr id="66" name="Freeform: Shape 65">
                <a:extLst>
                  <a:ext uri="{FF2B5EF4-FFF2-40B4-BE49-F238E27FC236}">
                    <a16:creationId xmlns:a16="http://schemas.microsoft.com/office/drawing/2014/main" id="{9A087C10-C918-D82B-CC08-A058E140B06A}"/>
                  </a:ext>
                </a:extLst>
              </p:cNvPr>
              <p:cNvSpPr/>
              <p:nvPr/>
            </p:nvSpPr>
            <p:spPr bwMode="auto">
              <a:xfrm rot="21169177">
                <a:off x="6156891" y="2525530"/>
                <a:ext cx="1679121" cy="763806"/>
              </a:xfrm>
              <a:custGeom>
                <a:avLst/>
                <a:gdLst>
                  <a:gd name="connsiteX0" fmla="*/ 1517843 w 1679121"/>
                  <a:gd name="connsiteY0" fmla="*/ 0 h 763806"/>
                  <a:gd name="connsiteX1" fmla="*/ 1491884 w 1679121"/>
                  <a:gd name="connsiteY1" fmla="*/ 29685 h 763806"/>
                  <a:gd name="connsiteX2" fmla="*/ 1478354 w 1679121"/>
                  <a:gd name="connsiteY2" fmla="*/ 69904 h 763806"/>
                  <a:gd name="connsiteX3" fmla="*/ 1571019 w 1679121"/>
                  <a:gd name="connsiteY3" fmla="*/ 189283 h 763806"/>
                  <a:gd name="connsiteX4" fmla="*/ 1676867 w 1679121"/>
                  <a:gd name="connsiteY4" fmla="*/ 136837 h 763806"/>
                  <a:gd name="connsiteX5" fmla="*/ 1679121 w 1679121"/>
                  <a:gd name="connsiteY5" fmla="*/ 130136 h 763806"/>
                  <a:gd name="connsiteX6" fmla="*/ 1679121 w 1679121"/>
                  <a:gd name="connsiteY6" fmla="*/ 695652 h 763806"/>
                  <a:gd name="connsiteX7" fmla="*/ 1610967 w 1679121"/>
                  <a:gd name="connsiteY7" fmla="*/ 763806 h 763806"/>
                  <a:gd name="connsiteX8" fmla="*/ 68154 w 1679121"/>
                  <a:gd name="connsiteY8" fmla="*/ 763806 h 763806"/>
                  <a:gd name="connsiteX9" fmla="*/ 0 w 1679121"/>
                  <a:gd name="connsiteY9" fmla="*/ 695652 h 763806"/>
                  <a:gd name="connsiteX10" fmla="*/ 0 w 1679121"/>
                  <a:gd name="connsiteY10" fmla="*/ 138795 h 763806"/>
                  <a:gd name="connsiteX11" fmla="*/ 23502 w 1679121"/>
                  <a:gd name="connsiteY11" fmla="*/ 159347 h 763806"/>
                  <a:gd name="connsiteX12" fmla="*/ 63721 w 1679121"/>
                  <a:gd name="connsiteY12" fmla="*/ 172878 h 763806"/>
                  <a:gd name="connsiteX13" fmla="*/ 183100 w 1679121"/>
                  <a:gd name="connsiteY13" fmla="*/ 80213 h 763806"/>
                  <a:gd name="connsiteX14" fmla="*/ 161492 w 1679121"/>
                  <a:gd name="connsiteY14" fmla="*/ 1332 h 763806"/>
                  <a:gd name="connsiteX15" fmla="*/ 159969 w 1679121"/>
                  <a:gd name="connsiteY15" fmla="*/ 0 h 76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79121" h="763806">
                    <a:moveTo>
                      <a:pt x="1517843" y="0"/>
                    </a:moveTo>
                    <a:lnTo>
                      <a:pt x="1491884" y="29685"/>
                    </a:lnTo>
                    <a:cubicBezTo>
                      <a:pt x="1484921" y="41694"/>
                      <a:pt x="1480198" y="55266"/>
                      <a:pt x="1478354" y="69904"/>
                    </a:cubicBezTo>
                    <a:cubicBezTo>
                      <a:pt x="1470977" y="128458"/>
                      <a:pt x="1512465" y="181906"/>
                      <a:pt x="1571019" y="189283"/>
                    </a:cubicBezTo>
                    <a:cubicBezTo>
                      <a:pt x="1614934" y="194815"/>
                      <a:pt x="1655978" y="172862"/>
                      <a:pt x="1676867" y="136837"/>
                    </a:cubicBezTo>
                    <a:lnTo>
                      <a:pt x="1679121" y="130136"/>
                    </a:lnTo>
                    <a:lnTo>
                      <a:pt x="1679121" y="695652"/>
                    </a:lnTo>
                    <a:cubicBezTo>
                      <a:pt x="1679121" y="733292"/>
                      <a:pt x="1648607" y="763806"/>
                      <a:pt x="1610967" y="763806"/>
                    </a:cubicBezTo>
                    <a:lnTo>
                      <a:pt x="68154" y="763806"/>
                    </a:lnTo>
                    <a:cubicBezTo>
                      <a:pt x="30514" y="763806"/>
                      <a:pt x="0" y="733292"/>
                      <a:pt x="0" y="695652"/>
                    </a:cubicBezTo>
                    <a:lnTo>
                      <a:pt x="0" y="138795"/>
                    </a:lnTo>
                    <a:lnTo>
                      <a:pt x="23502" y="159347"/>
                    </a:lnTo>
                    <a:cubicBezTo>
                      <a:pt x="35511" y="166310"/>
                      <a:pt x="49083" y="171034"/>
                      <a:pt x="63721" y="172878"/>
                    </a:cubicBezTo>
                    <a:cubicBezTo>
                      <a:pt x="122275" y="180255"/>
                      <a:pt x="175723" y="138767"/>
                      <a:pt x="183100" y="80213"/>
                    </a:cubicBezTo>
                    <a:cubicBezTo>
                      <a:pt x="186788" y="50936"/>
                      <a:pt x="178261" y="22935"/>
                      <a:pt x="161492" y="1332"/>
                    </a:cubicBezTo>
                    <a:lnTo>
                      <a:pt x="159969" y="0"/>
                    </a:lnTo>
                    <a:close/>
                  </a:path>
                </a:pathLst>
              </a:custGeom>
              <a:solidFill>
                <a:schemeClr val="accent5"/>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400" b="1" kern="0" err="1">
                  <a:solidFill>
                    <a:srgbClr val="FFFFFF"/>
                  </a:solidFill>
                  <a:latin typeface="Arial"/>
                </a:endParaRPr>
              </a:p>
            </p:txBody>
          </p:sp>
        </p:grpSp>
        <p:cxnSp>
          <p:nvCxnSpPr>
            <p:cNvPr id="61" name="Straight Connector 60">
              <a:extLst>
                <a:ext uri="{FF2B5EF4-FFF2-40B4-BE49-F238E27FC236}">
                  <a16:creationId xmlns:a16="http://schemas.microsoft.com/office/drawing/2014/main" id="{38DBBFEE-9CC3-729B-33E5-85B31644AEBE}"/>
                </a:ext>
              </a:extLst>
            </p:cNvPr>
            <p:cNvCxnSpPr>
              <a:cxnSpLocks/>
            </p:cNvCxnSpPr>
            <p:nvPr/>
          </p:nvCxnSpPr>
          <p:spPr>
            <a:xfrm flipV="1">
              <a:off x="7064818" y="2046026"/>
              <a:ext cx="804555" cy="673858"/>
            </a:xfrm>
            <a:prstGeom prst="line">
              <a:avLst/>
            </a:prstGeom>
            <a:ln w="22225">
              <a:solidFill>
                <a:srgbClr val="BDC1BB"/>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F1E8DFD-BD54-AE4B-BBDB-01F0B194A183}"/>
                </a:ext>
              </a:extLst>
            </p:cNvPr>
            <p:cNvCxnSpPr>
              <a:cxnSpLocks/>
            </p:cNvCxnSpPr>
            <p:nvPr/>
          </p:nvCxnSpPr>
          <p:spPr>
            <a:xfrm flipH="1" flipV="1">
              <a:off x="8001070" y="2054374"/>
              <a:ext cx="556293" cy="596345"/>
            </a:xfrm>
            <a:prstGeom prst="line">
              <a:avLst/>
            </a:prstGeom>
            <a:ln w="22225">
              <a:solidFill>
                <a:srgbClr val="BDC1BB"/>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6D90A3CC-04BB-2482-D4E7-02F9EC3FDB17}"/>
                </a:ext>
              </a:extLst>
            </p:cNvPr>
            <p:cNvSpPr/>
            <p:nvPr/>
          </p:nvSpPr>
          <p:spPr bwMode="auto">
            <a:xfrm rot="224574">
              <a:off x="7826408" y="2001832"/>
              <a:ext cx="196414" cy="196414"/>
            </a:xfrm>
            <a:prstGeom prst="ellipse">
              <a:avLst/>
            </a:prstGeom>
            <a:solidFill>
              <a:schemeClr val="accent5"/>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400" b="1" kern="0" err="1">
                <a:solidFill>
                  <a:srgbClr val="FFFFFF"/>
                </a:solidFill>
                <a:latin typeface="Arial"/>
              </a:endParaRPr>
            </a:p>
          </p:txBody>
        </p:sp>
        <p:sp>
          <p:nvSpPr>
            <p:cNvPr id="64" name="TextBox 63">
              <a:extLst>
                <a:ext uri="{FF2B5EF4-FFF2-40B4-BE49-F238E27FC236}">
                  <a16:creationId xmlns:a16="http://schemas.microsoft.com/office/drawing/2014/main" id="{B0EE4D85-B588-422A-7C86-5F698E197332}"/>
                </a:ext>
              </a:extLst>
            </p:cNvPr>
            <p:cNvSpPr txBox="1"/>
            <p:nvPr/>
          </p:nvSpPr>
          <p:spPr>
            <a:xfrm rot="21420000">
              <a:off x="7154237" y="2577676"/>
              <a:ext cx="1467354" cy="846800"/>
            </a:xfrm>
            <a:prstGeom prst="rect">
              <a:avLst/>
            </a:prstGeom>
            <a:noFill/>
          </p:spPr>
          <p:txBody>
            <a:bodyPr wrap="square" rtlCol="0">
              <a:spAutoFit/>
            </a:bodyPr>
            <a:lstStyle/>
            <a:p>
              <a:pPr algn="ctr" defTabSz="914400" eaLnBrk="1" fontAlgn="auto" hangingPunct="1">
                <a:spcBef>
                  <a:spcPts val="0"/>
                </a:spcBef>
                <a:spcAft>
                  <a:spcPts val="0"/>
                </a:spcAft>
                <a:defRPr/>
              </a:pPr>
              <a:r>
                <a:rPr lang="en-GB" sz="1400" dirty="0">
                  <a:solidFill>
                    <a:schemeClr val="bg1"/>
                  </a:solidFill>
                  <a:latin typeface="Aptos" panose="020B0004020202020204" pitchFamily="34" charset="0"/>
                  <a:ea typeface="+mn-ea"/>
                  <a:cs typeface="+mn-cs"/>
                </a:rPr>
                <a:t>Exercise and transfer to an ISA</a:t>
              </a:r>
            </a:p>
          </p:txBody>
        </p:sp>
      </p:grpSp>
      <p:sp>
        <p:nvSpPr>
          <p:cNvPr id="4" name="Rectangle 3">
            <a:extLst>
              <a:ext uri="{FF2B5EF4-FFF2-40B4-BE49-F238E27FC236}">
                <a16:creationId xmlns:a16="http://schemas.microsoft.com/office/drawing/2014/main" id="{36D1C94B-F4C7-226F-EE0B-43DB41854C4B}"/>
              </a:ext>
            </a:extLst>
          </p:cNvPr>
          <p:cNvSpPr/>
          <p:nvPr/>
        </p:nvSpPr>
        <p:spPr>
          <a:xfrm>
            <a:off x="3573807" y="2830787"/>
            <a:ext cx="3962400" cy="2736994"/>
          </a:xfrm>
          <a:prstGeom prst="rect">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pPr>
            <a:endParaRPr lang="en-GB">
              <a:solidFill>
                <a:srgbClr val="B5C2E5"/>
              </a:solidFill>
              <a:latin typeface="Arial"/>
              <a:ea typeface="+mn-ea"/>
              <a:cs typeface="+mn-cs"/>
            </a:endParaRPr>
          </a:p>
        </p:txBody>
      </p:sp>
      <p:sp>
        <p:nvSpPr>
          <p:cNvPr id="12" name="Rectangle: Rounded Corners 11">
            <a:extLst>
              <a:ext uri="{FF2B5EF4-FFF2-40B4-BE49-F238E27FC236}">
                <a16:creationId xmlns:a16="http://schemas.microsoft.com/office/drawing/2014/main" id="{84BCB08B-AC14-4B9E-320B-24276ACEBCDF}"/>
              </a:ext>
            </a:extLst>
          </p:cNvPr>
          <p:cNvSpPr/>
          <p:nvPr/>
        </p:nvSpPr>
        <p:spPr>
          <a:xfrm>
            <a:off x="3859512" y="3211491"/>
            <a:ext cx="7082807" cy="2195762"/>
          </a:xfrm>
          <a:custGeom>
            <a:avLst/>
            <a:gdLst>
              <a:gd name="connsiteX0" fmla="*/ 0 w 3406936"/>
              <a:gd name="connsiteY0" fmla="*/ 160009 h 1494857"/>
              <a:gd name="connsiteX1" fmla="*/ 160009 w 3406936"/>
              <a:gd name="connsiteY1" fmla="*/ 0 h 1494857"/>
              <a:gd name="connsiteX2" fmla="*/ 3246927 w 3406936"/>
              <a:gd name="connsiteY2" fmla="*/ 0 h 1494857"/>
              <a:gd name="connsiteX3" fmla="*/ 3406936 w 3406936"/>
              <a:gd name="connsiteY3" fmla="*/ 160009 h 1494857"/>
              <a:gd name="connsiteX4" fmla="*/ 3406936 w 3406936"/>
              <a:gd name="connsiteY4" fmla="*/ 1334848 h 1494857"/>
              <a:gd name="connsiteX5" fmla="*/ 3246927 w 3406936"/>
              <a:gd name="connsiteY5" fmla="*/ 1494857 h 1494857"/>
              <a:gd name="connsiteX6" fmla="*/ 160009 w 3406936"/>
              <a:gd name="connsiteY6" fmla="*/ 1494857 h 1494857"/>
              <a:gd name="connsiteX7" fmla="*/ 0 w 3406936"/>
              <a:gd name="connsiteY7" fmla="*/ 1334848 h 1494857"/>
              <a:gd name="connsiteX8" fmla="*/ 0 w 3406936"/>
              <a:gd name="connsiteY8" fmla="*/ 160009 h 1494857"/>
              <a:gd name="connsiteX0" fmla="*/ 160009 w 3406936"/>
              <a:gd name="connsiteY0" fmla="*/ 0 h 1494857"/>
              <a:gd name="connsiteX1" fmla="*/ 3246927 w 3406936"/>
              <a:gd name="connsiteY1" fmla="*/ 0 h 1494857"/>
              <a:gd name="connsiteX2" fmla="*/ 3406936 w 3406936"/>
              <a:gd name="connsiteY2" fmla="*/ 160009 h 1494857"/>
              <a:gd name="connsiteX3" fmla="*/ 3406936 w 3406936"/>
              <a:gd name="connsiteY3" fmla="*/ 1334848 h 1494857"/>
              <a:gd name="connsiteX4" fmla="*/ 3246927 w 3406936"/>
              <a:gd name="connsiteY4" fmla="*/ 1494857 h 1494857"/>
              <a:gd name="connsiteX5" fmla="*/ 160009 w 3406936"/>
              <a:gd name="connsiteY5" fmla="*/ 1494857 h 1494857"/>
              <a:gd name="connsiteX6" fmla="*/ 0 w 3406936"/>
              <a:gd name="connsiteY6" fmla="*/ 1334848 h 1494857"/>
              <a:gd name="connsiteX7" fmla="*/ 0 w 3406936"/>
              <a:gd name="connsiteY7" fmla="*/ 160009 h 1494857"/>
              <a:gd name="connsiteX8" fmla="*/ 251449 w 3406936"/>
              <a:gd name="connsiteY8" fmla="*/ 91440 h 1494857"/>
              <a:gd name="connsiteX0" fmla="*/ 160009 w 3406936"/>
              <a:gd name="connsiteY0" fmla="*/ 0 h 1494857"/>
              <a:gd name="connsiteX1" fmla="*/ 3246927 w 3406936"/>
              <a:gd name="connsiteY1" fmla="*/ 0 h 1494857"/>
              <a:gd name="connsiteX2" fmla="*/ 3406936 w 3406936"/>
              <a:gd name="connsiteY2" fmla="*/ 160009 h 1494857"/>
              <a:gd name="connsiteX3" fmla="*/ 3406936 w 3406936"/>
              <a:gd name="connsiteY3" fmla="*/ 1334848 h 1494857"/>
              <a:gd name="connsiteX4" fmla="*/ 3246927 w 3406936"/>
              <a:gd name="connsiteY4" fmla="*/ 1494857 h 1494857"/>
              <a:gd name="connsiteX5" fmla="*/ 160009 w 3406936"/>
              <a:gd name="connsiteY5" fmla="*/ 1494857 h 1494857"/>
              <a:gd name="connsiteX6" fmla="*/ 0 w 3406936"/>
              <a:gd name="connsiteY6" fmla="*/ 1334848 h 1494857"/>
              <a:gd name="connsiteX7" fmla="*/ 0 w 3406936"/>
              <a:gd name="connsiteY7" fmla="*/ 160009 h 1494857"/>
              <a:gd name="connsiteX0" fmla="*/ 160009 w 3406936"/>
              <a:gd name="connsiteY0" fmla="*/ 0 h 1494857"/>
              <a:gd name="connsiteX1" fmla="*/ 3246927 w 3406936"/>
              <a:gd name="connsiteY1" fmla="*/ 0 h 1494857"/>
              <a:gd name="connsiteX2" fmla="*/ 3406936 w 3406936"/>
              <a:gd name="connsiteY2" fmla="*/ 160009 h 1494857"/>
              <a:gd name="connsiteX3" fmla="*/ 3406936 w 3406936"/>
              <a:gd name="connsiteY3" fmla="*/ 1334848 h 1494857"/>
              <a:gd name="connsiteX4" fmla="*/ 3246927 w 3406936"/>
              <a:gd name="connsiteY4" fmla="*/ 1494857 h 1494857"/>
              <a:gd name="connsiteX5" fmla="*/ 160009 w 3406936"/>
              <a:gd name="connsiteY5" fmla="*/ 1494857 h 1494857"/>
              <a:gd name="connsiteX6" fmla="*/ 0 w 3406936"/>
              <a:gd name="connsiteY6" fmla="*/ 1334848 h 1494857"/>
              <a:gd name="connsiteX7" fmla="*/ 0 w 3406936"/>
              <a:gd name="connsiteY7" fmla="*/ 426709 h 1494857"/>
              <a:gd name="connsiteX0" fmla="*/ 358129 w 3406936"/>
              <a:gd name="connsiteY0" fmla="*/ 0 h 1502477"/>
              <a:gd name="connsiteX1" fmla="*/ 3246927 w 3406936"/>
              <a:gd name="connsiteY1" fmla="*/ 7620 h 1502477"/>
              <a:gd name="connsiteX2" fmla="*/ 3406936 w 3406936"/>
              <a:gd name="connsiteY2" fmla="*/ 167629 h 1502477"/>
              <a:gd name="connsiteX3" fmla="*/ 3406936 w 3406936"/>
              <a:gd name="connsiteY3" fmla="*/ 1342468 h 1502477"/>
              <a:gd name="connsiteX4" fmla="*/ 3246927 w 3406936"/>
              <a:gd name="connsiteY4" fmla="*/ 1502477 h 1502477"/>
              <a:gd name="connsiteX5" fmla="*/ 160009 w 3406936"/>
              <a:gd name="connsiteY5" fmla="*/ 1502477 h 1502477"/>
              <a:gd name="connsiteX6" fmla="*/ 0 w 3406936"/>
              <a:gd name="connsiteY6" fmla="*/ 1342468 h 1502477"/>
              <a:gd name="connsiteX7" fmla="*/ 0 w 3406936"/>
              <a:gd name="connsiteY7" fmla="*/ 434329 h 150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6936" h="1502477">
                <a:moveTo>
                  <a:pt x="358129" y="0"/>
                </a:moveTo>
                <a:lnTo>
                  <a:pt x="3246927" y="7620"/>
                </a:lnTo>
                <a:cubicBezTo>
                  <a:pt x="3335298" y="7620"/>
                  <a:pt x="3406936" y="79258"/>
                  <a:pt x="3406936" y="167629"/>
                </a:cubicBezTo>
                <a:lnTo>
                  <a:pt x="3406936" y="1342468"/>
                </a:lnTo>
                <a:cubicBezTo>
                  <a:pt x="3406936" y="1430839"/>
                  <a:pt x="3335298" y="1502477"/>
                  <a:pt x="3246927" y="1502477"/>
                </a:cubicBezTo>
                <a:lnTo>
                  <a:pt x="160009" y="1502477"/>
                </a:lnTo>
                <a:cubicBezTo>
                  <a:pt x="71638" y="1502477"/>
                  <a:pt x="0" y="1430839"/>
                  <a:pt x="0" y="1342468"/>
                </a:cubicBezTo>
                <a:lnTo>
                  <a:pt x="0" y="434329"/>
                </a:lnTo>
              </a:path>
            </a:pathLst>
          </a:custGeom>
          <a:noFill/>
          <a:ln w="12700">
            <a:solidFill>
              <a:schemeClr val="accent2">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pPr>
            <a:endParaRPr lang="en-GB">
              <a:solidFill>
                <a:srgbClr val="B5C2E5"/>
              </a:solidFill>
              <a:latin typeface="Arial"/>
              <a:ea typeface="+mn-ea"/>
              <a:cs typeface="+mn-cs"/>
            </a:endParaRPr>
          </a:p>
        </p:txBody>
      </p:sp>
      <p:sp>
        <p:nvSpPr>
          <p:cNvPr id="23" name="Freeform: Shape 22">
            <a:extLst>
              <a:ext uri="{FF2B5EF4-FFF2-40B4-BE49-F238E27FC236}">
                <a16:creationId xmlns:a16="http://schemas.microsoft.com/office/drawing/2014/main" id="{9CBF6B22-06BB-C47E-5042-A4ABDF7DA839}"/>
              </a:ext>
            </a:extLst>
          </p:cNvPr>
          <p:cNvSpPr/>
          <p:nvPr/>
        </p:nvSpPr>
        <p:spPr>
          <a:xfrm>
            <a:off x="3704193" y="2968199"/>
            <a:ext cx="476187" cy="476187"/>
          </a:xfrm>
          <a:custGeom>
            <a:avLst/>
            <a:gdLst>
              <a:gd name="connsiteX0" fmla="*/ 296305 w 584450"/>
              <a:gd name="connsiteY0" fmla="*/ 360835 h 584450"/>
              <a:gd name="connsiteX1" fmla="*/ 227620 w 584450"/>
              <a:gd name="connsiteY1" fmla="*/ 429520 h 584450"/>
              <a:gd name="connsiteX2" fmla="*/ 296305 w 584450"/>
              <a:gd name="connsiteY2" fmla="*/ 498205 h 584450"/>
              <a:gd name="connsiteX3" fmla="*/ 364990 w 584450"/>
              <a:gd name="connsiteY3" fmla="*/ 429520 h 584450"/>
              <a:gd name="connsiteX4" fmla="*/ 296305 w 584450"/>
              <a:gd name="connsiteY4" fmla="*/ 360835 h 584450"/>
              <a:gd name="connsiteX5" fmla="*/ 232765 w 584450"/>
              <a:gd name="connsiteY5" fmla="*/ 81683 h 584450"/>
              <a:gd name="connsiteX6" fmla="*/ 253856 w 584450"/>
              <a:gd name="connsiteY6" fmla="*/ 333145 h 584450"/>
              <a:gd name="connsiteX7" fmla="*/ 337466 w 584450"/>
              <a:gd name="connsiteY7" fmla="*/ 333145 h 584450"/>
              <a:gd name="connsiteX8" fmla="*/ 361193 w 584450"/>
              <a:gd name="connsiteY8" fmla="*/ 81683 h 584450"/>
              <a:gd name="connsiteX9" fmla="*/ 292225 w 584450"/>
              <a:gd name="connsiteY9" fmla="*/ 0 h 584450"/>
              <a:gd name="connsiteX10" fmla="*/ 584450 w 584450"/>
              <a:gd name="connsiteY10" fmla="*/ 292225 h 584450"/>
              <a:gd name="connsiteX11" fmla="*/ 292225 w 584450"/>
              <a:gd name="connsiteY11" fmla="*/ 584450 h 584450"/>
              <a:gd name="connsiteX12" fmla="*/ 0 w 584450"/>
              <a:gd name="connsiteY12" fmla="*/ 292225 h 584450"/>
              <a:gd name="connsiteX13" fmla="*/ 292225 w 584450"/>
              <a:gd name="connsiteY13" fmla="*/ 0 h 58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4450" h="584450">
                <a:moveTo>
                  <a:pt x="296305" y="360835"/>
                </a:moveTo>
                <a:cubicBezTo>
                  <a:pt x="258371" y="360835"/>
                  <a:pt x="227620" y="391586"/>
                  <a:pt x="227620" y="429520"/>
                </a:cubicBezTo>
                <a:cubicBezTo>
                  <a:pt x="227620" y="467454"/>
                  <a:pt x="258371" y="498205"/>
                  <a:pt x="296305" y="498205"/>
                </a:cubicBezTo>
                <a:cubicBezTo>
                  <a:pt x="334239" y="498205"/>
                  <a:pt x="364990" y="467454"/>
                  <a:pt x="364990" y="429520"/>
                </a:cubicBezTo>
                <a:cubicBezTo>
                  <a:pt x="364990" y="391586"/>
                  <a:pt x="334239" y="360835"/>
                  <a:pt x="296305" y="360835"/>
                </a:cubicBezTo>
                <a:close/>
                <a:moveTo>
                  <a:pt x="232765" y="81683"/>
                </a:moveTo>
                <a:lnTo>
                  <a:pt x="253856" y="333145"/>
                </a:lnTo>
                <a:lnTo>
                  <a:pt x="337466" y="333145"/>
                </a:lnTo>
                <a:lnTo>
                  <a:pt x="361193" y="81683"/>
                </a:lnTo>
                <a:close/>
                <a:moveTo>
                  <a:pt x="292225" y="0"/>
                </a:moveTo>
                <a:cubicBezTo>
                  <a:pt x="453616" y="0"/>
                  <a:pt x="584450" y="130834"/>
                  <a:pt x="584450" y="292225"/>
                </a:cubicBezTo>
                <a:cubicBezTo>
                  <a:pt x="584450" y="453616"/>
                  <a:pt x="453616" y="584450"/>
                  <a:pt x="292225" y="584450"/>
                </a:cubicBezTo>
                <a:cubicBezTo>
                  <a:pt x="130834" y="584450"/>
                  <a:pt x="0" y="453616"/>
                  <a:pt x="0" y="292225"/>
                </a:cubicBezTo>
                <a:cubicBezTo>
                  <a:pt x="0" y="130834"/>
                  <a:pt x="130834" y="0"/>
                  <a:pt x="292225" y="0"/>
                </a:cubicBezTo>
                <a:close/>
              </a:path>
            </a:pathLst>
          </a:custGeom>
          <a:solidFill>
            <a:schemeClr val="accent2">
              <a:lumMod val="75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914400" eaLnBrk="1" fontAlgn="auto" hangingPunct="1">
              <a:spcBef>
                <a:spcPts val="0"/>
              </a:spcBef>
              <a:spcAft>
                <a:spcPts val="0"/>
              </a:spcAft>
            </a:pPr>
            <a:endParaRPr lang="en-GB">
              <a:solidFill>
                <a:srgbClr val="B5C2E5"/>
              </a:solidFill>
              <a:latin typeface="Arial"/>
              <a:ea typeface="+mn-ea"/>
              <a:cs typeface="+mn-cs"/>
            </a:endParaRPr>
          </a:p>
        </p:txBody>
      </p:sp>
      <p:sp>
        <p:nvSpPr>
          <p:cNvPr id="11" name="TextBox 10">
            <a:extLst>
              <a:ext uri="{FF2B5EF4-FFF2-40B4-BE49-F238E27FC236}">
                <a16:creationId xmlns:a16="http://schemas.microsoft.com/office/drawing/2014/main" id="{6B198646-F86F-1DAB-D11C-BEB06CB91CE8}"/>
              </a:ext>
            </a:extLst>
          </p:cNvPr>
          <p:cNvSpPr txBox="1"/>
          <p:nvPr/>
        </p:nvSpPr>
        <p:spPr>
          <a:xfrm>
            <a:off x="4690483" y="3404388"/>
            <a:ext cx="5691447" cy="1877437"/>
          </a:xfrm>
          <a:prstGeom prst="rect">
            <a:avLst/>
          </a:prstGeom>
          <a:noFill/>
        </p:spPr>
        <p:txBody>
          <a:bodyPr wrap="square" rtlCol="0">
            <a:spAutoFit/>
          </a:bodyPr>
          <a:lstStyle/>
          <a:p>
            <a:pPr algn="ctr">
              <a:spcAft>
                <a:spcPts val="2400"/>
              </a:spcAft>
            </a:pPr>
            <a:r>
              <a:rPr lang="en-GB" sz="1400" dirty="0">
                <a:latin typeface="Aptos" panose="020B0004020202020204" pitchFamily="34" charset="0"/>
              </a:rPr>
              <a:t>As a </a:t>
            </a:r>
            <a:r>
              <a:rPr lang="en-GB" sz="1400" dirty="0" err="1">
                <a:latin typeface="Aptos" panose="020B0004020202020204" pitchFamily="34" charset="0"/>
              </a:rPr>
              <a:t>Haleon</a:t>
            </a:r>
            <a:r>
              <a:rPr lang="en-GB" sz="1400" dirty="0">
                <a:latin typeface="Aptos" panose="020B0004020202020204" pitchFamily="34" charset="0"/>
              </a:rPr>
              <a:t> shareholder, you will receive any dividends paid</a:t>
            </a:r>
          </a:p>
          <a:p>
            <a:pPr algn="ctr">
              <a:spcAft>
                <a:spcPts val="2400"/>
              </a:spcAft>
            </a:pPr>
            <a:r>
              <a:rPr lang="en-GB" sz="1400" dirty="0">
                <a:latin typeface="Aptos" panose="020B0004020202020204" pitchFamily="34" charset="0"/>
              </a:rPr>
              <a:t>You can benefit from any share price growth in </a:t>
            </a:r>
            <a:r>
              <a:rPr lang="en-GB" sz="1400" dirty="0" err="1">
                <a:latin typeface="Aptos" panose="020B0004020202020204" pitchFamily="34" charset="0"/>
              </a:rPr>
              <a:t>Haleon</a:t>
            </a:r>
            <a:r>
              <a:rPr lang="en-GB" sz="1400" dirty="0">
                <a:latin typeface="Aptos" panose="020B0004020202020204" pitchFamily="34" charset="0"/>
              </a:rPr>
              <a:t> shares</a:t>
            </a:r>
          </a:p>
          <a:p>
            <a:pPr algn="ctr">
              <a:spcAft>
                <a:spcPts val="2400"/>
              </a:spcAft>
            </a:pPr>
            <a:r>
              <a:rPr lang="en-GB" sz="1400" dirty="0">
                <a:latin typeface="Aptos" panose="020B0004020202020204" pitchFamily="34" charset="0"/>
              </a:rPr>
              <a:t>You will be able to vote at the AGM</a:t>
            </a:r>
          </a:p>
          <a:p>
            <a:pPr algn="ctr">
              <a:spcAft>
                <a:spcPts val="2400"/>
              </a:spcAft>
            </a:pPr>
            <a:r>
              <a:rPr lang="en-GB" sz="1400" dirty="0">
                <a:latin typeface="Aptos" panose="020B0004020202020204" pitchFamily="34" charset="0"/>
              </a:rPr>
              <a:t>Diversifying can help manage risk</a:t>
            </a:r>
          </a:p>
        </p:txBody>
      </p:sp>
      <p:grpSp>
        <p:nvGrpSpPr>
          <p:cNvPr id="29" name="Group 28">
            <a:extLst>
              <a:ext uri="{FF2B5EF4-FFF2-40B4-BE49-F238E27FC236}">
                <a16:creationId xmlns:a16="http://schemas.microsoft.com/office/drawing/2014/main" id="{15550146-1F54-C284-B4EA-93B573380696}"/>
              </a:ext>
            </a:extLst>
          </p:cNvPr>
          <p:cNvGrpSpPr/>
          <p:nvPr/>
        </p:nvGrpSpPr>
        <p:grpSpPr>
          <a:xfrm>
            <a:off x="6751446" y="3807023"/>
            <a:ext cx="1701571" cy="95101"/>
            <a:chOff x="3721214" y="3632900"/>
            <a:chExt cx="1701571" cy="95101"/>
          </a:xfrm>
        </p:grpSpPr>
        <p:cxnSp>
          <p:nvCxnSpPr>
            <p:cNvPr id="37" name="Straight Connector 36">
              <a:extLst>
                <a:ext uri="{FF2B5EF4-FFF2-40B4-BE49-F238E27FC236}">
                  <a16:creationId xmlns:a16="http://schemas.microsoft.com/office/drawing/2014/main" id="{DE9712F1-E058-5802-265C-E803AEA15195}"/>
                </a:ext>
              </a:extLst>
            </p:cNvPr>
            <p:cNvCxnSpPr>
              <a:cxnSpLocks/>
            </p:cNvCxnSpPr>
            <p:nvPr/>
          </p:nvCxnSpPr>
          <p:spPr>
            <a:xfrm>
              <a:off x="3721214" y="3680451"/>
              <a:ext cx="1701571" cy="0"/>
            </a:xfrm>
            <a:prstGeom prst="line">
              <a:avLst/>
            </a:prstGeom>
            <a:ln w="9525">
              <a:solidFill>
                <a:schemeClr val="accent2">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38" name="Flowchart: Decision 37">
              <a:extLst>
                <a:ext uri="{FF2B5EF4-FFF2-40B4-BE49-F238E27FC236}">
                  <a16:creationId xmlns:a16="http://schemas.microsoft.com/office/drawing/2014/main" id="{E0D84760-9772-98A8-F912-0F5477CF49E3}"/>
                </a:ext>
              </a:extLst>
            </p:cNvPr>
            <p:cNvSpPr/>
            <p:nvPr/>
          </p:nvSpPr>
          <p:spPr>
            <a:xfrm>
              <a:off x="4510172" y="3632900"/>
              <a:ext cx="96117" cy="95101"/>
            </a:xfrm>
            <a:prstGeom prst="flowChartDecision">
              <a:avLst/>
            </a:prstGeom>
            <a:solidFill>
              <a:schemeClr val="accent2">
                <a:lumMod val="7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pPr>
              <a:endParaRPr lang="en-GB">
                <a:solidFill>
                  <a:srgbClr val="B5C2E5"/>
                </a:solidFill>
                <a:latin typeface="Arial"/>
                <a:ea typeface="+mn-ea"/>
                <a:cs typeface="+mn-cs"/>
              </a:endParaRPr>
            </a:p>
          </p:txBody>
        </p:sp>
      </p:grpSp>
      <p:grpSp>
        <p:nvGrpSpPr>
          <p:cNvPr id="13" name="Group 12">
            <a:extLst>
              <a:ext uri="{FF2B5EF4-FFF2-40B4-BE49-F238E27FC236}">
                <a16:creationId xmlns:a16="http://schemas.microsoft.com/office/drawing/2014/main" id="{3FC57EBD-7E94-4B18-E63D-0E44544D6B0D}"/>
              </a:ext>
            </a:extLst>
          </p:cNvPr>
          <p:cNvGrpSpPr/>
          <p:nvPr/>
        </p:nvGrpSpPr>
        <p:grpSpPr>
          <a:xfrm>
            <a:off x="6751442" y="4330379"/>
            <a:ext cx="1701571" cy="95101"/>
            <a:chOff x="3721214" y="3632900"/>
            <a:chExt cx="1701571" cy="95101"/>
          </a:xfrm>
        </p:grpSpPr>
        <p:cxnSp>
          <p:nvCxnSpPr>
            <p:cNvPr id="14" name="Straight Connector 13">
              <a:extLst>
                <a:ext uri="{FF2B5EF4-FFF2-40B4-BE49-F238E27FC236}">
                  <a16:creationId xmlns:a16="http://schemas.microsoft.com/office/drawing/2014/main" id="{81CED7D9-FF8E-5393-7345-221429AD54C5}"/>
                </a:ext>
              </a:extLst>
            </p:cNvPr>
            <p:cNvCxnSpPr>
              <a:cxnSpLocks/>
            </p:cNvCxnSpPr>
            <p:nvPr/>
          </p:nvCxnSpPr>
          <p:spPr>
            <a:xfrm>
              <a:off x="3721214" y="3680451"/>
              <a:ext cx="1701571" cy="0"/>
            </a:xfrm>
            <a:prstGeom prst="line">
              <a:avLst/>
            </a:prstGeom>
            <a:ln w="9525">
              <a:solidFill>
                <a:schemeClr val="accent2">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5" name="Flowchart: Decision 14">
              <a:extLst>
                <a:ext uri="{FF2B5EF4-FFF2-40B4-BE49-F238E27FC236}">
                  <a16:creationId xmlns:a16="http://schemas.microsoft.com/office/drawing/2014/main" id="{11A5775A-53B8-B816-F4CB-253A3B4AF354}"/>
                </a:ext>
              </a:extLst>
            </p:cNvPr>
            <p:cNvSpPr/>
            <p:nvPr/>
          </p:nvSpPr>
          <p:spPr>
            <a:xfrm>
              <a:off x="4510172" y="3632900"/>
              <a:ext cx="96117" cy="95101"/>
            </a:xfrm>
            <a:prstGeom prst="flowChartDecision">
              <a:avLst/>
            </a:prstGeom>
            <a:solidFill>
              <a:schemeClr val="accent2">
                <a:lumMod val="7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pPr>
              <a:endParaRPr lang="en-GB">
                <a:solidFill>
                  <a:srgbClr val="B5C2E5"/>
                </a:solidFill>
                <a:latin typeface="Arial"/>
                <a:ea typeface="+mn-ea"/>
                <a:cs typeface="+mn-cs"/>
              </a:endParaRPr>
            </a:p>
          </p:txBody>
        </p:sp>
      </p:grpSp>
      <p:grpSp>
        <p:nvGrpSpPr>
          <p:cNvPr id="16" name="Group 15">
            <a:extLst>
              <a:ext uri="{FF2B5EF4-FFF2-40B4-BE49-F238E27FC236}">
                <a16:creationId xmlns:a16="http://schemas.microsoft.com/office/drawing/2014/main" id="{7C292116-1AAE-82D4-CF8B-E71D4C35EC02}"/>
              </a:ext>
            </a:extLst>
          </p:cNvPr>
          <p:cNvGrpSpPr/>
          <p:nvPr/>
        </p:nvGrpSpPr>
        <p:grpSpPr>
          <a:xfrm>
            <a:off x="6751442" y="4823924"/>
            <a:ext cx="1701571" cy="95101"/>
            <a:chOff x="3721214" y="3632900"/>
            <a:chExt cx="1701571" cy="95101"/>
          </a:xfrm>
        </p:grpSpPr>
        <p:cxnSp>
          <p:nvCxnSpPr>
            <p:cNvPr id="17" name="Straight Connector 16">
              <a:extLst>
                <a:ext uri="{FF2B5EF4-FFF2-40B4-BE49-F238E27FC236}">
                  <a16:creationId xmlns:a16="http://schemas.microsoft.com/office/drawing/2014/main" id="{F79F7F89-68C5-B2DC-6ED0-990B984EF1E1}"/>
                </a:ext>
              </a:extLst>
            </p:cNvPr>
            <p:cNvCxnSpPr>
              <a:cxnSpLocks/>
            </p:cNvCxnSpPr>
            <p:nvPr/>
          </p:nvCxnSpPr>
          <p:spPr>
            <a:xfrm>
              <a:off x="3721214" y="3680451"/>
              <a:ext cx="1701571" cy="0"/>
            </a:xfrm>
            <a:prstGeom prst="line">
              <a:avLst/>
            </a:prstGeom>
            <a:ln w="9525">
              <a:solidFill>
                <a:schemeClr val="accent2">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9" name="Flowchart: Decision 18">
              <a:extLst>
                <a:ext uri="{FF2B5EF4-FFF2-40B4-BE49-F238E27FC236}">
                  <a16:creationId xmlns:a16="http://schemas.microsoft.com/office/drawing/2014/main" id="{569EDB2C-89CF-B5AF-D063-2C33BBE0FA01}"/>
                </a:ext>
              </a:extLst>
            </p:cNvPr>
            <p:cNvSpPr/>
            <p:nvPr/>
          </p:nvSpPr>
          <p:spPr>
            <a:xfrm>
              <a:off x="4510172" y="3632900"/>
              <a:ext cx="96117" cy="95101"/>
            </a:xfrm>
            <a:prstGeom prst="flowChartDecision">
              <a:avLst/>
            </a:prstGeom>
            <a:solidFill>
              <a:schemeClr val="accent2">
                <a:lumMod val="7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pPr>
              <a:endParaRPr lang="en-GB">
                <a:solidFill>
                  <a:srgbClr val="B5C2E5"/>
                </a:solidFill>
                <a:latin typeface="Arial"/>
                <a:ea typeface="+mn-ea"/>
                <a:cs typeface="+mn-cs"/>
              </a:endParaRPr>
            </a:p>
          </p:txBody>
        </p:sp>
      </p:grpSp>
    </p:spTree>
    <p:custDataLst>
      <p:tags r:id="rId1"/>
    </p:custDataLst>
    <p:extLst>
      <p:ext uri="{BB962C8B-B14F-4D97-AF65-F5344CB8AC3E}">
        <p14:creationId xmlns:p14="http://schemas.microsoft.com/office/powerpoint/2010/main" val="220694250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FAE50-205D-2510-18AD-0CCA33CD94C6}"/>
              </a:ext>
            </a:extLst>
          </p:cNvPr>
          <p:cNvSpPr txBox="1">
            <a:spLocks/>
          </p:cNvSpPr>
          <p:nvPr/>
        </p:nvSpPr>
        <p:spPr bwMode="auto">
          <a:xfrm>
            <a:off x="802800" y="1059680"/>
            <a:ext cx="10585450" cy="52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sz="3600" dirty="0">
                <a:solidFill>
                  <a:srgbClr val="391C66"/>
                </a:solidFill>
                <a:latin typeface="Aptos Display" panose="020B0004020202020204" pitchFamily="34" charset="0"/>
                <a:ea typeface="ヒラギノ角ゴ Pro W3"/>
              </a:rPr>
              <a:t>Exercise and transfer to an ISA</a:t>
            </a:r>
          </a:p>
        </p:txBody>
      </p:sp>
      <p:sp>
        <p:nvSpPr>
          <p:cNvPr id="5" name="Rectangle 4">
            <a:extLst>
              <a:ext uri="{FF2B5EF4-FFF2-40B4-BE49-F238E27FC236}">
                <a16:creationId xmlns:a16="http://schemas.microsoft.com/office/drawing/2014/main" id="{C2DF81CB-FCAE-375E-C937-3DA26A8CF180}"/>
              </a:ext>
            </a:extLst>
          </p:cNvPr>
          <p:cNvSpPr/>
          <p:nvPr/>
        </p:nvSpPr>
        <p:spPr>
          <a:xfrm>
            <a:off x="-14027" y="2000456"/>
            <a:ext cx="12369281" cy="93057"/>
          </a:xfrm>
          <a:prstGeom prst="rect">
            <a:avLst/>
          </a:prstGeom>
          <a:gradFill>
            <a:gsLst>
              <a:gs pos="60000">
                <a:srgbClr val="B9B9B9"/>
              </a:gs>
              <a:gs pos="31000">
                <a:srgbClr val="CCCCCC"/>
              </a:gs>
              <a:gs pos="43000">
                <a:schemeClr val="bg1">
                  <a:lumMod val="95000"/>
                </a:schemeClr>
              </a:gs>
              <a:gs pos="0">
                <a:srgbClr val="A5A5A5"/>
              </a:gs>
              <a:gs pos="100000">
                <a:srgbClr val="A5A5A5"/>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grpSp>
        <p:nvGrpSpPr>
          <p:cNvPr id="75" name="Group 74">
            <a:extLst>
              <a:ext uri="{FF2B5EF4-FFF2-40B4-BE49-F238E27FC236}">
                <a16:creationId xmlns:a16="http://schemas.microsoft.com/office/drawing/2014/main" id="{8A920BCC-FE86-638B-E103-00F956D8AB10}"/>
              </a:ext>
            </a:extLst>
          </p:cNvPr>
          <p:cNvGrpSpPr/>
          <p:nvPr/>
        </p:nvGrpSpPr>
        <p:grpSpPr>
          <a:xfrm>
            <a:off x="-2970530" y="1952562"/>
            <a:ext cx="1573858" cy="1439340"/>
            <a:chOff x="2601941" y="2001832"/>
            <a:chExt cx="1804263" cy="1650052"/>
          </a:xfrm>
        </p:grpSpPr>
        <p:grpSp>
          <p:nvGrpSpPr>
            <p:cNvPr id="76" name="Group 75">
              <a:extLst>
                <a:ext uri="{FF2B5EF4-FFF2-40B4-BE49-F238E27FC236}">
                  <a16:creationId xmlns:a16="http://schemas.microsoft.com/office/drawing/2014/main" id="{36AC5713-3667-6F05-BBCB-C3CD53E03473}"/>
                </a:ext>
              </a:extLst>
            </p:cNvPr>
            <p:cNvGrpSpPr/>
            <p:nvPr/>
          </p:nvGrpSpPr>
          <p:grpSpPr>
            <a:xfrm>
              <a:off x="2632824" y="2001832"/>
              <a:ext cx="1773380" cy="1650052"/>
              <a:chOff x="2632824" y="2001832"/>
              <a:chExt cx="1773380" cy="1650052"/>
            </a:xfrm>
          </p:grpSpPr>
          <p:grpSp>
            <p:nvGrpSpPr>
              <p:cNvPr id="78" name="Group 77">
                <a:extLst>
                  <a:ext uri="{FF2B5EF4-FFF2-40B4-BE49-F238E27FC236}">
                    <a16:creationId xmlns:a16="http://schemas.microsoft.com/office/drawing/2014/main" id="{D9F6AB49-860C-5B37-695C-538AE0C1F1A0}"/>
                  </a:ext>
                </a:extLst>
              </p:cNvPr>
              <p:cNvGrpSpPr/>
              <p:nvPr/>
            </p:nvGrpSpPr>
            <p:grpSpPr>
              <a:xfrm rot="21375426" flipH="1">
                <a:off x="2632824" y="2786013"/>
                <a:ext cx="1773380" cy="865871"/>
                <a:chOff x="6116090" y="2470381"/>
                <a:chExt cx="1773380" cy="865871"/>
              </a:xfrm>
            </p:grpSpPr>
            <p:sp>
              <p:nvSpPr>
                <p:cNvPr id="82" name="Freeform: Shape 81">
                  <a:extLst>
                    <a:ext uri="{FF2B5EF4-FFF2-40B4-BE49-F238E27FC236}">
                      <a16:creationId xmlns:a16="http://schemas.microsoft.com/office/drawing/2014/main" id="{BD4D585C-4A74-47A9-22FE-52D21227F241}"/>
                    </a:ext>
                  </a:extLst>
                </p:cNvPr>
                <p:cNvSpPr/>
                <p:nvPr/>
              </p:nvSpPr>
              <p:spPr bwMode="auto">
                <a:xfrm rot="21169177">
                  <a:off x="6116090" y="2470381"/>
                  <a:ext cx="1773380" cy="865871"/>
                </a:xfrm>
                <a:custGeom>
                  <a:avLst/>
                  <a:gdLst>
                    <a:gd name="connsiteX0" fmla="*/ 123458 w 1773380"/>
                    <a:gd name="connsiteY0" fmla="*/ 66423 h 865871"/>
                    <a:gd name="connsiteX1" fmla="*/ 62381 w 1773380"/>
                    <a:gd name="connsiteY1" fmla="*/ 113832 h 865871"/>
                    <a:gd name="connsiteX2" fmla="*/ 109791 w 1773380"/>
                    <a:gd name="connsiteY2" fmla="*/ 174909 h 865871"/>
                    <a:gd name="connsiteX3" fmla="*/ 170868 w 1773380"/>
                    <a:gd name="connsiteY3" fmla="*/ 127499 h 865871"/>
                    <a:gd name="connsiteX4" fmla="*/ 123458 w 1773380"/>
                    <a:gd name="connsiteY4" fmla="*/ 66423 h 865871"/>
                    <a:gd name="connsiteX5" fmla="*/ 1625378 w 1773380"/>
                    <a:gd name="connsiteY5" fmla="*/ 76047 h 865871"/>
                    <a:gd name="connsiteX6" fmla="*/ 1564301 w 1773380"/>
                    <a:gd name="connsiteY6" fmla="*/ 123457 h 865871"/>
                    <a:gd name="connsiteX7" fmla="*/ 1611711 w 1773380"/>
                    <a:gd name="connsiteY7" fmla="*/ 184534 h 865871"/>
                    <a:gd name="connsiteX8" fmla="*/ 1672787 w 1773380"/>
                    <a:gd name="connsiteY8" fmla="*/ 137124 h 865871"/>
                    <a:gd name="connsiteX9" fmla="*/ 1625378 w 1773380"/>
                    <a:gd name="connsiteY9" fmla="*/ 76047 h 865871"/>
                    <a:gd name="connsiteX10" fmla="*/ 1649630 w 1773380"/>
                    <a:gd name="connsiteY10" fmla="*/ 0 h 865871"/>
                    <a:gd name="connsiteX11" fmla="*/ 1773380 w 1773380"/>
                    <a:gd name="connsiteY11" fmla="*/ 123750 h 865871"/>
                    <a:gd name="connsiteX12" fmla="*/ 1773380 w 1773380"/>
                    <a:gd name="connsiteY12" fmla="*/ 742121 h 865871"/>
                    <a:gd name="connsiteX13" fmla="*/ 1649630 w 1773380"/>
                    <a:gd name="connsiteY13" fmla="*/ 865871 h 865871"/>
                    <a:gd name="connsiteX14" fmla="*/ 123750 w 1773380"/>
                    <a:gd name="connsiteY14" fmla="*/ 865871 h 865871"/>
                    <a:gd name="connsiteX15" fmla="*/ 0 w 1773380"/>
                    <a:gd name="connsiteY15" fmla="*/ 742121 h 865871"/>
                    <a:gd name="connsiteX16" fmla="*/ 0 w 1773380"/>
                    <a:gd name="connsiteY16" fmla="*/ 123750 h 865871"/>
                    <a:gd name="connsiteX17" fmla="*/ 123750 w 1773380"/>
                    <a:gd name="connsiteY17" fmla="*/ 0 h 86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3380" h="865871">
                      <a:moveTo>
                        <a:pt x="123458" y="66423"/>
                      </a:moveTo>
                      <a:cubicBezTo>
                        <a:pt x="93500" y="62648"/>
                        <a:pt x="66155" y="83874"/>
                        <a:pt x="62381" y="113832"/>
                      </a:cubicBezTo>
                      <a:cubicBezTo>
                        <a:pt x="58607" y="143790"/>
                        <a:pt x="79833" y="171135"/>
                        <a:pt x="109791" y="174909"/>
                      </a:cubicBezTo>
                      <a:cubicBezTo>
                        <a:pt x="139749" y="178683"/>
                        <a:pt x="167094" y="157458"/>
                        <a:pt x="170868" y="127499"/>
                      </a:cubicBezTo>
                      <a:cubicBezTo>
                        <a:pt x="174642" y="97541"/>
                        <a:pt x="153416" y="70197"/>
                        <a:pt x="123458" y="66423"/>
                      </a:cubicBezTo>
                      <a:close/>
                      <a:moveTo>
                        <a:pt x="1625378" y="76047"/>
                      </a:moveTo>
                      <a:cubicBezTo>
                        <a:pt x="1595420" y="72273"/>
                        <a:pt x="1568075" y="93499"/>
                        <a:pt x="1564301" y="123457"/>
                      </a:cubicBezTo>
                      <a:cubicBezTo>
                        <a:pt x="1560527" y="153415"/>
                        <a:pt x="1581752" y="180760"/>
                        <a:pt x="1611711" y="184534"/>
                      </a:cubicBezTo>
                      <a:cubicBezTo>
                        <a:pt x="1641669" y="188308"/>
                        <a:pt x="1669013" y="167082"/>
                        <a:pt x="1672787" y="137124"/>
                      </a:cubicBezTo>
                      <a:cubicBezTo>
                        <a:pt x="1676562" y="107166"/>
                        <a:pt x="1655336" y="79822"/>
                        <a:pt x="1625378" y="76047"/>
                      </a:cubicBezTo>
                      <a:close/>
                      <a:moveTo>
                        <a:pt x="1649630" y="0"/>
                      </a:moveTo>
                      <a:cubicBezTo>
                        <a:pt x="1717975" y="0"/>
                        <a:pt x="1773380" y="55405"/>
                        <a:pt x="1773380" y="123750"/>
                      </a:cubicBezTo>
                      <a:lnTo>
                        <a:pt x="1773380" y="742121"/>
                      </a:lnTo>
                      <a:cubicBezTo>
                        <a:pt x="1773380" y="810466"/>
                        <a:pt x="1717975" y="865871"/>
                        <a:pt x="1649630" y="865871"/>
                      </a:cubicBezTo>
                      <a:lnTo>
                        <a:pt x="123750" y="865871"/>
                      </a:lnTo>
                      <a:cubicBezTo>
                        <a:pt x="55405" y="865871"/>
                        <a:pt x="0" y="810466"/>
                        <a:pt x="0" y="742121"/>
                      </a:cubicBezTo>
                      <a:lnTo>
                        <a:pt x="0" y="123750"/>
                      </a:lnTo>
                      <a:cubicBezTo>
                        <a:pt x="0" y="55405"/>
                        <a:pt x="55405" y="0"/>
                        <a:pt x="123750" y="0"/>
                      </a:cubicBezTo>
                      <a:close/>
                    </a:path>
                  </a:pathLst>
                </a:custGeom>
                <a:solidFill>
                  <a:srgbClr val="BDC1BB"/>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400" b="1" kern="0" err="1">
                    <a:solidFill>
                      <a:srgbClr val="FFFFFF"/>
                    </a:solidFill>
                    <a:latin typeface="Arial"/>
                  </a:endParaRPr>
                </a:p>
              </p:txBody>
            </p:sp>
            <p:sp>
              <p:nvSpPr>
                <p:cNvPr id="83" name="Freeform: Shape 82">
                  <a:extLst>
                    <a:ext uri="{FF2B5EF4-FFF2-40B4-BE49-F238E27FC236}">
                      <a16:creationId xmlns:a16="http://schemas.microsoft.com/office/drawing/2014/main" id="{CC7B9817-F0EA-DAEC-7DD7-14E336D58548}"/>
                    </a:ext>
                  </a:extLst>
                </p:cNvPr>
                <p:cNvSpPr/>
                <p:nvPr/>
              </p:nvSpPr>
              <p:spPr bwMode="auto">
                <a:xfrm rot="21169177">
                  <a:off x="6156891" y="2525530"/>
                  <a:ext cx="1679121" cy="763806"/>
                </a:xfrm>
                <a:custGeom>
                  <a:avLst/>
                  <a:gdLst>
                    <a:gd name="connsiteX0" fmla="*/ 1517843 w 1679121"/>
                    <a:gd name="connsiteY0" fmla="*/ 0 h 763806"/>
                    <a:gd name="connsiteX1" fmla="*/ 1491884 w 1679121"/>
                    <a:gd name="connsiteY1" fmla="*/ 29685 h 763806"/>
                    <a:gd name="connsiteX2" fmla="*/ 1478354 w 1679121"/>
                    <a:gd name="connsiteY2" fmla="*/ 69904 h 763806"/>
                    <a:gd name="connsiteX3" fmla="*/ 1571019 w 1679121"/>
                    <a:gd name="connsiteY3" fmla="*/ 189283 h 763806"/>
                    <a:gd name="connsiteX4" fmla="*/ 1676867 w 1679121"/>
                    <a:gd name="connsiteY4" fmla="*/ 136837 h 763806"/>
                    <a:gd name="connsiteX5" fmla="*/ 1679121 w 1679121"/>
                    <a:gd name="connsiteY5" fmla="*/ 130136 h 763806"/>
                    <a:gd name="connsiteX6" fmla="*/ 1679121 w 1679121"/>
                    <a:gd name="connsiteY6" fmla="*/ 695652 h 763806"/>
                    <a:gd name="connsiteX7" fmla="*/ 1610967 w 1679121"/>
                    <a:gd name="connsiteY7" fmla="*/ 763806 h 763806"/>
                    <a:gd name="connsiteX8" fmla="*/ 68154 w 1679121"/>
                    <a:gd name="connsiteY8" fmla="*/ 763806 h 763806"/>
                    <a:gd name="connsiteX9" fmla="*/ 0 w 1679121"/>
                    <a:gd name="connsiteY9" fmla="*/ 695652 h 763806"/>
                    <a:gd name="connsiteX10" fmla="*/ 0 w 1679121"/>
                    <a:gd name="connsiteY10" fmla="*/ 138795 h 763806"/>
                    <a:gd name="connsiteX11" fmla="*/ 23502 w 1679121"/>
                    <a:gd name="connsiteY11" fmla="*/ 159347 h 763806"/>
                    <a:gd name="connsiteX12" fmla="*/ 63721 w 1679121"/>
                    <a:gd name="connsiteY12" fmla="*/ 172878 h 763806"/>
                    <a:gd name="connsiteX13" fmla="*/ 183100 w 1679121"/>
                    <a:gd name="connsiteY13" fmla="*/ 80213 h 763806"/>
                    <a:gd name="connsiteX14" fmla="*/ 161492 w 1679121"/>
                    <a:gd name="connsiteY14" fmla="*/ 1332 h 763806"/>
                    <a:gd name="connsiteX15" fmla="*/ 159969 w 1679121"/>
                    <a:gd name="connsiteY15" fmla="*/ 0 h 76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79121" h="763806">
                      <a:moveTo>
                        <a:pt x="1517843" y="0"/>
                      </a:moveTo>
                      <a:lnTo>
                        <a:pt x="1491884" y="29685"/>
                      </a:lnTo>
                      <a:cubicBezTo>
                        <a:pt x="1484921" y="41694"/>
                        <a:pt x="1480198" y="55266"/>
                        <a:pt x="1478354" y="69904"/>
                      </a:cubicBezTo>
                      <a:cubicBezTo>
                        <a:pt x="1470977" y="128458"/>
                        <a:pt x="1512465" y="181906"/>
                        <a:pt x="1571019" y="189283"/>
                      </a:cubicBezTo>
                      <a:cubicBezTo>
                        <a:pt x="1614934" y="194815"/>
                        <a:pt x="1655978" y="172862"/>
                        <a:pt x="1676867" y="136837"/>
                      </a:cubicBezTo>
                      <a:lnTo>
                        <a:pt x="1679121" y="130136"/>
                      </a:lnTo>
                      <a:lnTo>
                        <a:pt x="1679121" y="695652"/>
                      </a:lnTo>
                      <a:cubicBezTo>
                        <a:pt x="1679121" y="733292"/>
                        <a:pt x="1648607" y="763806"/>
                        <a:pt x="1610967" y="763806"/>
                      </a:cubicBezTo>
                      <a:lnTo>
                        <a:pt x="68154" y="763806"/>
                      </a:lnTo>
                      <a:cubicBezTo>
                        <a:pt x="30514" y="763806"/>
                        <a:pt x="0" y="733292"/>
                        <a:pt x="0" y="695652"/>
                      </a:cubicBezTo>
                      <a:lnTo>
                        <a:pt x="0" y="138795"/>
                      </a:lnTo>
                      <a:lnTo>
                        <a:pt x="23502" y="159347"/>
                      </a:lnTo>
                      <a:cubicBezTo>
                        <a:pt x="35511" y="166310"/>
                        <a:pt x="49083" y="171034"/>
                        <a:pt x="63721" y="172878"/>
                      </a:cubicBezTo>
                      <a:cubicBezTo>
                        <a:pt x="122275" y="180255"/>
                        <a:pt x="175723" y="138767"/>
                        <a:pt x="183100" y="80213"/>
                      </a:cubicBezTo>
                      <a:cubicBezTo>
                        <a:pt x="186788" y="50936"/>
                        <a:pt x="178261" y="22935"/>
                        <a:pt x="161492" y="1332"/>
                      </a:cubicBezTo>
                      <a:lnTo>
                        <a:pt x="159969" y="0"/>
                      </a:lnTo>
                      <a:close/>
                    </a:path>
                  </a:pathLst>
                </a:custGeom>
                <a:solidFill>
                  <a:srgbClr val="FF3FB6"/>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400" b="1" kern="0" err="1">
                    <a:solidFill>
                      <a:srgbClr val="FFFFFF"/>
                    </a:solidFill>
                    <a:latin typeface="Arial"/>
                  </a:endParaRPr>
                </a:p>
              </p:txBody>
            </p:sp>
          </p:grpSp>
          <p:cxnSp>
            <p:nvCxnSpPr>
              <p:cNvPr id="79" name="Straight Connector 78">
                <a:extLst>
                  <a:ext uri="{FF2B5EF4-FFF2-40B4-BE49-F238E27FC236}">
                    <a16:creationId xmlns:a16="http://schemas.microsoft.com/office/drawing/2014/main" id="{295597DD-A7A4-65F2-1E19-EF0A9DA1A0B6}"/>
                  </a:ext>
                </a:extLst>
              </p:cNvPr>
              <p:cNvCxnSpPr>
                <a:cxnSpLocks/>
              </p:cNvCxnSpPr>
              <p:nvPr/>
            </p:nvCxnSpPr>
            <p:spPr>
              <a:xfrm flipH="1" flipV="1">
                <a:off x="3502802" y="2046024"/>
                <a:ext cx="786324" cy="906983"/>
              </a:xfrm>
              <a:prstGeom prst="line">
                <a:avLst/>
              </a:prstGeom>
              <a:ln w="22225">
                <a:solidFill>
                  <a:srgbClr val="BDC1BB"/>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CBB8BC1-7BE3-2552-B671-773F5B139683}"/>
                  </a:ext>
                </a:extLst>
              </p:cNvPr>
              <p:cNvCxnSpPr>
                <a:cxnSpLocks/>
              </p:cNvCxnSpPr>
              <p:nvPr/>
            </p:nvCxnSpPr>
            <p:spPr>
              <a:xfrm flipV="1">
                <a:off x="2802113" y="2054374"/>
                <a:ext cx="568992" cy="782328"/>
              </a:xfrm>
              <a:prstGeom prst="line">
                <a:avLst/>
              </a:prstGeom>
              <a:ln w="22225">
                <a:solidFill>
                  <a:srgbClr val="BDC1BB"/>
                </a:solidFill>
              </a:ln>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id="{B888849F-C0FC-726F-5044-83ACBFC9C74D}"/>
                  </a:ext>
                </a:extLst>
              </p:cNvPr>
              <p:cNvSpPr/>
              <p:nvPr/>
            </p:nvSpPr>
            <p:spPr bwMode="auto">
              <a:xfrm rot="21375426" flipH="1">
                <a:off x="3349353" y="2001832"/>
                <a:ext cx="196414" cy="196414"/>
              </a:xfrm>
              <a:prstGeom prst="ellipse">
                <a:avLst/>
              </a:prstGeom>
              <a:solidFill>
                <a:srgbClr val="BE0077"/>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400" b="1" kern="0" err="1">
                  <a:solidFill>
                    <a:srgbClr val="FFFFFF"/>
                  </a:solidFill>
                  <a:latin typeface="Arial"/>
                </a:endParaRPr>
              </a:p>
            </p:txBody>
          </p:sp>
        </p:grpSp>
        <p:sp>
          <p:nvSpPr>
            <p:cNvPr id="77" name="TextBox 76">
              <a:extLst>
                <a:ext uri="{FF2B5EF4-FFF2-40B4-BE49-F238E27FC236}">
                  <a16:creationId xmlns:a16="http://schemas.microsoft.com/office/drawing/2014/main" id="{6B87D7FA-DA02-F624-5B97-7C8F4A5FB111}"/>
                </a:ext>
              </a:extLst>
            </p:cNvPr>
            <p:cNvSpPr txBox="1"/>
            <p:nvPr/>
          </p:nvSpPr>
          <p:spPr>
            <a:xfrm rot="167113">
              <a:off x="2601941" y="3055948"/>
              <a:ext cx="1775499" cy="352834"/>
            </a:xfrm>
            <a:prstGeom prst="rect">
              <a:avLst/>
            </a:prstGeom>
            <a:noFill/>
          </p:spPr>
          <p:txBody>
            <a:bodyPr wrap="square" rtlCol="0">
              <a:spAutoFit/>
            </a:bodyPr>
            <a:lstStyle/>
            <a:p>
              <a:pPr algn="ctr" defTabSz="914400" eaLnBrk="1" fontAlgn="auto" hangingPunct="1">
                <a:spcBef>
                  <a:spcPts val="0"/>
                </a:spcBef>
                <a:spcAft>
                  <a:spcPts val="0"/>
                </a:spcAft>
                <a:defRPr/>
              </a:pPr>
              <a:r>
                <a:rPr lang="en-GB" sz="1400" dirty="0">
                  <a:solidFill>
                    <a:schemeClr val="bg1"/>
                  </a:solidFill>
                  <a:latin typeface="Aptos" panose="020B0004020202020204" pitchFamily="34" charset="0"/>
                </a:rPr>
                <a:t>Exercise and sell</a:t>
              </a:r>
            </a:p>
          </p:txBody>
        </p:sp>
      </p:grpSp>
      <p:grpSp>
        <p:nvGrpSpPr>
          <p:cNvPr id="3" name="Group 2">
            <a:extLst>
              <a:ext uri="{FF2B5EF4-FFF2-40B4-BE49-F238E27FC236}">
                <a16:creationId xmlns:a16="http://schemas.microsoft.com/office/drawing/2014/main" id="{8B7CD455-3086-A572-FF56-ACE8527C56B9}"/>
              </a:ext>
            </a:extLst>
          </p:cNvPr>
          <p:cNvGrpSpPr/>
          <p:nvPr/>
        </p:nvGrpSpPr>
        <p:grpSpPr>
          <a:xfrm>
            <a:off x="-4087073" y="1975489"/>
            <a:ext cx="1553366" cy="1697545"/>
            <a:chOff x="4845437" y="2028114"/>
            <a:chExt cx="1780771" cy="1946057"/>
          </a:xfrm>
        </p:grpSpPr>
        <p:grpSp>
          <p:nvGrpSpPr>
            <p:cNvPr id="30" name="Group 29">
              <a:extLst>
                <a:ext uri="{FF2B5EF4-FFF2-40B4-BE49-F238E27FC236}">
                  <a16:creationId xmlns:a16="http://schemas.microsoft.com/office/drawing/2014/main" id="{B2C6BFDE-B3A3-E223-9ACC-DB9C2F61BFD3}"/>
                </a:ext>
              </a:extLst>
            </p:cNvPr>
            <p:cNvGrpSpPr/>
            <p:nvPr/>
          </p:nvGrpSpPr>
          <p:grpSpPr>
            <a:xfrm>
              <a:off x="4852828" y="3108300"/>
              <a:ext cx="1773380" cy="865871"/>
              <a:chOff x="6116090" y="2470381"/>
              <a:chExt cx="1773380" cy="865871"/>
            </a:xfrm>
          </p:grpSpPr>
          <p:sp>
            <p:nvSpPr>
              <p:cNvPr id="35" name="Freeform: Shape 34">
                <a:extLst>
                  <a:ext uri="{FF2B5EF4-FFF2-40B4-BE49-F238E27FC236}">
                    <a16:creationId xmlns:a16="http://schemas.microsoft.com/office/drawing/2014/main" id="{EEC9F26A-3C1C-24F5-DF26-C8EEAC2CC3EC}"/>
                  </a:ext>
                </a:extLst>
              </p:cNvPr>
              <p:cNvSpPr/>
              <p:nvPr/>
            </p:nvSpPr>
            <p:spPr bwMode="auto">
              <a:xfrm rot="21169177">
                <a:off x="6116090" y="2470381"/>
                <a:ext cx="1773380" cy="865871"/>
              </a:xfrm>
              <a:custGeom>
                <a:avLst/>
                <a:gdLst>
                  <a:gd name="connsiteX0" fmla="*/ 123458 w 1773380"/>
                  <a:gd name="connsiteY0" fmla="*/ 66423 h 865871"/>
                  <a:gd name="connsiteX1" fmla="*/ 62381 w 1773380"/>
                  <a:gd name="connsiteY1" fmla="*/ 113832 h 865871"/>
                  <a:gd name="connsiteX2" fmla="*/ 109791 w 1773380"/>
                  <a:gd name="connsiteY2" fmla="*/ 174909 h 865871"/>
                  <a:gd name="connsiteX3" fmla="*/ 170868 w 1773380"/>
                  <a:gd name="connsiteY3" fmla="*/ 127499 h 865871"/>
                  <a:gd name="connsiteX4" fmla="*/ 123458 w 1773380"/>
                  <a:gd name="connsiteY4" fmla="*/ 66423 h 865871"/>
                  <a:gd name="connsiteX5" fmla="*/ 1625378 w 1773380"/>
                  <a:gd name="connsiteY5" fmla="*/ 76047 h 865871"/>
                  <a:gd name="connsiteX6" fmla="*/ 1564301 w 1773380"/>
                  <a:gd name="connsiteY6" fmla="*/ 123457 h 865871"/>
                  <a:gd name="connsiteX7" fmla="*/ 1611711 w 1773380"/>
                  <a:gd name="connsiteY7" fmla="*/ 184534 h 865871"/>
                  <a:gd name="connsiteX8" fmla="*/ 1672787 w 1773380"/>
                  <a:gd name="connsiteY8" fmla="*/ 137124 h 865871"/>
                  <a:gd name="connsiteX9" fmla="*/ 1625378 w 1773380"/>
                  <a:gd name="connsiteY9" fmla="*/ 76047 h 865871"/>
                  <a:gd name="connsiteX10" fmla="*/ 1649630 w 1773380"/>
                  <a:gd name="connsiteY10" fmla="*/ 0 h 865871"/>
                  <a:gd name="connsiteX11" fmla="*/ 1773380 w 1773380"/>
                  <a:gd name="connsiteY11" fmla="*/ 123750 h 865871"/>
                  <a:gd name="connsiteX12" fmla="*/ 1773380 w 1773380"/>
                  <a:gd name="connsiteY12" fmla="*/ 742121 h 865871"/>
                  <a:gd name="connsiteX13" fmla="*/ 1649630 w 1773380"/>
                  <a:gd name="connsiteY13" fmla="*/ 865871 h 865871"/>
                  <a:gd name="connsiteX14" fmla="*/ 123750 w 1773380"/>
                  <a:gd name="connsiteY14" fmla="*/ 865871 h 865871"/>
                  <a:gd name="connsiteX15" fmla="*/ 0 w 1773380"/>
                  <a:gd name="connsiteY15" fmla="*/ 742121 h 865871"/>
                  <a:gd name="connsiteX16" fmla="*/ 0 w 1773380"/>
                  <a:gd name="connsiteY16" fmla="*/ 123750 h 865871"/>
                  <a:gd name="connsiteX17" fmla="*/ 123750 w 1773380"/>
                  <a:gd name="connsiteY17" fmla="*/ 0 h 86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3380" h="865871">
                    <a:moveTo>
                      <a:pt x="123458" y="66423"/>
                    </a:moveTo>
                    <a:cubicBezTo>
                      <a:pt x="93500" y="62648"/>
                      <a:pt x="66155" y="83874"/>
                      <a:pt x="62381" y="113832"/>
                    </a:cubicBezTo>
                    <a:cubicBezTo>
                      <a:pt x="58607" y="143790"/>
                      <a:pt x="79833" y="171135"/>
                      <a:pt x="109791" y="174909"/>
                    </a:cubicBezTo>
                    <a:cubicBezTo>
                      <a:pt x="139749" y="178683"/>
                      <a:pt x="167094" y="157458"/>
                      <a:pt x="170868" y="127499"/>
                    </a:cubicBezTo>
                    <a:cubicBezTo>
                      <a:pt x="174642" y="97541"/>
                      <a:pt x="153416" y="70197"/>
                      <a:pt x="123458" y="66423"/>
                    </a:cubicBezTo>
                    <a:close/>
                    <a:moveTo>
                      <a:pt x="1625378" y="76047"/>
                    </a:moveTo>
                    <a:cubicBezTo>
                      <a:pt x="1595420" y="72273"/>
                      <a:pt x="1568075" y="93499"/>
                      <a:pt x="1564301" y="123457"/>
                    </a:cubicBezTo>
                    <a:cubicBezTo>
                      <a:pt x="1560527" y="153415"/>
                      <a:pt x="1581752" y="180760"/>
                      <a:pt x="1611711" y="184534"/>
                    </a:cubicBezTo>
                    <a:cubicBezTo>
                      <a:pt x="1641669" y="188308"/>
                      <a:pt x="1669013" y="167082"/>
                      <a:pt x="1672787" y="137124"/>
                    </a:cubicBezTo>
                    <a:cubicBezTo>
                      <a:pt x="1676562" y="107166"/>
                      <a:pt x="1655336" y="79822"/>
                      <a:pt x="1625378" y="76047"/>
                    </a:cubicBezTo>
                    <a:close/>
                    <a:moveTo>
                      <a:pt x="1649630" y="0"/>
                    </a:moveTo>
                    <a:cubicBezTo>
                      <a:pt x="1717975" y="0"/>
                      <a:pt x="1773380" y="55405"/>
                      <a:pt x="1773380" y="123750"/>
                    </a:cubicBezTo>
                    <a:lnTo>
                      <a:pt x="1773380" y="742121"/>
                    </a:lnTo>
                    <a:cubicBezTo>
                      <a:pt x="1773380" y="810466"/>
                      <a:pt x="1717975" y="865871"/>
                      <a:pt x="1649630" y="865871"/>
                    </a:cubicBezTo>
                    <a:lnTo>
                      <a:pt x="123750" y="865871"/>
                    </a:lnTo>
                    <a:cubicBezTo>
                      <a:pt x="55405" y="865871"/>
                      <a:pt x="0" y="810466"/>
                      <a:pt x="0" y="742121"/>
                    </a:cubicBezTo>
                    <a:lnTo>
                      <a:pt x="0" y="123750"/>
                    </a:lnTo>
                    <a:cubicBezTo>
                      <a:pt x="0" y="55405"/>
                      <a:pt x="55405" y="0"/>
                      <a:pt x="123750" y="0"/>
                    </a:cubicBezTo>
                    <a:close/>
                  </a:path>
                </a:pathLst>
              </a:custGeom>
              <a:solidFill>
                <a:srgbClr val="BDC1BB"/>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400" b="1" kern="0" err="1">
                  <a:solidFill>
                    <a:srgbClr val="FFFFFF"/>
                  </a:solidFill>
                  <a:latin typeface="Arial"/>
                </a:endParaRPr>
              </a:p>
            </p:txBody>
          </p:sp>
          <p:sp>
            <p:nvSpPr>
              <p:cNvPr id="36" name="Freeform: Shape 35">
                <a:extLst>
                  <a:ext uri="{FF2B5EF4-FFF2-40B4-BE49-F238E27FC236}">
                    <a16:creationId xmlns:a16="http://schemas.microsoft.com/office/drawing/2014/main" id="{B95FC822-FA12-E088-C1EA-1F8D163B8B40}"/>
                  </a:ext>
                </a:extLst>
              </p:cNvPr>
              <p:cNvSpPr/>
              <p:nvPr/>
            </p:nvSpPr>
            <p:spPr bwMode="auto">
              <a:xfrm rot="21169177">
                <a:off x="6156891" y="2525530"/>
                <a:ext cx="1679121" cy="763806"/>
              </a:xfrm>
              <a:custGeom>
                <a:avLst/>
                <a:gdLst>
                  <a:gd name="connsiteX0" fmla="*/ 1517843 w 1679121"/>
                  <a:gd name="connsiteY0" fmla="*/ 0 h 763806"/>
                  <a:gd name="connsiteX1" fmla="*/ 1491884 w 1679121"/>
                  <a:gd name="connsiteY1" fmla="*/ 29685 h 763806"/>
                  <a:gd name="connsiteX2" fmla="*/ 1478354 w 1679121"/>
                  <a:gd name="connsiteY2" fmla="*/ 69904 h 763806"/>
                  <a:gd name="connsiteX3" fmla="*/ 1571019 w 1679121"/>
                  <a:gd name="connsiteY3" fmla="*/ 189283 h 763806"/>
                  <a:gd name="connsiteX4" fmla="*/ 1676867 w 1679121"/>
                  <a:gd name="connsiteY4" fmla="*/ 136837 h 763806"/>
                  <a:gd name="connsiteX5" fmla="*/ 1679121 w 1679121"/>
                  <a:gd name="connsiteY5" fmla="*/ 130136 h 763806"/>
                  <a:gd name="connsiteX6" fmla="*/ 1679121 w 1679121"/>
                  <a:gd name="connsiteY6" fmla="*/ 695652 h 763806"/>
                  <a:gd name="connsiteX7" fmla="*/ 1610967 w 1679121"/>
                  <a:gd name="connsiteY7" fmla="*/ 763806 h 763806"/>
                  <a:gd name="connsiteX8" fmla="*/ 68154 w 1679121"/>
                  <a:gd name="connsiteY8" fmla="*/ 763806 h 763806"/>
                  <a:gd name="connsiteX9" fmla="*/ 0 w 1679121"/>
                  <a:gd name="connsiteY9" fmla="*/ 695652 h 763806"/>
                  <a:gd name="connsiteX10" fmla="*/ 0 w 1679121"/>
                  <a:gd name="connsiteY10" fmla="*/ 138795 h 763806"/>
                  <a:gd name="connsiteX11" fmla="*/ 23502 w 1679121"/>
                  <a:gd name="connsiteY11" fmla="*/ 159347 h 763806"/>
                  <a:gd name="connsiteX12" fmla="*/ 63721 w 1679121"/>
                  <a:gd name="connsiteY12" fmla="*/ 172878 h 763806"/>
                  <a:gd name="connsiteX13" fmla="*/ 183100 w 1679121"/>
                  <a:gd name="connsiteY13" fmla="*/ 80213 h 763806"/>
                  <a:gd name="connsiteX14" fmla="*/ 161492 w 1679121"/>
                  <a:gd name="connsiteY14" fmla="*/ 1332 h 763806"/>
                  <a:gd name="connsiteX15" fmla="*/ 159969 w 1679121"/>
                  <a:gd name="connsiteY15" fmla="*/ 0 h 76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79121" h="763806">
                    <a:moveTo>
                      <a:pt x="1517843" y="0"/>
                    </a:moveTo>
                    <a:lnTo>
                      <a:pt x="1491884" y="29685"/>
                    </a:lnTo>
                    <a:cubicBezTo>
                      <a:pt x="1484921" y="41694"/>
                      <a:pt x="1480198" y="55266"/>
                      <a:pt x="1478354" y="69904"/>
                    </a:cubicBezTo>
                    <a:cubicBezTo>
                      <a:pt x="1470977" y="128458"/>
                      <a:pt x="1512465" y="181906"/>
                      <a:pt x="1571019" y="189283"/>
                    </a:cubicBezTo>
                    <a:cubicBezTo>
                      <a:pt x="1614934" y="194815"/>
                      <a:pt x="1655978" y="172862"/>
                      <a:pt x="1676867" y="136837"/>
                    </a:cubicBezTo>
                    <a:lnTo>
                      <a:pt x="1679121" y="130136"/>
                    </a:lnTo>
                    <a:lnTo>
                      <a:pt x="1679121" y="695652"/>
                    </a:lnTo>
                    <a:cubicBezTo>
                      <a:pt x="1679121" y="733292"/>
                      <a:pt x="1648607" y="763806"/>
                      <a:pt x="1610967" y="763806"/>
                    </a:cubicBezTo>
                    <a:lnTo>
                      <a:pt x="68154" y="763806"/>
                    </a:lnTo>
                    <a:cubicBezTo>
                      <a:pt x="30514" y="763806"/>
                      <a:pt x="0" y="733292"/>
                      <a:pt x="0" y="695652"/>
                    </a:cubicBezTo>
                    <a:lnTo>
                      <a:pt x="0" y="138795"/>
                    </a:lnTo>
                    <a:lnTo>
                      <a:pt x="23502" y="159347"/>
                    </a:lnTo>
                    <a:cubicBezTo>
                      <a:pt x="35511" y="166310"/>
                      <a:pt x="49083" y="171034"/>
                      <a:pt x="63721" y="172878"/>
                    </a:cubicBezTo>
                    <a:cubicBezTo>
                      <a:pt x="122275" y="180255"/>
                      <a:pt x="175723" y="138767"/>
                      <a:pt x="183100" y="80213"/>
                    </a:cubicBezTo>
                    <a:cubicBezTo>
                      <a:pt x="186788" y="50936"/>
                      <a:pt x="178261" y="22935"/>
                      <a:pt x="161492" y="1332"/>
                    </a:cubicBezTo>
                    <a:lnTo>
                      <a:pt x="159969" y="0"/>
                    </a:lnTo>
                    <a:close/>
                  </a:path>
                </a:pathLst>
              </a:custGeom>
              <a:solidFill>
                <a:srgbClr val="5DD6F9"/>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400" b="1" kern="0" err="1">
                  <a:solidFill>
                    <a:srgbClr val="FFFFFF"/>
                  </a:solidFill>
                  <a:latin typeface="Arial"/>
                </a:endParaRPr>
              </a:p>
            </p:txBody>
          </p:sp>
        </p:grpSp>
        <p:cxnSp>
          <p:nvCxnSpPr>
            <p:cNvPr id="31" name="Straight Connector 30">
              <a:extLst>
                <a:ext uri="{FF2B5EF4-FFF2-40B4-BE49-F238E27FC236}">
                  <a16:creationId xmlns:a16="http://schemas.microsoft.com/office/drawing/2014/main" id="{61783AE0-BB06-B33F-5BEF-6CA10035A2EF}"/>
                </a:ext>
              </a:extLst>
            </p:cNvPr>
            <p:cNvCxnSpPr>
              <a:cxnSpLocks/>
              <a:endCxn id="33" idx="2"/>
            </p:cNvCxnSpPr>
            <p:nvPr/>
          </p:nvCxnSpPr>
          <p:spPr>
            <a:xfrm flipV="1">
              <a:off x="4950162" y="2126321"/>
              <a:ext cx="691043" cy="1187126"/>
            </a:xfrm>
            <a:prstGeom prst="line">
              <a:avLst/>
            </a:prstGeom>
            <a:ln w="22225">
              <a:solidFill>
                <a:srgbClr val="BDC1B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D1C79AB-DF5D-4DE0-C8B2-B5AA66C7ED7E}"/>
                </a:ext>
              </a:extLst>
            </p:cNvPr>
            <p:cNvCxnSpPr>
              <a:cxnSpLocks/>
              <a:endCxn id="33" idx="6"/>
            </p:cNvCxnSpPr>
            <p:nvPr/>
          </p:nvCxnSpPr>
          <p:spPr>
            <a:xfrm flipH="1" flipV="1">
              <a:off x="5837619" y="2126321"/>
              <a:ext cx="566384" cy="944444"/>
            </a:xfrm>
            <a:prstGeom prst="line">
              <a:avLst/>
            </a:prstGeom>
            <a:ln w="22225">
              <a:solidFill>
                <a:srgbClr val="BDC1BB"/>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F33BC92F-244E-5ED6-CE54-1261CE75BD09}"/>
                </a:ext>
              </a:extLst>
            </p:cNvPr>
            <p:cNvSpPr/>
            <p:nvPr/>
          </p:nvSpPr>
          <p:spPr bwMode="auto">
            <a:xfrm>
              <a:off x="5641205" y="2028114"/>
              <a:ext cx="196414" cy="196414"/>
            </a:xfrm>
            <a:prstGeom prst="ellipse">
              <a:avLst/>
            </a:prstGeom>
            <a:solidFill>
              <a:srgbClr val="5DD6F9"/>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400" b="1" kern="0" err="1">
                <a:solidFill>
                  <a:srgbClr val="FFFFFF"/>
                </a:solidFill>
                <a:latin typeface="Arial"/>
              </a:endParaRPr>
            </a:p>
          </p:txBody>
        </p:sp>
        <p:sp>
          <p:nvSpPr>
            <p:cNvPr id="34" name="TextBox 33">
              <a:extLst>
                <a:ext uri="{FF2B5EF4-FFF2-40B4-BE49-F238E27FC236}">
                  <a16:creationId xmlns:a16="http://schemas.microsoft.com/office/drawing/2014/main" id="{2AD7E853-5420-41A8-9102-7E280C1A8BDD}"/>
                </a:ext>
              </a:extLst>
            </p:cNvPr>
            <p:cNvSpPr txBox="1"/>
            <p:nvPr/>
          </p:nvSpPr>
          <p:spPr>
            <a:xfrm rot="21153208">
              <a:off x="4845437" y="3247891"/>
              <a:ext cx="1775499" cy="599817"/>
            </a:xfrm>
            <a:prstGeom prst="rect">
              <a:avLst/>
            </a:prstGeom>
            <a:noFill/>
          </p:spPr>
          <p:txBody>
            <a:bodyPr wrap="square" rtlCol="0">
              <a:spAutoFit/>
            </a:bodyPr>
            <a:lstStyle/>
            <a:p>
              <a:pPr algn="ctr" defTabSz="914400" eaLnBrk="1" fontAlgn="auto" hangingPunct="1">
                <a:spcBef>
                  <a:spcPts val="0"/>
                </a:spcBef>
                <a:spcAft>
                  <a:spcPts val="0"/>
                </a:spcAft>
                <a:defRPr/>
              </a:pPr>
              <a:r>
                <a:rPr lang="en-GB" sz="1400" dirty="0">
                  <a:solidFill>
                    <a:schemeClr val="bg1"/>
                  </a:solidFill>
                  <a:latin typeface="Aptos" panose="020B0004020202020204" pitchFamily="34" charset="0"/>
                </a:rPr>
                <a:t>Exercise and keep</a:t>
              </a:r>
            </a:p>
          </p:txBody>
        </p:sp>
      </p:grpSp>
      <p:grpSp>
        <p:nvGrpSpPr>
          <p:cNvPr id="59" name="Group 58">
            <a:extLst>
              <a:ext uri="{FF2B5EF4-FFF2-40B4-BE49-F238E27FC236}">
                <a16:creationId xmlns:a16="http://schemas.microsoft.com/office/drawing/2014/main" id="{D715606A-4DBA-ADDD-7BE4-0E4BF3C882B8}"/>
              </a:ext>
            </a:extLst>
          </p:cNvPr>
          <p:cNvGrpSpPr/>
          <p:nvPr/>
        </p:nvGrpSpPr>
        <p:grpSpPr>
          <a:xfrm>
            <a:off x="898747" y="1978877"/>
            <a:ext cx="1546919" cy="1256489"/>
            <a:chOff x="6965971" y="2001832"/>
            <a:chExt cx="1773380" cy="1440432"/>
          </a:xfrm>
        </p:grpSpPr>
        <p:grpSp>
          <p:nvGrpSpPr>
            <p:cNvPr id="60" name="Group 59">
              <a:extLst>
                <a:ext uri="{FF2B5EF4-FFF2-40B4-BE49-F238E27FC236}">
                  <a16:creationId xmlns:a16="http://schemas.microsoft.com/office/drawing/2014/main" id="{8612150F-A222-BD42-DB67-42D331DBF3B3}"/>
                </a:ext>
              </a:extLst>
            </p:cNvPr>
            <p:cNvGrpSpPr/>
            <p:nvPr/>
          </p:nvGrpSpPr>
          <p:grpSpPr>
            <a:xfrm rot="224574">
              <a:off x="6965971" y="2576393"/>
              <a:ext cx="1773380" cy="865871"/>
              <a:chOff x="6116090" y="2470381"/>
              <a:chExt cx="1773380" cy="865871"/>
            </a:xfrm>
          </p:grpSpPr>
          <p:sp>
            <p:nvSpPr>
              <p:cNvPr id="65" name="Freeform: Shape 64">
                <a:extLst>
                  <a:ext uri="{FF2B5EF4-FFF2-40B4-BE49-F238E27FC236}">
                    <a16:creationId xmlns:a16="http://schemas.microsoft.com/office/drawing/2014/main" id="{CE6E8FF7-039D-854E-5F99-1115F57BE14E}"/>
                  </a:ext>
                </a:extLst>
              </p:cNvPr>
              <p:cNvSpPr/>
              <p:nvPr/>
            </p:nvSpPr>
            <p:spPr bwMode="auto">
              <a:xfrm rot="21169177">
                <a:off x="6116090" y="2470381"/>
                <a:ext cx="1773380" cy="865871"/>
              </a:xfrm>
              <a:custGeom>
                <a:avLst/>
                <a:gdLst>
                  <a:gd name="connsiteX0" fmla="*/ 123458 w 1773380"/>
                  <a:gd name="connsiteY0" fmla="*/ 66423 h 865871"/>
                  <a:gd name="connsiteX1" fmla="*/ 62381 w 1773380"/>
                  <a:gd name="connsiteY1" fmla="*/ 113832 h 865871"/>
                  <a:gd name="connsiteX2" fmla="*/ 109791 w 1773380"/>
                  <a:gd name="connsiteY2" fmla="*/ 174909 h 865871"/>
                  <a:gd name="connsiteX3" fmla="*/ 170868 w 1773380"/>
                  <a:gd name="connsiteY3" fmla="*/ 127499 h 865871"/>
                  <a:gd name="connsiteX4" fmla="*/ 123458 w 1773380"/>
                  <a:gd name="connsiteY4" fmla="*/ 66423 h 865871"/>
                  <a:gd name="connsiteX5" fmla="*/ 1625378 w 1773380"/>
                  <a:gd name="connsiteY5" fmla="*/ 76047 h 865871"/>
                  <a:gd name="connsiteX6" fmla="*/ 1564301 w 1773380"/>
                  <a:gd name="connsiteY6" fmla="*/ 123457 h 865871"/>
                  <a:gd name="connsiteX7" fmla="*/ 1611711 w 1773380"/>
                  <a:gd name="connsiteY7" fmla="*/ 184534 h 865871"/>
                  <a:gd name="connsiteX8" fmla="*/ 1672787 w 1773380"/>
                  <a:gd name="connsiteY8" fmla="*/ 137124 h 865871"/>
                  <a:gd name="connsiteX9" fmla="*/ 1625378 w 1773380"/>
                  <a:gd name="connsiteY9" fmla="*/ 76047 h 865871"/>
                  <a:gd name="connsiteX10" fmla="*/ 1649630 w 1773380"/>
                  <a:gd name="connsiteY10" fmla="*/ 0 h 865871"/>
                  <a:gd name="connsiteX11" fmla="*/ 1773380 w 1773380"/>
                  <a:gd name="connsiteY11" fmla="*/ 123750 h 865871"/>
                  <a:gd name="connsiteX12" fmla="*/ 1773380 w 1773380"/>
                  <a:gd name="connsiteY12" fmla="*/ 742121 h 865871"/>
                  <a:gd name="connsiteX13" fmla="*/ 1649630 w 1773380"/>
                  <a:gd name="connsiteY13" fmla="*/ 865871 h 865871"/>
                  <a:gd name="connsiteX14" fmla="*/ 123750 w 1773380"/>
                  <a:gd name="connsiteY14" fmla="*/ 865871 h 865871"/>
                  <a:gd name="connsiteX15" fmla="*/ 0 w 1773380"/>
                  <a:gd name="connsiteY15" fmla="*/ 742121 h 865871"/>
                  <a:gd name="connsiteX16" fmla="*/ 0 w 1773380"/>
                  <a:gd name="connsiteY16" fmla="*/ 123750 h 865871"/>
                  <a:gd name="connsiteX17" fmla="*/ 123750 w 1773380"/>
                  <a:gd name="connsiteY17" fmla="*/ 0 h 86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3380" h="865871">
                    <a:moveTo>
                      <a:pt x="123458" y="66423"/>
                    </a:moveTo>
                    <a:cubicBezTo>
                      <a:pt x="93500" y="62648"/>
                      <a:pt x="66155" y="83874"/>
                      <a:pt x="62381" y="113832"/>
                    </a:cubicBezTo>
                    <a:cubicBezTo>
                      <a:pt x="58607" y="143790"/>
                      <a:pt x="79833" y="171135"/>
                      <a:pt x="109791" y="174909"/>
                    </a:cubicBezTo>
                    <a:cubicBezTo>
                      <a:pt x="139749" y="178683"/>
                      <a:pt x="167094" y="157458"/>
                      <a:pt x="170868" y="127499"/>
                    </a:cubicBezTo>
                    <a:cubicBezTo>
                      <a:pt x="174642" y="97541"/>
                      <a:pt x="153416" y="70197"/>
                      <a:pt x="123458" y="66423"/>
                    </a:cubicBezTo>
                    <a:close/>
                    <a:moveTo>
                      <a:pt x="1625378" y="76047"/>
                    </a:moveTo>
                    <a:cubicBezTo>
                      <a:pt x="1595420" y="72273"/>
                      <a:pt x="1568075" y="93499"/>
                      <a:pt x="1564301" y="123457"/>
                    </a:cubicBezTo>
                    <a:cubicBezTo>
                      <a:pt x="1560527" y="153415"/>
                      <a:pt x="1581752" y="180760"/>
                      <a:pt x="1611711" y="184534"/>
                    </a:cubicBezTo>
                    <a:cubicBezTo>
                      <a:pt x="1641669" y="188308"/>
                      <a:pt x="1669013" y="167082"/>
                      <a:pt x="1672787" y="137124"/>
                    </a:cubicBezTo>
                    <a:cubicBezTo>
                      <a:pt x="1676562" y="107166"/>
                      <a:pt x="1655336" y="79822"/>
                      <a:pt x="1625378" y="76047"/>
                    </a:cubicBezTo>
                    <a:close/>
                    <a:moveTo>
                      <a:pt x="1649630" y="0"/>
                    </a:moveTo>
                    <a:cubicBezTo>
                      <a:pt x="1717975" y="0"/>
                      <a:pt x="1773380" y="55405"/>
                      <a:pt x="1773380" y="123750"/>
                    </a:cubicBezTo>
                    <a:lnTo>
                      <a:pt x="1773380" y="742121"/>
                    </a:lnTo>
                    <a:cubicBezTo>
                      <a:pt x="1773380" y="810466"/>
                      <a:pt x="1717975" y="865871"/>
                      <a:pt x="1649630" y="865871"/>
                    </a:cubicBezTo>
                    <a:lnTo>
                      <a:pt x="123750" y="865871"/>
                    </a:lnTo>
                    <a:cubicBezTo>
                      <a:pt x="55405" y="865871"/>
                      <a:pt x="0" y="810466"/>
                      <a:pt x="0" y="742121"/>
                    </a:cubicBezTo>
                    <a:lnTo>
                      <a:pt x="0" y="123750"/>
                    </a:lnTo>
                    <a:cubicBezTo>
                      <a:pt x="0" y="55405"/>
                      <a:pt x="55405" y="0"/>
                      <a:pt x="123750" y="0"/>
                    </a:cubicBezTo>
                    <a:close/>
                  </a:path>
                </a:pathLst>
              </a:custGeom>
              <a:solidFill>
                <a:srgbClr val="BDC1BB"/>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400" b="1" kern="0" err="1">
                  <a:solidFill>
                    <a:srgbClr val="FFFFFF"/>
                  </a:solidFill>
                  <a:latin typeface="Arial"/>
                </a:endParaRPr>
              </a:p>
            </p:txBody>
          </p:sp>
          <p:sp>
            <p:nvSpPr>
              <p:cNvPr id="66" name="Freeform: Shape 65">
                <a:extLst>
                  <a:ext uri="{FF2B5EF4-FFF2-40B4-BE49-F238E27FC236}">
                    <a16:creationId xmlns:a16="http://schemas.microsoft.com/office/drawing/2014/main" id="{9A087C10-C918-D82B-CC08-A058E140B06A}"/>
                  </a:ext>
                </a:extLst>
              </p:cNvPr>
              <p:cNvSpPr/>
              <p:nvPr/>
            </p:nvSpPr>
            <p:spPr bwMode="auto">
              <a:xfrm rot="21169177">
                <a:off x="6156891" y="2525530"/>
                <a:ext cx="1679121" cy="763806"/>
              </a:xfrm>
              <a:custGeom>
                <a:avLst/>
                <a:gdLst>
                  <a:gd name="connsiteX0" fmla="*/ 1517843 w 1679121"/>
                  <a:gd name="connsiteY0" fmla="*/ 0 h 763806"/>
                  <a:gd name="connsiteX1" fmla="*/ 1491884 w 1679121"/>
                  <a:gd name="connsiteY1" fmla="*/ 29685 h 763806"/>
                  <a:gd name="connsiteX2" fmla="*/ 1478354 w 1679121"/>
                  <a:gd name="connsiteY2" fmla="*/ 69904 h 763806"/>
                  <a:gd name="connsiteX3" fmla="*/ 1571019 w 1679121"/>
                  <a:gd name="connsiteY3" fmla="*/ 189283 h 763806"/>
                  <a:gd name="connsiteX4" fmla="*/ 1676867 w 1679121"/>
                  <a:gd name="connsiteY4" fmla="*/ 136837 h 763806"/>
                  <a:gd name="connsiteX5" fmla="*/ 1679121 w 1679121"/>
                  <a:gd name="connsiteY5" fmla="*/ 130136 h 763806"/>
                  <a:gd name="connsiteX6" fmla="*/ 1679121 w 1679121"/>
                  <a:gd name="connsiteY6" fmla="*/ 695652 h 763806"/>
                  <a:gd name="connsiteX7" fmla="*/ 1610967 w 1679121"/>
                  <a:gd name="connsiteY7" fmla="*/ 763806 h 763806"/>
                  <a:gd name="connsiteX8" fmla="*/ 68154 w 1679121"/>
                  <a:gd name="connsiteY8" fmla="*/ 763806 h 763806"/>
                  <a:gd name="connsiteX9" fmla="*/ 0 w 1679121"/>
                  <a:gd name="connsiteY9" fmla="*/ 695652 h 763806"/>
                  <a:gd name="connsiteX10" fmla="*/ 0 w 1679121"/>
                  <a:gd name="connsiteY10" fmla="*/ 138795 h 763806"/>
                  <a:gd name="connsiteX11" fmla="*/ 23502 w 1679121"/>
                  <a:gd name="connsiteY11" fmla="*/ 159347 h 763806"/>
                  <a:gd name="connsiteX12" fmla="*/ 63721 w 1679121"/>
                  <a:gd name="connsiteY12" fmla="*/ 172878 h 763806"/>
                  <a:gd name="connsiteX13" fmla="*/ 183100 w 1679121"/>
                  <a:gd name="connsiteY13" fmla="*/ 80213 h 763806"/>
                  <a:gd name="connsiteX14" fmla="*/ 161492 w 1679121"/>
                  <a:gd name="connsiteY14" fmla="*/ 1332 h 763806"/>
                  <a:gd name="connsiteX15" fmla="*/ 159969 w 1679121"/>
                  <a:gd name="connsiteY15" fmla="*/ 0 h 76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79121" h="763806">
                    <a:moveTo>
                      <a:pt x="1517843" y="0"/>
                    </a:moveTo>
                    <a:lnTo>
                      <a:pt x="1491884" y="29685"/>
                    </a:lnTo>
                    <a:cubicBezTo>
                      <a:pt x="1484921" y="41694"/>
                      <a:pt x="1480198" y="55266"/>
                      <a:pt x="1478354" y="69904"/>
                    </a:cubicBezTo>
                    <a:cubicBezTo>
                      <a:pt x="1470977" y="128458"/>
                      <a:pt x="1512465" y="181906"/>
                      <a:pt x="1571019" y="189283"/>
                    </a:cubicBezTo>
                    <a:cubicBezTo>
                      <a:pt x="1614934" y="194815"/>
                      <a:pt x="1655978" y="172862"/>
                      <a:pt x="1676867" y="136837"/>
                    </a:cubicBezTo>
                    <a:lnTo>
                      <a:pt x="1679121" y="130136"/>
                    </a:lnTo>
                    <a:lnTo>
                      <a:pt x="1679121" y="695652"/>
                    </a:lnTo>
                    <a:cubicBezTo>
                      <a:pt x="1679121" y="733292"/>
                      <a:pt x="1648607" y="763806"/>
                      <a:pt x="1610967" y="763806"/>
                    </a:cubicBezTo>
                    <a:lnTo>
                      <a:pt x="68154" y="763806"/>
                    </a:lnTo>
                    <a:cubicBezTo>
                      <a:pt x="30514" y="763806"/>
                      <a:pt x="0" y="733292"/>
                      <a:pt x="0" y="695652"/>
                    </a:cubicBezTo>
                    <a:lnTo>
                      <a:pt x="0" y="138795"/>
                    </a:lnTo>
                    <a:lnTo>
                      <a:pt x="23502" y="159347"/>
                    </a:lnTo>
                    <a:cubicBezTo>
                      <a:pt x="35511" y="166310"/>
                      <a:pt x="49083" y="171034"/>
                      <a:pt x="63721" y="172878"/>
                    </a:cubicBezTo>
                    <a:cubicBezTo>
                      <a:pt x="122275" y="180255"/>
                      <a:pt x="175723" y="138767"/>
                      <a:pt x="183100" y="80213"/>
                    </a:cubicBezTo>
                    <a:cubicBezTo>
                      <a:pt x="186788" y="50936"/>
                      <a:pt x="178261" y="22935"/>
                      <a:pt x="161492" y="1332"/>
                    </a:cubicBezTo>
                    <a:lnTo>
                      <a:pt x="159969" y="0"/>
                    </a:lnTo>
                    <a:close/>
                  </a:path>
                </a:pathLst>
              </a:custGeom>
              <a:solidFill>
                <a:schemeClr val="accent5"/>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400" b="1" kern="0" err="1">
                  <a:solidFill>
                    <a:srgbClr val="FFFFFF"/>
                  </a:solidFill>
                  <a:latin typeface="Arial"/>
                </a:endParaRPr>
              </a:p>
            </p:txBody>
          </p:sp>
        </p:grpSp>
        <p:cxnSp>
          <p:nvCxnSpPr>
            <p:cNvPr id="61" name="Straight Connector 60">
              <a:extLst>
                <a:ext uri="{FF2B5EF4-FFF2-40B4-BE49-F238E27FC236}">
                  <a16:creationId xmlns:a16="http://schemas.microsoft.com/office/drawing/2014/main" id="{38DBBFEE-9CC3-729B-33E5-85B31644AEBE}"/>
                </a:ext>
              </a:extLst>
            </p:cNvPr>
            <p:cNvCxnSpPr>
              <a:cxnSpLocks/>
            </p:cNvCxnSpPr>
            <p:nvPr/>
          </p:nvCxnSpPr>
          <p:spPr>
            <a:xfrm flipV="1">
              <a:off x="7064818" y="2046026"/>
              <a:ext cx="804555" cy="673858"/>
            </a:xfrm>
            <a:prstGeom prst="line">
              <a:avLst/>
            </a:prstGeom>
            <a:ln w="22225">
              <a:solidFill>
                <a:srgbClr val="BDC1BB"/>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F1E8DFD-BD54-AE4B-BBDB-01F0B194A183}"/>
                </a:ext>
              </a:extLst>
            </p:cNvPr>
            <p:cNvCxnSpPr>
              <a:cxnSpLocks/>
            </p:cNvCxnSpPr>
            <p:nvPr/>
          </p:nvCxnSpPr>
          <p:spPr>
            <a:xfrm flipH="1" flipV="1">
              <a:off x="8001070" y="2054374"/>
              <a:ext cx="556293" cy="596345"/>
            </a:xfrm>
            <a:prstGeom prst="line">
              <a:avLst/>
            </a:prstGeom>
            <a:ln w="22225">
              <a:solidFill>
                <a:srgbClr val="BDC1BB"/>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6D90A3CC-04BB-2482-D4E7-02F9EC3FDB17}"/>
                </a:ext>
              </a:extLst>
            </p:cNvPr>
            <p:cNvSpPr/>
            <p:nvPr/>
          </p:nvSpPr>
          <p:spPr bwMode="auto">
            <a:xfrm rot="224574">
              <a:off x="7826408" y="2001832"/>
              <a:ext cx="196414" cy="196414"/>
            </a:xfrm>
            <a:prstGeom prst="ellipse">
              <a:avLst/>
            </a:prstGeom>
            <a:solidFill>
              <a:schemeClr val="accent5"/>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400" b="1" kern="0" err="1">
                <a:solidFill>
                  <a:srgbClr val="FFFFFF"/>
                </a:solidFill>
                <a:latin typeface="Arial"/>
              </a:endParaRPr>
            </a:p>
          </p:txBody>
        </p:sp>
        <p:sp>
          <p:nvSpPr>
            <p:cNvPr id="64" name="TextBox 63">
              <a:extLst>
                <a:ext uri="{FF2B5EF4-FFF2-40B4-BE49-F238E27FC236}">
                  <a16:creationId xmlns:a16="http://schemas.microsoft.com/office/drawing/2014/main" id="{B0EE4D85-B588-422A-7C86-5F698E197332}"/>
                </a:ext>
              </a:extLst>
            </p:cNvPr>
            <p:cNvSpPr txBox="1"/>
            <p:nvPr/>
          </p:nvSpPr>
          <p:spPr>
            <a:xfrm rot="21420000">
              <a:off x="7154237" y="2577676"/>
              <a:ext cx="1467354" cy="846800"/>
            </a:xfrm>
            <a:prstGeom prst="rect">
              <a:avLst/>
            </a:prstGeom>
            <a:noFill/>
          </p:spPr>
          <p:txBody>
            <a:bodyPr wrap="square" rtlCol="0">
              <a:spAutoFit/>
            </a:bodyPr>
            <a:lstStyle/>
            <a:p>
              <a:pPr algn="ctr" defTabSz="914400" eaLnBrk="1" fontAlgn="auto" hangingPunct="1">
                <a:spcBef>
                  <a:spcPts val="0"/>
                </a:spcBef>
                <a:spcAft>
                  <a:spcPts val="0"/>
                </a:spcAft>
                <a:defRPr/>
              </a:pPr>
              <a:r>
                <a:rPr lang="en-GB" sz="1400" dirty="0">
                  <a:solidFill>
                    <a:schemeClr val="bg1"/>
                  </a:solidFill>
                  <a:latin typeface="Aptos" panose="020B0004020202020204" pitchFamily="34" charset="0"/>
                  <a:ea typeface="+mn-ea"/>
                  <a:cs typeface="+mn-cs"/>
                </a:rPr>
                <a:t>Exercise and transfer to an ISA</a:t>
              </a:r>
            </a:p>
          </p:txBody>
        </p:sp>
      </p:grpSp>
      <p:sp>
        <p:nvSpPr>
          <p:cNvPr id="8" name="Content Placeholder 2">
            <a:extLst>
              <a:ext uri="{FF2B5EF4-FFF2-40B4-BE49-F238E27FC236}">
                <a16:creationId xmlns:a16="http://schemas.microsoft.com/office/drawing/2014/main" id="{EBDF2B23-CE00-CFF3-30E6-DCA43C563A84}"/>
              </a:ext>
            </a:extLst>
          </p:cNvPr>
          <p:cNvSpPr txBox="1"/>
          <p:nvPr/>
        </p:nvSpPr>
        <p:spPr>
          <a:xfrm>
            <a:off x="1044518" y="3446060"/>
            <a:ext cx="7188775" cy="2636855"/>
          </a:xfrm>
          <a:prstGeom prst="rect">
            <a:avLst/>
          </a:prstGeom>
        </p:spPr>
        <p:txBody>
          <a:bodyPr>
            <a:noAutofit/>
          </a:bodyPr>
          <a:lstStyle>
            <a:lvl1pPr marL="342900" indent="-342900" algn="l" defTabSz="457200" rtl="0" eaLnBrk="0" fontAlgn="base" hangingPunct="0">
              <a:spcBef>
                <a:spcPct val="20000"/>
              </a:spcBef>
              <a:spcAft>
                <a:spcPct val="0"/>
              </a:spcAft>
              <a:buBlip>
                <a:blip r:embed="rId3"/>
              </a:buBlip>
              <a:defRPr kern="1200">
                <a:solidFill>
                  <a:srgbClr val="000000"/>
                </a:solidFill>
                <a:latin typeface="Arial" pitchFamily="34" charset="0"/>
                <a:ea typeface="ヒラギノ角ゴ Pro W3" charset="-128"/>
                <a:cs typeface="Arial" pitchFamily="34" charset="0"/>
              </a:defRPr>
            </a:lvl1pPr>
            <a:lvl2pPr marL="742950" indent="-285750" algn="l" defTabSz="457200" rtl="0" eaLnBrk="0" fontAlgn="base" hangingPunct="0">
              <a:spcBef>
                <a:spcPct val="20000"/>
              </a:spcBef>
              <a:spcAft>
                <a:spcPct val="0"/>
              </a:spcAft>
              <a:buBlip>
                <a:blip r:embed="rId3"/>
              </a:buBlip>
              <a:defRPr kern="1200">
                <a:solidFill>
                  <a:srgbClr val="000000"/>
                </a:solidFill>
                <a:latin typeface="Arial" pitchFamily="34" charset="0"/>
                <a:ea typeface="ヒラギノ角ゴ Pro W3" charset="-128"/>
                <a:cs typeface="Arial" pitchFamily="34" charset="0"/>
              </a:defRPr>
            </a:lvl2pPr>
            <a:lvl3pPr marL="1143000" indent="-228600" algn="l" defTabSz="457200" rtl="0" eaLnBrk="0" fontAlgn="base" hangingPunct="0">
              <a:spcBef>
                <a:spcPct val="20000"/>
              </a:spcBef>
              <a:spcAft>
                <a:spcPct val="0"/>
              </a:spcAft>
              <a:buBlip>
                <a:blip r:embed="rId3"/>
              </a:buBlip>
              <a:defRPr kern="1200">
                <a:solidFill>
                  <a:srgbClr val="000000"/>
                </a:solidFill>
                <a:latin typeface="Arial" pitchFamily="34" charset="0"/>
                <a:ea typeface="ヒラギノ角ゴ Pro W3" charset="-128"/>
                <a:cs typeface="Arial" pitchFamily="34" charset="0"/>
              </a:defRPr>
            </a:lvl3pPr>
            <a:lvl4pPr marL="1600200" indent="-228600" algn="l" defTabSz="457200" rtl="0" eaLnBrk="0" fontAlgn="base" hangingPunct="0">
              <a:spcBef>
                <a:spcPct val="20000"/>
              </a:spcBef>
              <a:spcAft>
                <a:spcPct val="0"/>
              </a:spcAft>
              <a:buBlip>
                <a:blip r:embed="rId3"/>
              </a:buBlip>
              <a:defRPr kern="1200">
                <a:solidFill>
                  <a:srgbClr val="000000"/>
                </a:solidFill>
                <a:latin typeface="Arial" pitchFamily="34" charset="0"/>
                <a:ea typeface="ヒラギノ角ゴ Pro W3" charset="-128"/>
                <a:cs typeface="Arial" pitchFamily="34" charset="0"/>
              </a:defRPr>
            </a:lvl4pPr>
            <a:lvl5pPr marL="2057400" indent="-228600" algn="l" defTabSz="457200" rtl="0" eaLnBrk="0" fontAlgn="base" hangingPunct="0">
              <a:spcBef>
                <a:spcPct val="20000"/>
              </a:spcBef>
              <a:spcAft>
                <a:spcPct val="0"/>
              </a:spcAft>
              <a:buBlip>
                <a:blip r:embed="rId3"/>
              </a:buBlip>
              <a:defRPr kern="1200">
                <a:solidFill>
                  <a:srgbClr val="000000"/>
                </a:solidFill>
                <a:latin typeface="Arial" pitchFamily="34" charset="0"/>
                <a:ea typeface="ヒラギノ角ゴ Pro W3"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a:spcBef>
                <a:spcPts val="0"/>
              </a:spcBef>
              <a:spcAft>
                <a:spcPts val="1200"/>
              </a:spcAft>
              <a:buClr>
                <a:srgbClr val="1F497D"/>
              </a:buClr>
              <a:buSzPct val="100000"/>
              <a:buFont typeface="Arial" panose="020B0604020202020204" pitchFamily="34" charset="0"/>
              <a:buChar char="•"/>
              <a:defRPr/>
            </a:pPr>
            <a:r>
              <a:rPr lang="en-US" dirty="0">
                <a:solidFill>
                  <a:schemeClr val="tx1"/>
                </a:solidFill>
                <a:latin typeface="Aptos" panose="020B0004020202020204" pitchFamily="34" charset="0"/>
                <a:ea typeface="ヒラギノ角ゴ Pro W3"/>
                <a:cs typeface="ヒラギノ角ゴ Pro W3"/>
              </a:rPr>
              <a:t>Protects your savings from future taxation</a:t>
            </a:r>
          </a:p>
          <a:p>
            <a:pPr marL="285750" lvl="1">
              <a:spcBef>
                <a:spcPts val="0"/>
              </a:spcBef>
              <a:spcAft>
                <a:spcPts val="1200"/>
              </a:spcAft>
              <a:buClr>
                <a:srgbClr val="1F497D"/>
              </a:buClr>
              <a:buSzPct val="100000"/>
              <a:buFont typeface="Arial" panose="020B0604020202020204" pitchFamily="34" charset="0"/>
              <a:buChar char="•"/>
              <a:defRPr/>
            </a:pPr>
            <a:r>
              <a:rPr lang="en-US" dirty="0">
                <a:solidFill>
                  <a:schemeClr val="tx1"/>
                </a:solidFill>
                <a:latin typeface="Aptos" panose="020B0004020202020204" pitchFamily="34" charset="0"/>
                <a:ea typeface="ヒラギノ角ゴ Pro W3"/>
                <a:cs typeface="ヒラギノ角ゴ Pro W3"/>
              </a:rPr>
              <a:t>Interest and dividends are tax free</a:t>
            </a:r>
          </a:p>
          <a:p>
            <a:pPr marL="285750" lvl="1">
              <a:spcBef>
                <a:spcPts val="0"/>
              </a:spcBef>
              <a:spcAft>
                <a:spcPts val="1200"/>
              </a:spcAft>
              <a:buClr>
                <a:srgbClr val="1F497D"/>
              </a:buClr>
              <a:buSzPct val="100000"/>
              <a:buFont typeface="Arial" panose="020B0604020202020204" pitchFamily="34" charset="0"/>
              <a:buChar char="•"/>
              <a:defRPr/>
            </a:pPr>
            <a:r>
              <a:rPr lang="en-US" dirty="0">
                <a:solidFill>
                  <a:schemeClr val="tx1"/>
                </a:solidFill>
                <a:latin typeface="Aptos" panose="020B0004020202020204" pitchFamily="34" charset="0"/>
                <a:ea typeface="ヒラギノ角ゴ Pro W3"/>
                <a:cs typeface="ヒラギノ角ゴ Pro W3"/>
              </a:rPr>
              <a:t>Any future growth is free of CGT</a:t>
            </a:r>
          </a:p>
          <a:p>
            <a:pPr marL="285750" lvl="1">
              <a:spcBef>
                <a:spcPts val="0"/>
              </a:spcBef>
              <a:spcAft>
                <a:spcPts val="1200"/>
              </a:spcAft>
              <a:buClr>
                <a:srgbClr val="1F497D"/>
              </a:buClr>
              <a:buSzPct val="100000"/>
              <a:buFont typeface="Arial" panose="020B0604020202020204" pitchFamily="34" charset="0"/>
              <a:buChar char="•"/>
              <a:defRPr/>
            </a:pPr>
            <a:r>
              <a:rPr lang="en-US" dirty="0">
                <a:solidFill>
                  <a:schemeClr val="tx1"/>
                </a:solidFill>
                <a:latin typeface="Aptos" panose="020B0004020202020204" pitchFamily="34" charset="0"/>
                <a:ea typeface="ヒラギノ角ゴ Pro W3"/>
                <a:cs typeface="ヒラギノ角ゴ Pro W3"/>
              </a:rPr>
              <a:t>Option to diversify investment within the ISA*</a:t>
            </a:r>
          </a:p>
          <a:p>
            <a:pPr marL="285750" lvl="1">
              <a:spcBef>
                <a:spcPts val="0"/>
              </a:spcBef>
              <a:spcAft>
                <a:spcPts val="1200"/>
              </a:spcAft>
              <a:buClr>
                <a:srgbClr val="1F497D"/>
              </a:buClr>
              <a:buSzPct val="100000"/>
              <a:buFont typeface="Arial" panose="020B0604020202020204" pitchFamily="34" charset="0"/>
              <a:buChar char="•"/>
              <a:defRPr/>
            </a:pPr>
            <a:r>
              <a:rPr lang="en-US" dirty="0">
                <a:solidFill>
                  <a:schemeClr val="tx1"/>
                </a:solidFill>
                <a:latin typeface="Aptos" panose="020B0004020202020204" pitchFamily="34" charset="0"/>
                <a:ea typeface="ヒラギノ角ゴ Pro W3"/>
                <a:cs typeface="ヒラギノ角ゴ Pro W3"/>
              </a:rPr>
              <a:t>An ISA may be used to reduce any CGT liability you have from Sharesave gains</a:t>
            </a:r>
          </a:p>
          <a:p>
            <a:pPr marL="285750" lvl="1">
              <a:spcBef>
                <a:spcPts val="0"/>
              </a:spcBef>
              <a:spcAft>
                <a:spcPts val="1200"/>
              </a:spcAft>
              <a:buClr>
                <a:srgbClr val="1F497D"/>
              </a:buClr>
              <a:buSzPct val="100000"/>
              <a:buFont typeface="Arial" panose="020B0604020202020204" pitchFamily="34" charset="0"/>
              <a:buChar char="•"/>
              <a:defRPr/>
            </a:pPr>
            <a:endParaRPr lang="en-US" dirty="0">
              <a:solidFill>
                <a:schemeClr val="tx1"/>
              </a:solidFill>
              <a:latin typeface="Aptos" panose="020B0004020202020204" pitchFamily="34" charset="0"/>
              <a:ea typeface="ヒラギノ角ゴ Pro W3"/>
              <a:cs typeface="ヒラギノ角ゴ Pro W3"/>
            </a:endParaRPr>
          </a:p>
          <a:p>
            <a:pPr marL="285750" lvl="1">
              <a:spcBef>
                <a:spcPts val="0"/>
              </a:spcBef>
              <a:spcAft>
                <a:spcPts val="1200"/>
              </a:spcAft>
              <a:buClr>
                <a:srgbClr val="1F497D"/>
              </a:buClr>
              <a:buSzPct val="100000"/>
              <a:buFont typeface="Arial" panose="020B0604020202020204" pitchFamily="34" charset="0"/>
              <a:buChar char="•"/>
              <a:defRPr/>
            </a:pPr>
            <a:endParaRPr lang="en-GB" dirty="0">
              <a:solidFill>
                <a:schemeClr val="tx1"/>
              </a:solidFill>
              <a:ea typeface="ヒラギノ角ゴ Pro W3"/>
              <a:cs typeface="ヒラギノ角ゴ Pro W3"/>
            </a:endParaRPr>
          </a:p>
        </p:txBody>
      </p:sp>
      <p:sp>
        <p:nvSpPr>
          <p:cNvPr id="13" name="Oval 12">
            <a:extLst>
              <a:ext uri="{FF2B5EF4-FFF2-40B4-BE49-F238E27FC236}">
                <a16:creationId xmlns:a16="http://schemas.microsoft.com/office/drawing/2014/main" id="{8A0C7960-E5E6-985E-7C77-8E53B6569F40}"/>
              </a:ext>
            </a:extLst>
          </p:cNvPr>
          <p:cNvSpPr/>
          <p:nvPr/>
        </p:nvSpPr>
        <p:spPr>
          <a:xfrm>
            <a:off x="8346272" y="3041324"/>
            <a:ext cx="3041977" cy="3041977"/>
          </a:xfrm>
          <a:prstGeom prst="ellipse">
            <a:avLst/>
          </a:prstGeom>
          <a:solidFill>
            <a:srgbClr val="7A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graphicFrame>
        <p:nvGraphicFramePr>
          <p:cNvPr id="14" name="Chart 13">
            <a:extLst>
              <a:ext uri="{FF2B5EF4-FFF2-40B4-BE49-F238E27FC236}">
                <a16:creationId xmlns:a16="http://schemas.microsoft.com/office/drawing/2014/main" id="{2F73D6C4-2B86-86B0-2127-ADA1C9FA28B1}"/>
              </a:ext>
            </a:extLst>
          </p:cNvPr>
          <p:cNvGraphicFramePr/>
          <p:nvPr>
            <p:extLst>
              <p:ext uri="{D42A27DB-BD31-4B8C-83A1-F6EECF244321}">
                <p14:modId xmlns:p14="http://schemas.microsoft.com/office/powerpoint/2010/main" val="3358604657"/>
              </p:ext>
            </p:extLst>
          </p:nvPr>
        </p:nvGraphicFramePr>
        <p:xfrm>
          <a:off x="8346272" y="3041254"/>
          <a:ext cx="3041978" cy="3041661"/>
        </p:xfrm>
        <a:graphic>
          <a:graphicData uri="http://schemas.openxmlformats.org/drawingml/2006/chart">
            <c:chart xmlns:c="http://schemas.openxmlformats.org/drawingml/2006/chart" xmlns:r="http://schemas.openxmlformats.org/officeDocument/2006/relationships" r:id="rId4"/>
          </a:graphicData>
        </a:graphic>
      </p:graphicFrame>
      <p:grpSp>
        <p:nvGrpSpPr>
          <p:cNvPr id="15" name="Group 14">
            <a:extLst>
              <a:ext uri="{FF2B5EF4-FFF2-40B4-BE49-F238E27FC236}">
                <a16:creationId xmlns:a16="http://schemas.microsoft.com/office/drawing/2014/main" id="{84FD786C-3DA2-EC34-662C-5239582FC6EC}"/>
              </a:ext>
            </a:extLst>
          </p:cNvPr>
          <p:cNvGrpSpPr/>
          <p:nvPr/>
        </p:nvGrpSpPr>
        <p:grpSpPr>
          <a:xfrm>
            <a:off x="9182081" y="3801482"/>
            <a:ext cx="1370357" cy="1370358"/>
            <a:chOff x="2543086" y="2513450"/>
            <a:chExt cx="1673768" cy="1673768"/>
          </a:xfrm>
        </p:grpSpPr>
        <p:sp>
          <p:nvSpPr>
            <p:cNvPr id="16" name="Oval 15">
              <a:extLst>
                <a:ext uri="{FF2B5EF4-FFF2-40B4-BE49-F238E27FC236}">
                  <a16:creationId xmlns:a16="http://schemas.microsoft.com/office/drawing/2014/main" id="{11247D89-0C9D-316A-6E56-3B5D5B3B800E}"/>
                </a:ext>
              </a:extLst>
            </p:cNvPr>
            <p:cNvSpPr/>
            <p:nvPr/>
          </p:nvSpPr>
          <p:spPr>
            <a:xfrm>
              <a:off x="2543086" y="2513450"/>
              <a:ext cx="1673768" cy="1673768"/>
            </a:xfrm>
            <a:prstGeom prst="ellipse">
              <a:avLst/>
            </a:prstGeom>
            <a:solidFill>
              <a:srgbClr val="B1B66E"/>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sz="1400">
                <a:solidFill>
                  <a:schemeClr val="tx1"/>
                </a:solidFill>
                <a:latin typeface="Arial"/>
              </a:endParaRPr>
            </a:p>
          </p:txBody>
        </p:sp>
        <p:sp>
          <p:nvSpPr>
            <p:cNvPr id="17" name="TextBox 16">
              <a:extLst>
                <a:ext uri="{FF2B5EF4-FFF2-40B4-BE49-F238E27FC236}">
                  <a16:creationId xmlns:a16="http://schemas.microsoft.com/office/drawing/2014/main" id="{98ED2116-415C-9054-BF21-B8A54ABDCB6B}"/>
                </a:ext>
              </a:extLst>
            </p:cNvPr>
            <p:cNvSpPr txBox="1"/>
            <p:nvPr/>
          </p:nvSpPr>
          <p:spPr>
            <a:xfrm>
              <a:off x="2732311" y="2711268"/>
              <a:ext cx="1346550" cy="1278132"/>
            </a:xfrm>
            <a:prstGeom prst="rect">
              <a:avLst/>
            </a:prstGeom>
            <a:noFill/>
          </p:spPr>
          <p:txBody>
            <a:bodyPr wrap="square" rtlCol="0">
              <a:spAutoFit/>
            </a:bodyPr>
            <a:lstStyle/>
            <a:p>
              <a:pPr algn="ctr" defTabSz="914400" eaLnBrk="1" fontAlgn="auto" hangingPunct="1">
                <a:spcBef>
                  <a:spcPts val="0"/>
                </a:spcBef>
                <a:spcAft>
                  <a:spcPts val="0"/>
                </a:spcAft>
                <a:defRPr/>
              </a:pPr>
              <a:r>
                <a:rPr lang="en-GB" dirty="0">
                  <a:solidFill>
                    <a:srgbClr val="000000"/>
                  </a:solidFill>
                  <a:latin typeface="Aptos" panose="020B0004020202020204" pitchFamily="34" charset="0"/>
                  <a:ea typeface="+mn-ea"/>
                  <a:cs typeface="+mn-cs"/>
                </a:rPr>
                <a:t>ISA </a:t>
              </a:r>
            </a:p>
            <a:p>
              <a:pPr algn="ctr" defTabSz="914400" eaLnBrk="1" fontAlgn="auto" hangingPunct="1">
                <a:spcBef>
                  <a:spcPts val="0"/>
                </a:spcBef>
                <a:spcAft>
                  <a:spcPts val="0"/>
                </a:spcAft>
                <a:defRPr/>
              </a:pPr>
              <a:r>
                <a:rPr lang="en-GB" sz="1000" dirty="0">
                  <a:solidFill>
                    <a:srgbClr val="000000"/>
                  </a:solidFill>
                  <a:latin typeface="Aptos" panose="020B0004020202020204" pitchFamily="34" charset="0"/>
                  <a:ea typeface="+mn-ea"/>
                  <a:cs typeface="+mn-cs"/>
                </a:rPr>
                <a:t>Contribution Limit</a:t>
              </a:r>
            </a:p>
            <a:p>
              <a:pPr algn="ctr" defTabSz="914400" eaLnBrk="1" fontAlgn="auto" hangingPunct="1">
                <a:spcBef>
                  <a:spcPts val="0"/>
                </a:spcBef>
                <a:spcAft>
                  <a:spcPts val="0"/>
                </a:spcAft>
                <a:defRPr/>
              </a:pPr>
              <a:r>
                <a:rPr lang="en-GB" sz="1400" dirty="0">
                  <a:solidFill>
                    <a:srgbClr val="000000"/>
                  </a:solidFill>
                  <a:latin typeface="Aptos" panose="020B0004020202020204" pitchFamily="34" charset="0"/>
                  <a:ea typeface="+mn-ea"/>
                  <a:cs typeface="+mn-cs"/>
                </a:rPr>
                <a:t>£20,000</a:t>
              </a:r>
            </a:p>
            <a:p>
              <a:pPr algn="ctr" defTabSz="914400" eaLnBrk="1" fontAlgn="auto" hangingPunct="1">
                <a:spcBef>
                  <a:spcPts val="0"/>
                </a:spcBef>
                <a:spcAft>
                  <a:spcPts val="0"/>
                </a:spcAft>
                <a:defRPr/>
              </a:pPr>
              <a:r>
                <a:rPr lang="en-GB" sz="1000" dirty="0">
                  <a:solidFill>
                    <a:srgbClr val="000000"/>
                  </a:solidFill>
                  <a:latin typeface="Aptos" panose="020B0004020202020204" pitchFamily="34" charset="0"/>
                  <a:ea typeface="+mn-ea"/>
                  <a:cs typeface="+mn-cs"/>
                </a:rPr>
                <a:t>current tax year</a:t>
              </a:r>
              <a:endParaRPr lang="en-GB" sz="1200" dirty="0">
                <a:solidFill>
                  <a:srgbClr val="000000"/>
                </a:solidFill>
                <a:latin typeface="Aptos" panose="020B0004020202020204" pitchFamily="34" charset="0"/>
                <a:ea typeface="+mn-ea"/>
                <a:cs typeface="+mn-cs"/>
              </a:endParaRPr>
            </a:p>
          </p:txBody>
        </p:sp>
      </p:grpSp>
      <p:sp>
        <p:nvSpPr>
          <p:cNvPr id="19" name="TextBox 18">
            <a:extLst>
              <a:ext uri="{FF2B5EF4-FFF2-40B4-BE49-F238E27FC236}">
                <a16:creationId xmlns:a16="http://schemas.microsoft.com/office/drawing/2014/main" id="{2EEE4712-BB18-6F12-5081-155A1EAE82BA}"/>
              </a:ext>
            </a:extLst>
          </p:cNvPr>
          <p:cNvSpPr txBox="1"/>
          <p:nvPr/>
        </p:nvSpPr>
        <p:spPr>
          <a:xfrm>
            <a:off x="8437917" y="4093427"/>
            <a:ext cx="899086" cy="307777"/>
          </a:xfrm>
          <a:prstGeom prst="rect">
            <a:avLst/>
          </a:prstGeom>
          <a:noFill/>
        </p:spPr>
        <p:txBody>
          <a:bodyPr wrap="square" rtlCol="0">
            <a:spAutoFit/>
          </a:bodyPr>
          <a:lstStyle/>
          <a:p>
            <a:pPr algn="ctr"/>
            <a:r>
              <a:rPr lang="en-GB" sz="1400" b="1">
                <a:solidFill>
                  <a:schemeClr val="bg1"/>
                </a:solidFill>
                <a:latin typeface="Aptos" panose="020B0004020202020204" pitchFamily="34" charset="0"/>
              </a:rPr>
              <a:t>Cash</a:t>
            </a:r>
          </a:p>
        </p:txBody>
      </p:sp>
      <p:sp>
        <p:nvSpPr>
          <p:cNvPr id="20" name="TextBox 19">
            <a:extLst>
              <a:ext uri="{FF2B5EF4-FFF2-40B4-BE49-F238E27FC236}">
                <a16:creationId xmlns:a16="http://schemas.microsoft.com/office/drawing/2014/main" id="{240EAC68-4FD9-BC04-F3FA-B8591D7C3BDE}"/>
              </a:ext>
            </a:extLst>
          </p:cNvPr>
          <p:cNvSpPr txBox="1"/>
          <p:nvPr/>
        </p:nvSpPr>
        <p:spPr>
          <a:xfrm>
            <a:off x="10427708" y="4093427"/>
            <a:ext cx="899086" cy="307777"/>
          </a:xfrm>
          <a:prstGeom prst="rect">
            <a:avLst/>
          </a:prstGeom>
          <a:noFill/>
        </p:spPr>
        <p:txBody>
          <a:bodyPr wrap="square" rtlCol="0">
            <a:spAutoFit/>
          </a:bodyPr>
          <a:lstStyle/>
          <a:p>
            <a:pPr algn="ctr"/>
            <a:r>
              <a:rPr lang="en-GB" sz="1400" b="1">
                <a:solidFill>
                  <a:schemeClr val="bg1"/>
                </a:solidFill>
                <a:latin typeface="Aptos" panose="020B0004020202020204" pitchFamily="34" charset="0"/>
              </a:rPr>
              <a:t>Bonds</a:t>
            </a:r>
          </a:p>
        </p:txBody>
      </p:sp>
      <p:sp>
        <p:nvSpPr>
          <p:cNvPr id="21" name="TextBox 20">
            <a:extLst>
              <a:ext uri="{FF2B5EF4-FFF2-40B4-BE49-F238E27FC236}">
                <a16:creationId xmlns:a16="http://schemas.microsoft.com/office/drawing/2014/main" id="{F1E6C6D7-7B0A-2D94-3458-34281E4F84ED}"/>
              </a:ext>
            </a:extLst>
          </p:cNvPr>
          <p:cNvSpPr txBox="1"/>
          <p:nvPr/>
        </p:nvSpPr>
        <p:spPr>
          <a:xfrm>
            <a:off x="9438687" y="5391993"/>
            <a:ext cx="899086" cy="307777"/>
          </a:xfrm>
          <a:prstGeom prst="rect">
            <a:avLst/>
          </a:prstGeom>
          <a:noFill/>
        </p:spPr>
        <p:txBody>
          <a:bodyPr wrap="square" rtlCol="0">
            <a:spAutoFit/>
          </a:bodyPr>
          <a:lstStyle/>
          <a:p>
            <a:pPr algn="ctr"/>
            <a:r>
              <a:rPr lang="en-GB" sz="1400" b="1">
                <a:solidFill>
                  <a:schemeClr val="bg1"/>
                </a:solidFill>
                <a:latin typeface="Aptos" panose="020B0004020202020204" pitchFamily="34" charset="0"/>
              </a:rPr>
              <a:t>Equities</a:t>
            </a:r>
          </a:p>
        </p:txBody>
      </p:sp>
      <p:sp>
        <p:nvSpPr>
          <p:cNvPr id="25" name="TextBox 24">
            <a:extLst>
              <a:ext uri="{FF2B5EF4-FFF2-40B4-BE49-F238E27FC236}">
                <a16:creationId xmlns:a16="http://schemas.microsoft.com/office/drawing/2014/main" id="{C7B34A8E-C75C-EA0B-AD77-32DE96EE4EF5}"/>
              </a:ext>
            </a:extLst>
          </p:cNvPr>
          <p:cNvSpPr txBox="1"/>
          <p:nvPr/>
        </p:nvSpPr>
        <p:spPr>
          <a:xfrm>
            <a:off x="1044517" y="6206622"/>
            <a:ext cx="6435586" cy="261610"/>
          </a:xfrm>
          <a:prstGeom prst="rect">
            <a:avLst/>
          </a:prstGeom>
          <a:noFill/>
        </p:spPr>
        <p:txBody>
          <a:bodyPr wrap="square">
            <a:spAutoFit/>
          </a:bodyPr>
          <a:lstStyle/>
          <a:p>
            <a:r>
              <a:rPr lang="en-US" sz="1100">
                <a:latin typeface="Aptos" panose="020B0004020202020204" pitchFamily="34" charset="0"/>
              </a:rPr>
              <a:t>*You can diversify investments outside an ISA, but you would not benefit from any tax efficiency.</a:t>
            </a:r>
            <a:endParaRPr lang="en-GB" sz="1100">
              <a:latin typeface="Aptos" panose="020B0004020202020204" pitchFamily="34" charset="0"/>
            </a:endParaRPr>
          </a:p>
        </p:txBody>
      </p:sp>
    </p:spTree>
    <p:extLst>
      <p:ext uri="{BB962C8B-B14F-4D97-AF65-F5344CB8AC3E}">
        <p14:creationId xmlns:p14="http://schemas.microsoft.com/office/powerpoint/2010/main" val="92711586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1000"/>
                                        <p:tgtEl>
                                          <p:spTgt spid="1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500"/>
                                        <p:tgtEl>
                                          <p:spTgt spid="8">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fade">
                                      <p:cBhvr>
                                        <p:cTn id="31" dur="500"/>
                                        <p:tgtEl>
                                          <p:spTgt spid="8">
                                            <p:txEl>
                                              <p:pRg st="4" end="4"/>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FAE50-205D-2510-18AD-0CCA33CD94C6}"/>
              </a:ext>
            </a:extLst>
          </p:cNvPr>
          <p:cNvSpPr txBox="1">
            <a:spLocks/>
          </p:cNvSpPr>
          <p:nvPr/>
        </p:nvSpPr>
        <p:spPr bwMode="auto">
          <a:xfrm>
            <a:off x="802800" y="1059680"/>
            <a:ext cx="10585450" cy="52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sz="3600" dirty="0">
                <a:solidFill>
                  <a:srgbClr val="391C66"/>
                </a:solidFill>
                <a:latin typeface="Aptos Display" panose="020B0004020202020204" pitchFamily="34" charset="0"/>
                <a:ea typeface="ヒラギノ角ゴ Pro W3"/>
              </a:rPr>
              <a:t>Exercise and sell your Haleon shares</a:t>
            </a:r>
          </a:p>
        </p:txBody>
      </p:sp>
      <p:sp>
        <p:nvSpPr>
          <p:cNvPr id="49" name="Rectangle 48">
            <a:extLst>
              <a:ext uri="{FF2B5EF4-FFF2-40B4-BE49-F238E27FC236}">
                <a16:creationId xmlns:a16="http://schemas.microsoft.com/office/drawing/2014/main" id="{328A0374-49D5-EA7C-21E4-18BB956F1822}"/>
              </a:ext>
            </a:extLst>
          </p:cNvPr>
          <p:cNvSpPr/>
          <p:nvPr/>
        </p:nvSpPr>
        <p:spPr>
          <a:xfrm>
            <a:off x="-14027" y="2000456"/>
            <a:ext cx="12369281" cy="93057"/>
          </a:xfrm>
          <a:prstGeom prst="rect">
            <a:avLst/>
          </a:prstGeom>
          <a:gradFill>
            <a:gsLst>
              <a:gs pos="60000">
                <a:srgbClr val="B9B9B9"/>
              </a:gs>
              <a:gs pos="31000">
                <a:srgbClr val="CCCCCC"/>
              </a:gs>
              <a:gs pos="43000">
                <a:schemeClr val="bg1">
                  <a:lumMod val="95000"/>
                </a:schemeClr>
              </a:gs>
              <a:gs pos="0">
                <a:srgbClr val="A5A5A5"/>
              </a:gs>
              <a:gs pos="100000">
                <a:srgbClr val="A5A5A5"/>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grpSp>
        <p:nvGrpSpPr>
          <p:cNvPr id="4" name="Group 3">
            <a:extLst>
              <a:ext uri="{FF2B5EF4-FFF2-40B4-BE49-F238E27FC236}">
                <a16:creationId xmlns:a16="http://schemas.microsoft.com/office/drawing/2014/main" id="{103CE7B6-1064-4AAC-19D7-61CDEBF2B3ED}"/>
              </a:ext>
            </a:extLst>
          </p:cNvPr>
          <p:cNvGrpSpPr/>
          <p:nvPr/>
        </p:nvGrpSpPr>
        <p:grpSpPr>
          <a:xfrm>
            <a:off x="1943344" y="3961436"/>
            <a:ext cx="3482075" cy="808401"/>
            <a:chOff x="343143" y="2673047"/>
            <a:chExt cx="3482075" cy="808401"/>
          </a:xfrm>
        </p:grpSpPr>
        <p:grpSp>
          <p:nvGrpSpPr>
            <p:cNvPr id="5" name="Group 4">
              <a:extLst>
                <a:ext uri="{FF2B5EF4-FFF2-40B4-BE49-F238E27FC236}">
                  <a16:creationId xmlns:a16="http://schemas.microsoft.com/office/drawing/2014/main" id="{CFCDC0B7-8F7A-B2BD-8075-EFA2B62DCAC7}"/>
                </a:ext>
              </a:extLst>
            </p:cNvPr>
            <p:cNvGrpSpPr/>
            <p:nvPr/>
          </p:nvGrpSpPr>
          <p:grpSpPr>
            <a:xfrm flipH="1">
              <a:off x="3330024" y="2949594"/>
              <a:ext cx="495194" cy="531854"/>
              <a:chOff x="6490081" y="3499657"/>
              <a:chExt cx="660259" cy="709138"/>
            </a:xfrm>
          </p:grpSpPr>
          <p:grpSp>
            <p:nvGrpSpPr>
              <p:cNvPr id="7" name="Group 6">
                <a:extLst>
                  <a:ext uri="{FF2B5EF4-FFF2-40B4-BE49-F238E27FC236}">
                    <a16:creationId xmlns:a16="http://schemas.microsoft.com/office/drawing/2014/main" id="{BE5B0A33-2FD9-3937-6BB4-4B8EC3AB5ACD}"/>
                  </a:ext>
                </a:extLst>
              </p:cNvPr>
              <p:cNvGrpSpPr/>
              <p:nvPr/>
            </p:nvGrpSpPr>
            <p:grpSpPr>
              <a:xfrm flipV="1">
                <a:off x="6490081" y="3531102"/>
                <a:ext cx="607159" cy="677693"/>
                <a:chOff x="3669632" y="1940719"/>
                <a:chExt cx="1012949" cy="1289891"/>
              </a:xfrm>
            </p:grpSpPr>
            <p:cxnSp>
              <p:nvCxnSpPr>
                <p:cNvPr id="9" name="Straight Connector 8">
                  <a:extLst>
                    <a:ext uri="{FF2B5EF4-FFF2-40B4-BE49-F238E27FC236}">
                      <a16:creationId xmlns:a16="http://schemas.microsoft.com/office/drawing/2014/main" id="{3CD9B6CF-9268-B91F-B998-E62E2A55B9B6}"/>
                    </a:ext>
                  </a:extLst>
                </p:cNvPr>
                <p:cNvCxnSpPr/>
                <p:nvPr/>
              </p:nvCxnSpPr>
              <p:spPr>
                <a:xfrm>
                  <a:off x="4333339" y="3223243"/>
                  <a:ext cx="34924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5018844-7C56-78BD-7CBA-656B5A13FC99}"/>
                    </a:ext>
                  </a:extLst>
                </p:cNvPr>
                <p:cNvCxnSpPr>
                  <a:cxnSpLocks/>
                </p:cNvCxnSpPr>
                <p:nvPr/>
              </p:nvCxnSpPr>
              <p:spPr>
                <a:xfrm>
                  <a:off x="4333339" y="1940719"/>
                  <a:ext cx="0" cy="128989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3371AB5-51B6-B802-E67C-D2FD1EDBE216}"/>
                    </a:ext>
                  </a:extLst>
                </p:cNvPr>
                <p:cNvCxnSpPr>
                  <a:cxnSpLocks/>
                </p:cNvCxnSpPr>
                <p:nvPr/>
              </p:nvCxnSpPr>
              <p:spPr>
                <a:xfrm flipV="1">
                  <a:off x="3669632" y="1940719"/>
                  <a:ext cx="663707" cy="255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 name="Isosceles Triangle 7">
                <a:extLst>
                  <a:ext uri="{FF2B5EF4-FFF2-40B4-BE49-F238E27FC236}">
                    <a16:creationId xmlns:a16="http://schemas.microsoft.com/office/drawing/2014/main" id="{D3A95935-16BB-B49D-9FDC-91C5479D3B2B}"/>
                  </a:ext>
                </a:extLst>
              </p:cNvPr>
              <p:cNvSpPr/>
              <p:nvPr/>
            </p:nvSpPr>
            <p:spPr>
              <a:xfrm rot="5400000">
                <a:off x="7078485" y="3504979"/>
                <a:ext cx="77178" cy="66533"/>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000000"/>
                  </a:solidFill>
                </a:endParaRPr>
              </a:p>
            </p:txBody>
          </p:sp>
        </p:grpSp>
        <p:sp>
          <p:nvSpPr>
            <p:cNvPr id="6" name="TextBox 5">
              <a:extLst>
                <a:ext uri="{FF2B5EF4-FFF2-40B4-BE49-F238E27FC236}">
                  <a16:creationId xmlns:a16="http://schemas.microsoft.com/office/drawing/2014/main" id="{1366A34A-0532-667D-F1A2-573305DF0656}"/>
                </a:ext>
              </a:extLst>
            </p:cNvPr>
            <p:cNvSpPr txBox="1"/>
            <p:nvPr/>
          </p:nvSpPr>
          <p:spPr>
            <a:xfrm>
              <a:off x="343143" y="2673047"/>
              <a:ext cx="2895782" cy="523220"/>
            </a:xfrm>
            <a:prstGeom prst="rect">
              <a:avLst/>
            </a:prstGeom>
            <a:noFill/>
          </p:spPr>
          <p:txBody>
            <a:bodyPr wrap="square">
              <a:spAutoFit/>
            </a:bodyPr>
            <a:lstStyle/>
            <a:p>
              <a:pPr marL="0" lvl="1" algn="r" defTabSz="914400" eaLnBrk="1" hangingPunct="1">
                <a:spcAft>
                  <a:spcPts val="1200"/>
                </a:spcAft>
                <a:buClr>
                  <a:srgbClr val="635A54"/>
                </a:buClr>
                <a:buSzPct val="150000"/>
                <a:defRPr/>
              </a:pPr>
              <a:r>
                <a:rPr lang="en-GB" sz="1400">
                  <a:solidFill>
                    <a:srgbClr val="000000"/>
                  </a:solidFill>
                  <a:latin typeface="Aptos" panose="020B0004020202020204" pitchFamily="34" charset="0"/>
                </a:rPr>
                <a:t>You won’t lose out if the share price falls in the future</a:t>
              </a:r>
            </a:p>
          </p:txBody>
        </p:sp>
      </p:grpSp>
      <p:grpSp>
        <p:nvGrpSpPr>
          <p:cNvPr id="12" name="Group 11">
            <a:extLst>
              <a:ext uri="{FF2B5EF4-FFF2-40B4-BE49-F238E27FC236}">
                <a16:creationId xmlns:a16="http://schemas.microsoft.com/office/drawing/2014/main" id="{6BE947AB-3CB8-7FE0-19A7-F183321519D6}"/>
              </a:ext>
            </a:extLst>
          </p:cNvPr>
          <p:cNvGrpSpPr/>
          <p:nvPr/>
        </p:nvGrpSpPr>
        <p:grpSpPr>
          <a:xfrm>
            <a:off x="1924230" y="4691719"/>
            <a:ext cx="3501189" cy="523220"/>
            <a:chOff x="324029" y="3403331"/>
            <a:chExt cx="3501189" cy="523220"/>
          </a:xfrm>
        </p:grpSpPr>
        <p:grpSp>
          <p:nvGrpSpPr>
            <p:cNvPr id="13" name="Group 12">
              <a:extLst>
                <a:ext uri="{FF2B5EF4-FFF2-40B4-BE49-F238E27FC236}">
                  <a16:creationId xmlns:a16="http://schemas.microsoft.com/office/drawing/2014/main" id="{F59529DB-E842-B672-8291-D733C7C75FF3}"/>
                </a:ext>
              </a:extLst>
            </p:cNvPr>
            <p:cNvGrpSpPr/>
            <p:nvPr/>
          </p:nvGrpSpPr>
          <p:grpSpPr>
            <a:xfrm flipH="1">
              <a:off x="3330024" y="3509242"/>
              <a:ext cx="495194" cy="57884"/>
              <a:chOff x="6490081" y="4248195"/>
              <a:chExt cx="660259" cy="77178"/>
            </a:xfrm>
          </p:grpSpPr>
          <p:cxnSp>
            <p:nvCxnSpPr>
              <p:cNvPr id="15" name="Straight Connector 14">
                <a:extLst>
                  <a:ext uri="{FF2B5EF4-FFF2-40B4-BE49-F238E27FC236}">
                    <a16:creationId xmlns:a16="http://schemas.microsoft.com/office/drawing/2014/main" id="{D2BC06BA-1A98-B6B4-1268-2F8072218E21}"/>
                  </a:ext>
                </a:extLst>
              </p:cNvPr>
              <p:cNvCxnSpPr>
                <a:cxnSpLocks/>
              </p:cNvCxnSpPr>
              <p:nvPr/>
            </p:nvCxnSpPr>
            <p:spPr>
              <a:xfrm>
                <a:off x="6490081" y="4290331"/>
                <a:ext cx="593727"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Isosceles Triangle 15">
                <a:extLst>
                  <a:ext uri="{FF2B5EF4-FFF2-40B4-BE49-F238E27FC236}">
                    <a16:creationId xmlns:a16="http://schemas.microsoft.com/office/drawing/2014/main" id="{58735C99-93D1-5F79-ABCB-45A80EBA4BB1}"/>
                  </a:ext>
                </a:extLst>
              </p:cNvPr>
              <p:cNvSpPr/>
              <p:nvPr/>
            </p:nvSpPr>
            <p:spPr>
              <a:xfrm rot="5400000">
                <a:off x="7078485" y="4253517"/>
                <a:ext cx="77178" cy="66533"/>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000000"/>
                  </a:solidFill>
                </a:endParaRPr>
              </a:p>
            </p:txBody>
          </p:sp>
        </p:grpSp>
        <p:sp>
          <p:nvSpPr>
            <p:cNvPr id="14" name="TextBox 13">
              <a:extLst>
                <a:ext uri="{FF2B5EF4-FFF2-40B4-BE49-F238E27FC236}">
                  <a16:creationId xmlns:a16="http://schemas.microsoft.com/office/drawing/2014/main" id="{B31BCAC5-1CC2-5C15-F08B-980D716444FC}"/>
                </a:ext>
              </a:extLst>
            </p:cNvPr>
            <p:cNvSpPr txBox="1"/>
            <p:nvPr/>
          </p:nvSpPr>
          <p:spPr>
            <a:xfrm>
              <a:off x="324029" y="3403331"/>
              <a:ext cx="2940972" cy="523220"/>
            </a:xfrm>
            <a:prstGeom prst="rect">
              <a:avLst/>
            </a:prstGeom>
            <a:noFill/>
          </p:spPr>
          <p:txBody>
            <a:bodyPr wrap="square">
              <a:spAutoFit/>
            </a:bodyPr>
            <a:lstStyle>
              <a:defPPr>
                <a:defRPr lang="en-US"/>
              </a:defPPr>
              <a:lvl2pPr marL="0" marR="0" lvl="1" algn="r" defTabSz="914400" eaLnBrk="1" latinLnBrk="0" hangingPunct="1">
                <a:lnSpc>
                  <a:spcPct val="100000"/>
                </a:lnSpc>
                <a:spcAft>
                  <a:spcPts val="1200"/>
                </a:spcAft>
                <a:buClr>
                  <a:srgbClr val="635A54"/>
                </a:buClr>
                <a:buSzPct val="150000"/>
                <a:tabLst/>
                <a:defRPr sz="1400">
                  <a:solidFill>
                    <a:srgbClr val="635A54"/>
                  </a:solidFill>
                </a:defRPr>
              </a:lvl2pPr>
            </a:lstStyle>
            <a:p>
              <a:pPr lvl="1"/>
              <a:r>
                <a:rPr lang="en-GB">
                  <a:solidFill>
                    <a:srgbClr val="000000"/>
                  </a:solidFill>
                  <a:latin typeface="Aptos" panose="020B0004020202020204" pitchFamily="34" charset="0"/>
                </a:rPr>
                <a:t>Share proceeds can be spent as soon as you receive them</a:t>
              </a:r>
            </a:p>
          </p:txBody>
        </p:sp>
      </p:grpSp>
      <p:grpSp>
        <p:nvGrpSpPr>
          <p:cNvPr id="17" name="Group 16">
            <a:extLst>
              <a:ext uri="{FF2B5EF4-FFF2-40B4-BE49-F238E27FC236}">
                <a16:creationId xmlns:a16="http://schemas.microsoft.com/office/drawing/2014/main" id="{A8DA9F6A-B081-3744-EDB4-8EC6FC77BC66}"/>
              </a:ext>
            </a:extLst>
          </p:cNvPr>
          <p:cNvGrpSpPr/>
          <p:nvPr/>
        </p:nvGrpSpPr>
        <p:grpSpPr>
          <a:xfrm>
            <a:off x="6775770" y="5535021"/>
            <a:ext cx="3654773" cy="738664"/>
            <a:chOff x="5175569" y="4177917"/>
            <a:chExt cx="3654773" cy="738664"/>
          </a:xfrm>
        </p:grpSpPr>
        <p:grpSp>
          <p:nvGrpSpPr>
            <p:cNvPr id="18" name="Group 17">
              <a:extLst>
                <a:ext uri="{FF2B5EF4-FFF2-40B4-BE49-F238E27FC236}">
                  <a16:creationId xmlns:a16="http://schemas.microsoft.com/office/drawing/2014/main" id="{7127A782-5390-365D-DDB8-EDD6D253DF69}"/>
                </a:ext>
              </a:extLst>
            </p:cNvPr>
            <p:cNvGrpSpPr/>
            <p:nvPr/>
          </p:nvGrpSpPr>
          <p:grpSpPr>
            <a:xfrm>
              <a:off x="5175569" y="4274427"/>
              <a:ext cx="495194" cy="57884"/>
              <a:chOff x="6490081" y="4248195"/>
              <a:chExt cx="660259" cy="77178"/>
            </a:xfrm>
          </p:grpSpPr>
          <p:cxnSp>
            <p:nvCxnSpPr>
              <p:cNvPr id="20" name="Straight Connector 19">
                <a:extLst>
                  <a:ext uri="{FF2B5EF4-FFF2-40B4-BE49-F238E27FC236}">
                    <a16:creationId xmlns:a16="http://schemas.microsoft.com/office/drawing/2014/main" id="{D4FC3298-BB5F-A313-DD19-BE5C54004110}"/>
                  </a:ext>
                </a:extLst>
              </p:cNvPr>
              <p:cNvCxnSpPr>
                <a:cxnSpLocks/>
              </p:cNvCxnSpPr>
              <p:nvPr/>
            </p:nvCxnSpPr>
            <p:spPr>
              <a:xfrm>
                <a:off x="6490081" y="4290331"/>
                <a:ext cx="593727"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Isosceles Triangle 20">
                <a:extLst>
                  <a:ext uri="{FF2B5EF4-FFF2-40B4-BE49-F238E27FC236}">
                    <a16:creationId xmlns:a16="http://schemas.microsoft.com/office/drawing/2014/main" id="{6923D0FC-42AD-1151-D813-6A6DFF4D6149}"/>
                  </a:ext>
                </a:extLst>
              </p:cNvPr>
              <p:cNvSpPr/>
              <p:nvPr/>
            </p:nvSpPr>
            <p:spPr>
              <a:xfrm rot="5400000">
                <a:off x="7078485" y="4253517"/>
                <a:ext cx="77178" cy="66533"/>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000000"/>
                  </a:solidFill>
                </a:endParaRPr>
              </a:p>
            </p:txBody>
          </p:sp>
        </p:grpSp>
        <p:sp>
          <p:nvSpPr>
            <p:cNvPr id="19" name="TextBox 18">
              <a:extLst>
                <a:ext uri="{FF2B5EF4-FFF2-40B4-BE49-F238E27FC236}">
                  <a16:creationId xmlns:a16="http://schemas.microsoft.com/office/drawing/2014/main" id="{BF188A93-D04D-D9BF-0A67-576995F5FB2D}"/>
                </a:ext>
              </a:extLst>
            </p:cNvPr>
            <p:cNvSpPr txBox="1"/>
            <p:nvPr/>
          </p:nvSpPr>
          <p:spPr>
            <a:xfrm>
              <a:off x="5817690" y="4177917"/>
              <a:ext cx="3012652" cy="738664"/>
            </a:xfrm>
            <a:prstGeom prst="rect">
              <a:avLst/>
            </a:prstGeom>
            <a:noFill/>
          </p:spPr>
          <p:txBody>
            <a:bodyPr wrap="square">
              <a:spAutoFit/>
            </a:bodyPr>
            <a:lstStyle>
              <a:defPPr>
                <a:defRPr lang="en-US"/>
              </a:defPPr>
              <a:lvl2pPr marL="0" marR="0" lvl="1" defTabSz="914400" eaLnBrk="1" latinLnBrk="0" hangingPunct="1">
                <a:lnSpc>
                  <a:spcPct val="100000"/>
                </a:lnSpc>
                <a:spcAft>
                  <a:spcPts val="1200"/>
                </a:spcAft>
                <a:buClr>
                  <a:srgbClr val="635A54"/>
                </a:buClr>
                <a:buSzPct val="150000"/>
                <a:tabLst/>
                <a:defRPr sz="1400">
                  <a:solidFill>
                    <a:srgbClr val="635A54"/>
                  </a:solidFill>
                </a:defRPr>
              </a:lvl2pPr>
            </a:lstStyle>
            <a:p>
              <a:pPr lvl="1"/>
              <a:r>
                <a:rPr lang="en-GB" dirty="0">
                  <a:solidFill>
                    <a:srgbClr val="000000"/>
                  </a:solidFill>
                  <a:latin typeface="Aptos" panose="020B0004020202020204" pitchFamily="34" charset="0"/>
                </a:rPr>
                <a:t>Selling all your shares may create a tax charge that could potentially be mitigated</a:t>
              </a:r>
            </a:p>
          </p:txBody>
        </p:sp>
      </p:grpSp>
      <p:grpSp>
        <p:nvGrpSpPr>
          <p:cNvPr id="22" name="Group 21">
            <a:extLst>
              <a:ext uri="{FF2B5EF4-FFF2-40B4-BE49-F238E27FC236}">
                <a16:creationId xmlns:a16="http://schemas.microsoft.com/office/drawing/2014/main" id="{28E08B57-0E58-0AEE-7053-DB9994F74FDA}"/>
              </a:ext>
            </a:extLst>
          </p:cNvPr>
          <p:cNvGrpSpPr/>
          <p:nvPr/>
        </p:nvGrpSpPr>
        <p:grpSpPr>
          <a:xfrm>
            <a:off x="6775769" y="4717079"/>
            <a:ext cx="3842266" cy="817942"/>
            <a:chOff x="5175569" y="3428691"/>
            <a:chExt cx="3842266" cy="817942"/>
          </a:xfrm>
        </p:grpSpPr>
        <p:grpSp>
          <p:nvGrpSpPr>
            <p:cNvPr id="23" name="Group 22">
              <a:extLst>
                <a:ext uri="{FF2B5EF4-FFF2-40B4-BE49-F238E27FC236}">
                  <a16:creationId xmlns:a16="http://schemas.microsoft.com/office/drawing/2014/main" id="{73446872-8525-402E-E8F9-5D4EF79C81DD}"/>
                </a:ext>
              </a:extLst>
            </p:cNvPr>
            <p:cNvGrpSpPr/>
            <p:nvPr/>
          </p:nvGrpSpPr>
          <p:grpSpPr>
            <a:xfrm>
              <a:off x="5175569" y="3714779"/>
              <a:ext cx="495194" cy="531854"/>
              <a:chOff x="6490081" y="3499657"/>
              <a:chExt cx="660259" cy="709138"/>
            </a:xfrm>
          </p:grpSpPr>
          <p:grpSp>
            <p:nvGrpSpPr>
              <p:cNvPr id="25" name="Group 24">
                <a:extLst>
                  <a:ext uri="{FF2B5EF4-FFF2-40B4-BE49-F238E27FC236}">
                    <a16:creationId xmlns:a16="http://schemas.microsoft.com/office/drawing/2014/main" id="{1B340812-E65E-FAD6-D5B8-95A51EFB163F}"/>
                  </a:ext>
                </a:extLst>
              </p:cNvPr>
              <p:cNvGrpSpPr/>
              <p:nvPr/>
            </p:nvGrpSpPr>
            <p:grpSpPr>
              <a:xfrm flipV="1">
                <a:off x="6490081" y="3531102"/>
                <a:ext cx="607159" cy="677693"/>
                <a:chOff x="3669632" y="1940719"/>
                <a:chExt cx="1012949" cy="1289891"/>
              </a:xfrm>
            </p:grpSpPr>
            <p:cxnSp>
              <p:nvCxnSpPr>
                <p:cNvPr id="27" name="Straight Connector 26">
                  <a:extLst>
                    <a:ext uri="{FF2B5EF4-FFF2-40B4-BE49-F238E27FC236}">
                      <a16:creationId xmlns:a16="http://schemas.microsoft.com/office/drawing/2014/main" id="{3FF6B49B-CF0B-2A57-DB8C-D6E7243ACB9D}"/>
                    </a:ext>
                  </a:extLst>
                </p:cNvPr>
                <p:cNvCxnSpPr/>
                <p:nvPr/>
              </p:nvCxnSpPr>
              <p:spPr>
                <a:xfrm>
                  <a:off x="4333339" y="3223243"/>
                  <a:ext cx="34924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6AC7350-314C-2AE6-2584-5F6B64E8F816}"/>
                    </a:ext>
                  </a:extLst>
                </p:cNvPr>
                <p:cNvCxnSpPr>
                  <a:cxnSpLocks/>
                </p:cNvCxnSpPr>
                <p:nvPr/>
              </p:nvCxnSpPr>
              <p:spPr>
                <a:xfrm>
                  <a:off x="4333339" y="1940719"/>
                  <a:ext cx="0" cy="128989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F6C1DDE-BCAE-F8D8-613F-7BBBA6C4072E}"/>
                    </a:ext>
                  </a:extLst>
                </p:cNvPr>
                <p:cNvCxnSpPr>
                  <a:cxnSpLocks/>
                </p:cNvCxnSpPr>
                <p:nvPr/>
              </p:nvCxnSpPr>
              <p:spPr>
                <a:xfrm flipV="1">
                  <a:off x="3669632" y="1940719"/>
                  <a:ext cx="663707" cy="255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6" name="Isosceles Triangle 25">
                <a:extLst>
                  <a:ext uri="{FF2B5EF4-FFF2-40B4-BE49-F238E27FC236}">
                    <a16:creationId xmlns:a16="http://schemas.microsoft.com/office/drawing/2014/main" id="{7A309E6C-42F0-0417-1B9C-E4090DA9A64A}"/>
                  </a:ext>
                </a:extLst>
              </p:cNvPr>
              <p:cNvSpPr/>
              <p:nvPr/>
            </p:nvSpPr>
            <p:spPr>
              <a:xfrm rot="5400000">
                <a:off x="7078485" y="3504979"/>
                <a:ext cx="77178" cy="66533"/>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000000"/>
                  </a:solidFill>
                </a:endParaRPr>
              </a:p>
            </p:txBody>
          </p:sp>
        </p:grpSp>
        <p:sp>
          <p:nvSpPr>
            <p:cNvPr id="24" name="TextBox 23">
              <a:extLst>
                <a:ext uri="{FF2B5EF4-FFF2-40B4-BE49-F238E27FC236}">
                  <a16:creationId xmlns:a16="http://schemas.microsoft.com/office/drawing/2014/main" id="{0BD140DD-9E1A-24C4-524D-56DAD4C783A8}"/>
                </a:ext>
              </a:extLst>
            </p:cNvPr>
            <p:cNvSpPr txBox="1"/>
            <p:nvPr/>
          </p:nvSpPr>
          <p:spPr>
            <a:xfrm>
              <a:off x="5817690" y="3428691"/>
              <a:ext cx="3200145" cy="523220"/>
            </a:xfrm>
            <a:prstGeom prst="rect">
              <a:avLst/>
            </a:prstGeom>
            <a:noFill/>
          </p:spPr>
          <p:txBody>
            <a:bodyPr wrap="square">
              <a:spAutoFit/>
            </a:bodyPr>
            <a:lstStyle>
              <a:defPPr>
                <a:defRPr lang="en-US"/>
              </a:defPPr>
              <a:lvl2pPr marL="0" marR="0" lvl="1" algn="r" defTabSz="914400" eaLnBrk="1" latinLnBrk="0" hangingPunct="1">
                <a:lnSpc>
                  <a:spcPct val="100000"/>
                </a:lnSpc>
                <a:spcAft>
                  <a:spcPts val="1200"/>
                </a:spcAft>
                <a:buClr>
                  <a:srgbClr val="635A54"/>
                </a:buClr>
                <a:buSzPct val="150000"/>
                <a:tabLst/>
                <a:defRPr sz="1400">
                  <a:solidFill>
                    <a:srgbClr val="635A54"/>
                  </a:solidFill>
                </a:defRPr>
              </a:lvl2pPr>
            </a:lstStyle>
            <a:p>
              <a:pPr lvl="1" algn="l"/>
              <a:r>
                <a:rPr lang="en-GB">
                  <a:solidFill>
                    <a:srgbClr val="000000"/>
                  </a:solidFill>
                  <a:latin typeface="Aptos" panose="020B0004020202020204" pitchFamily="34" charset="0"/>
                </a:rPr>
                <a:t>You will not benefit from any future investment returns</a:t>
              </a:r>
            </a:p>
          </p:txBody>
        </p:sp>
      </p:grpSp>
      <p:grpSp>
        <p:nvGrpSpPr>
          <p:cNvPr id="39" name="Group 38">
            <a:extLst>
              <a:ext uri="{FF2B5EF4-FFF2-40B4-BE49-F238E27FC236}">
                <a16:creationId xmlns:a16="http://schemas.microsoft.com/office/drawing/2014/main" id="{758A550C-9E3B-581A-F28A-35F9ED9D5E13}"/>
              </a:ext>
            </a:extLst>
          </p:cNvPr>
          <p:cNvGrpSpPr/>
          <p:nvPr/>
        </p:nvGrpSpPr>
        <p:grpSpPr>
          <a:xfrm flipH="1">
            <a:off x="5498417" y="5316683"/>
            <a:ext cx="1289285" cy="555469"/>
            <a:chOff x="4787979" y="3927989"/>
            <a:chExt cx="1719047" cy="740625"/>
          </a:xfrm>
        </p:grpSpPr>
        <p:grpSp>
          <p:nvGrpSpPr>
            <p:cNvPr id="40" name="Group 39">
              <a:extLst>
                <a:ext uri="{FF2B5EF4-FFF2-40B4-BE49-F238E27FC236}">
                  <a16:creationId xmlns:a16="http://schemas.microsoft.com/office/drawing/2014/main" id="{09D48C3E-C7DB-7E35-F9E1-0B8472D180CA}"/>
                </a:ext>
              </a:extLst>
            </p:cNvPr>
            <p:cNvGrpSpPr/>
            <p:nvPr/>
          </p:nvGrpSpPr>
          <p:grpSpPr>
            <a:xfrm rot="5400000" flipH="1">
              <a:off x="5277190" y="3438778"/>
              <a:ext cx="740625" cy="1719047"/>
              <a:chOff x="4153187" y="3567319"/>
              <a:chExt cx="615376" cy="1428334"/>
            </a:xfrm>
          </p:grpSpPr>
          <p:sp>
            <p:nvSpPr>
              <p:cNvPr id="42" name="Freeform: Shape 41">
                <a:extLst>
                  <a:ext uri="{FF2B5EF4-FFF2-40B4-BE49-F238E27FC236}">
                    <a16:creationId xmlns:a16="http://schemas.microsoft.com/office/drawing/2014/main" id="{1452F83E-E6B4-32AB-E297-ACA887F22571}"/>
                  </a:ext>
                </a:extLst>
              </p:cNvPr>
              <p:cNvSpPr/>
              <p:nvPr/>
            </p:nvSpPr>
            <p:spPr>
              <a:xfrm>
                <a:off x="4153187" y="3567319"/>
                <a:ext cx="615376" cy="1428334"/>
              </a:xfrm>
              <a:custGeom>
                <a:avLst/>
                <a:gdLst>
                  <a:gd name="connsiteX0" fmla="*/ 228517 w 603250"/>
                  <a:gd name="connsiteY0" fmla="*/ 0 h 1428334"/>
                  <a:gd name="connsiteX1" fmla="*/ 374734 w 603250"/>
                  <a:gd name="connsiteY1" fmla="*/ 0 h 1428334"/>
                  <a:gd name="connsiteX2" fmla="*/ 407591 w 603250"/>
                  <a:gd name="connsiteY2" fmla="*/ 32857 h 1428334"/>
                  <a:gd name="connsiteX3" fmla="*/ 407591 w 603250"/>
                  <a:gd name="connsiteY3" fmla="*/ 81477 h 1428334"/>
                  <a:gd name="connsiteX4" fmla="*/ 539112 w 603250"/>
                  <a:gd name="connsiteY4" fmla="*/ 81477 h 1428334"/>
                  <a:gd name="connsiteX5" fmla="*/ 603250 w 603250"/>
                  <a:gd name="connsiteY5" fmla="*/ 145615 h 1428334"/>
                  <a:gd name="connsiteX6" fmla="*/ 603250 w 603250"/>
                  <a:gd name="connsiteY6" fmla="*/ 1364196 h 1428334"/>
                  <a:gd name="connsiteX7" fmla="*/ 539112 w 603250"/>
                  <a:gd name="connsiteY7" fmla="*/ 1428334 h 1428334"/>
                  <a:gd name="connsiteX8" fmla="*/ 64138 w 603250"/>
                  <a:gd name="connsiteY8" fmla="*/ 1428334 h 1428334"/>
                  <a:gd name="connsiteX9" fmla="*/ 0 w 603250"/>
                  <a:gd name="connsiteY9" fmla="*/ 1364196 h 1428334"/>
                  <a:gd name="connsiteX10" fmla="*/ 0 w 603250"/>
                  <a:gd name="connsiteY10" fmla="*/ 145615 h 1428334"/>
                  <a:gd name="connsiteX11" fmla="*/ 64138 w 603250"/>
                  <a:gd name="connsiteY11" fmla="*/ 81477 h 1428334"/>
                  <a:gd name="connsiteX12" fmla="*/ 195660 w 603250"/>
                  <a:gd name="connsiteY12" fmla="*/ 81477 h 1428334"/>
                  <a:gd name="connsiteX13" fmla="*/ 195660 w 603250"/>
                  <a:gd name="connsiteY13" fmla="*/ 32857 h 1428334"/>
                  <a:gd name="connsiteX14" fmla="*/ 228517 w 603250"/>
                  <a:gd name="connsiteY14" fmla="*/ 0 h 142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3250" h="1428334">
                    <a:moveTo>
                      <a:pt x="228517" y="0"/>
                    </a:moveTo>
                    <a:lnTo>
                      <a:pt x="374734" y="0"/>
                    </a:lnTo>
                    <a:cubicBezTo>
                      <a:pt x="392880" y="0"/>
                      <a:pt x="407591" y="14711"/>
                      <a:pt x="407591" y="32857"/>
                    </a:cubicBezTo>
                    <a:lnTo>
                      <a:pt x="407591" y="81477"/>
                    </a:lnTo>
                    <a:lnTo>
                      <a:pt x="539112" y="81477"/>
                    </a:lnTo>
                    <a:cubicBezTo>
                      <a:pt x="574534" y="81477"/>
                      <a:pt x="603250" y="110193"/>
                      <a:pt x="603250" y="145615"/>
                    </a:cubicBezTo>
                    <a:lnTo>
                      <a:pt x="603250" y="1364196"/>
                    </a:lnTo>
                    <a:cubicBezTo>
                      <a:pt x="603250" y="1399618"/>
                      <a:pt x="574534" y="1428334"/>
                      <a:pt x="539112" y="1428334"/>
                    </a:cubicBezTo>
                    <a:lnTo>
                      <a:pt x="64138" y="1428334"/>
                    </a:lnTo>
                    <a:cubicBezTo>
                      <a:pt x="28716" y="1428334"/>
                      <a:pt x="0" y="1399618"/>
                      <a:pt x="0" y="1364196"/>
                    </a:cubicBezTo>
                    <a:lnTo>
                      <a:pt x="0" y="145615"/>
                    </a:lnTo>
                    <a:cubicBezTo>
                      <a:pt x="0" y="110193"/>
                      <a:pt x="28716" y="81477"/>
                      <a:pt x="64138" y="81477"/>
                    </a:cubicBezTo>
                    <a:lnTo>
                      <a:pt x="195660" y="81477"/>
                    </a:lnTo>
                    <a:lnTo>
                      <a:pt x="195660" y="32857"/>
                    </a:lnTo>
                    <a:cubicBezTo>
                      <a:pt x="195660" y="14711"/>
                      <a:pt x="210371" y="0"/>
                      <a:pt x="228517" y="0"/>
                    </a:cubicBez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3" name="Rectangle 42">
                <a:extLst>
                  <a:ext uri="{FF2B5EF4-FFF2-40B4-BE49-F238E27FC236}">
                    <a16:creationId xmlns:a16="http://schemas.microsoft.com/office/drawing/2014/main" id="{313F4825-6D3E-6514-4D07-269078B6BE71}"/>
                  </a:ext>
                </a:extLst>
              </p:cNvPr>
              <p:cNvSpPr/>
              <p:nvPr/>
            </p:nvSpPr>
            <p:spPr>
              <a:xfrm>
                <a:off x="4153187" y="3850639"/>
                <a:ext cx="615376" cy="914400"/>
              </a:xfrm>
              <a:prstGeom prst="rect">
                <a:avLst/>
              </a:prstGeom>
              <a:solidFill>
                <a:srgbClr val="F24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41" name="Minus Sign 40">
              <a:extLst>
                <a:ext uri="{FF2B5EF4-FFF2-40B4-BE49-F238E27FC236}">
                  <a16:creationId xmlns:a16="http://schemas.microsoft.com/office/drawing/2014/main" id="{B1A65057-B6EB-E669-07DE-D04A08052957}"/>
                </a:ext>
              </a:extLst>
            </p:cNvPr>
            <p:cNvSpPr/>
            <p:nvPr/>
          </p:nvSpPr>
          <p:spPr>
            <a:xfrm rot="10800000">
              <a:off x="5419008" y="4120302"/>
              <a:ext cx="473831" cy="355997"/>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44" name="Group 43">
            <a:extLst>
              <a:ext uri="{FF2B5EF4-FFF2-40B4-BE49-F238E27FC236}">
                <a16:creationId xmlns:a16="http://schemas.microsoft.com/office/drawing/2014/main" id="{451D0B03-BE97-FE5B-D8BC-50E0FBFE23CF}"/>
              </a:ext>
            </a:extLst>
          </p:cNvPr>
          <p:cNvGrpSpPr/>
          <p:nvPr/>
        </p:nvGrpSpPr>
        <p:grpSpPr>
          <a:xfrm rot="16200000" flipH="1">
            <a:off x="5787053" y="4174330"/>
            <a:ext cx="555469" cy="1289285"/>
            <a:chOff x="4457986" y="3419421"/>
            <a:chExt cx="615376" cy="1428334"/>
          </a:xfrm>
        </p:grpSpPr>
        <p:grpSp>
          <p:nvGrpSpPr>
            <p:cNvPr id="45" name="Group 44">
              <a:extLst>
                <a:ext uri="{FF2B5EF4-FFF2-40B4-BE49-F238E27FC236}">
                  <a16:creationId xmlns:a16="http://schemas.microsoft.com/office/drawing/2014/main" id="{B36C486F-B2A2-91E7-85B5-1DCED1DD1889}"/>
                </a:ext>
              </a:extLst>
            </p:cNvPr>
            <p:cNvGrpSpPr/>
            <p:nvPr/>
          </p:nvGrpSpPr>
          <p:grpSpPr>
            <a:xfrm>
              <a:off x="4457986" y="3419421"/>
              <a:ext cx="615376" cy="1428334"/>
              <a:chOff x="4153187" y="3567319"/>
              <a:chExt cx="615376" cy="1428334"/>
            </a:xfrm>
          </p:grpSpPr>
          <p:sp>
            <p:nvSpPr>
              <p:cNvPr id="47" name="Freeform: Shape 46">
                <a:extLst>
                  <a:ext uri="{FF2B5EF4-FFF2-40B4-BE49-F238E27FC236}">
                    <a16:creationId xmlns:a16="http://schemas.microsoft.com/office/drawing/2014/main" id="{32183593-C572-F1BB-1C40-8B6F9EA2A194}"/>
                  </a:ext>
                </a:extLst>
              </p:cNvPr>
              <p:cNvSpPr/>
              <p:nvPr/>
            </p:nvSpPr>
            <p:spPr>
              <a:xfrm>
                <a:off x="4153187" y="3567319"/>
                <a:ext cx="615376" cy="1428334"/>
              </a:xfrm>
              <a:custGeom>
                <a:avLst/>
                <a:gdLst>
                  <a:gd name="connsiteX0" fmla="*/ 228517 w 603250"/>
                  <a:gd name="connsiteY0" fmla="*/ 0 h 1428334"/>
                  <a:gd name="connsiteX1" fmla="*/ 374734 w 603250"/>
                  <a:gd name="connsiteY1" fmla="*/ 0 h 1428334"/>
                  <a:gd name="connsiteX2" fmla="*/ 407591 w 603250"/>
                  <a:gd name="connsiteY2" fmla="*/ 32857 h 1428334"/>
                  <a:gd name="connsiteX3" fmla="*/ 407591 w 603250"/>
                  <a:gd name="connsiteY3" fmla="*/ 81477 h 1428334"/>
                  <a:gd name="connsiteX4" fmla="*/ 539112 w 603250"/>
                  <a:gd name="connsiteY4" fmla="*/ 81477 h 1428334"/>
                  <a:gd name="connsiteX5" fmla="*/ 603250 w 603250"/>
                  <a:gd name="connsiteY5" fmla="*/ 145615 h 1428334"/>
                  <a:gd name="connsiteX6" fmla="*/ 603250 w 603250"/>
                  <a:gd name="connsiteY6" fmla="*/ 1364196 h 1428334"/>
                  <a:gd name="connsiteX7" fmla="*/ 539112 w 603250"/>
                  <a:gd name="connsiteY7" fmla="*/ 1428334 h 1428334"/>
                  <a:gd name="connsiteX8" fmla="*/ 64138 w 603250"/>
                  <a:gd name="connsiteY8" fmla="*/ 1428334 h 1428334"/>
                  <a:gd name="connsiteX9" fmla="*/ 0 w 603250"/>
                  <a:gd name="connsiteY9" fmla="*/ 1364196 h 1428334"/>
                  <a:gd name="connsiteX10" fmla="*/ 0 w 603250"/>
                  <a:gd name="connsiteY10" fmla="*/ 145615 h 1428334"/>
                  <a:gd name="connsiteX11" fmla="*/ 64138 w 603250"/>
                  <a:gd name="connsiteY11" fmla="*/ 81477 h 1428334"/>
                  <a:gd name="connsiteX12" fmla="*/ 195660 w 603250"/>
                  <a:gd name="connsiteY12" fmla="*/ 81477 h 1428334"/>
                  <a:gd name="connsiteX13" fmla="*/ 195660 w 603250"/>
                  <a:gd name="connsiteY13" fmla="*/ 32857 h 1428334"/>
                  <a:gd name="connsiteX14" fmla="*/ 228517 w 603250"/>
                  <a:gd name="connsiteY14" fmla="*/ 0 h 142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3250" h="1428334">
                    <a:moveTo>
                      <a:pt x="228517" y="0"/>
                    </a:moveTo>
                    <a:lnTo>
                      <a:pt x="374734" y="0"/>
                    </a:lnTo>
                    <a:cubicBezTo>
                      <a:pt x="392880" y="0"/>
                      <a:pt x="407591" y="14711"/>
                      <a:pt x="407591" y="32857"/>
                    </a:cubicBezTo>
                    <a:lnTo>
                      <a:pt x="407591" y="81477"/>
                    </a:lnTo>
                    <a:lnTo>
                      <a:pt x="539112" y="81477"/>
                    </a:lnTo>
                    <a:cubicBezTo>
                      <a:pt x="574534" y="81477"/>
                      <a:pt x="603250" y="110193"/>
                      <a:pt x="603250" y="145615"/>
                    </a:cubicBezTo>
                    <a:lnTo>
                      <a:pt x="603250" y="1364196"/>
                    </a:lnTo>
                    <a:cubicBezTo>
                      <a:pt x="603250" y="1399618"/>
                      <a:pt x="574534" y="1428334"/>
                      <a:pt x="539112" y="1428334"/>
                    </a:cubicBezTo>
                    <a:lnTo>
                      <a:pt x="64138" y="1428334"/>
                    </a:lnTo>
                    <a:cubicBezTo>
                      <a:pt x="28716" y="1428334"/>
                      <a:pt x="0" y="1399618"/>
                      <a:pt x="0" y="1364196"/>
                    </a:cubicBezTo>
                    <a:lnTo>
                      <a:pt x="0" y="145615"/>
                    </a:lnTo>
                    <a:cubicBezTo>
                      <a:pt x="0" y="110193"/>
                      <a:pt x="28716" y="81477"/>
                      <a:pt x="64138" y="81477"/>
                    </a:cubicBezTo>
                    <a:lnTo>
                      <a:pt x="195660" y="81477"/>
                    </a:lnTo>
                    <a:lnTo>
                      <a:pt x="195660" y="32857"/>
                    </a:lnTo>
                    <a:cubicBezTo>
                      <a:pt x="195660" y="14711"/>
                      <a:pt x="210371" y="0"/>
                      <a:pt x="228517" y="0"/>
                    </a:cubicBez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8" name="Rectangle 47">
                <a:extLst>
                  <a:ext uri="{FF2B5EF4-FFF2-40B4-BE49-F238E27FC236}">
                    <a16:creationId xmlns:a16="http://schemas.microsoft.com/office/drawing/2014/main" id="{E8725EFC-8338-F08A-78F7-A6E0B039703E}"/>
                  </a:ext>
                </a:extLst>
              </p:cNvPr>
              <p:cNvSpPr/>
              <p:nvPr/>
            </p:nvSpPr>
            <p:spPr>
              <a:xfrm>
                <a:off x="4153187" y="3850639"/>
                <a:ext cx="615376" cy="914400"/>
              </a:xfrm>
              <a:prstGeom prst="rect">
                <a:avLst/>
              </a:prstGeom>
              <a:solidFill>
                <a:srgbClr val="76B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46" name="Plus Sign 45">
              <a:extLst>
                <a:ext uri="{FF2B5EF4-FFF2-40B4-BE49-F238E27FC236}">
                  <a16:creationId xmlns:a16="http://schemas.microsoft.com/office/drawing/2014/main" id="{A1FA17D2-6469-A9DE-FABA-80862B3086C0}"/>
                </a:ext>
              </a:extLst>
            </p:cNvPr>
            <p:cNvSpPr/>
            <p:nvPr/>
          </p:nvSpPr>
          <p:spPr>
            <a:xfrm>
              <a:off x="4535486" y="3957374"/>
              <a:ext cx="460377" cy="460377"/>
            </a:xfrm>
            <a:prstGeom prst="mathPlus">
              <a:avLst>
                <a:gd name="adj1" fmla="val 180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3" name="Group 2">
            <a:extLst>
              <a:ext uri="{FF2B5EF4-FFF2-40B4-BE49-F238E27FC236}">
                <a16:creationId xmlns:a16="http://schemas.microsoft.com/office/drawing/2014/main" id="{E7C15814-7A88-8A40-96A8-D68614E6A530}"/>
              </a:ext>
            </a:extLst>
          </p:cNvPr>
          <p:cNvGrpSpPr/>
          <p:nvPr/>
        </p:nvGrpSpPr>
        <p:grpSpPr>
          <a:xfrm>
            <a:off x="980391" y="1989660"/>
            <a:ext cx="1573858" cy="1439340"/>
            <a:chOff x="2601941" y="2001832"/>
            <a:chExt cx="1804263" cy="1650052"/>
          </a:xfrm>
        </p:grpSpPr>
        <p:grpSp>
          <p:nvGrpSpPr>
            <p:cNvPr id="30" name="Group 29">
              <a:extLst>
                <a:ext uri="{FF2B5EF4-FFF2-40B4-BE49-F238E27FC236}">
                  <a16:creationId xmlns:a16="http://schemas.microsoft.com/office/drawing/2014/main" id="{072F9EDE-164B-4201-5599-A2CC49958D1D}"/>
                </a:ext>
              </a:extLst>
            </p:cNvPr>
            <p:cNvGrpSpPr/>
            <p:nvPr/>
          </p:nvGrpSpPr>
          <p:grpSpPr>
            <a:xfrm>
              <a:off x="2632824" y="2001832"/>
              <a:ext cx="1773380" cy="1650052"/>
              <a:chOff x="2632824" y="2001832"/>
              <a:chExt cx="1773380" cy="1650052"/>
            </a:xfrm>
          </p:grpSpPr>
          <p:grpSp>
            <p:nvGrpSpPr>
              <p:cNvPr id="32" name="Group 31">
                <a:extLst>
                  <a:ext uri="{FF2B5EF4-FFF2-40B4-BE49-F238E27FC236}">
                    <a16:creationId xmlns:a16="http://schemas.microsoft.com/office/drawing/2014/main" id="{1C361FE5-8F21-2CCD-D40A-BD1EE746C3FF}"/>
                  </a:ext>
                </a:extLst>
              </p:cNvPr>
              <p:cNvGrpSpPr/>
              <p:nvPr/>
            </p:nvGrpSpPr>
            <p:grpSpPr>
              <a:xfrm rot="21375426" flipH="1">
                <a:off x="2632824" y="2786013"/>
                <a:ext cx="1773380" cy="865871"/>
                <a:chOff x="6116090" y="2470381"/>
                <a:chExt cx="1773380" cy="865871"/>
              </a:xfrm>
            </p:grpSpPr>
            <p:sp>
              <p:nvSpPr>
                <p:cNvPr id="36" name="Freeform: Shape 35">
                  <a:extLst>
                    <a:ext uri="{FF2B5EF4-FFF2-40B4-BE49-F238E27FC236}">
                      <a16:creationId xmlns:a16="http://schemas.microsoft.com/office/drawing/2014/main" id="{B5B9B0A0-BEE6-041B-14CF-4418A269C807}"/>
                    </a:ext>
                  </a:extLst>
                </p:cNvPr>
                <p:cNvSpPr/>
                <p:nvPr/>
              </p:nvSpPr>
              <p:spPr bwMode="auto">
                <a:xfrm rot="21169177">
                  <a:off x="6116090" y="2470381"/>
                  <a:ext cx="1773380" cy="865871"/>
                </a:xfrm>
                <a:custGeom>
                  <a:avLst/>
                  <a:gdLst>
                    <a:gd name="connsiteX0" fmla="*/ 123458 w 1773380"/>
                    <a:gd name="connsiteY0" fmla="*/ 66423 h 865871"/>
                    <a:gd name="connsiteX1" fmla="*/ 62381 w 1773380"/>
                    <a:gd name="connsiteY1" fmla="*/ 113832 h 865871"/>
                    <a:gd name="connsiteX2" fmla="*/ 109791 w 1773380"/>
                    <a:gd name="connsiteY2" fmla="*/ 174909 h 865871"/>
                    <a:gd name="connsiteX3" fmla="*/ 170868 w 1773380"/>
                    <a:gd name="connsiteY3" fmla="*/ 127499 h 865871"/>
                    <a:gd name="connsiteX4" fmla="*/ 123458 w 1773380"/>
                    <a:gd name="connsiteY4" fmla="*/ 66423 h 865871"/>
                    <a:gd name="connsiteX5" fmla="*/ 1625378 w 1773380"/>
                    <a:gd name="connsiteY5" fmla="*/ 76047 h 865871"/>
                    <a:gd name="connsiteX6" fmla="*/ 1564301 w 1773380"/>
                    <a:gd name="connsiteY6" fmla="*/ 123457 h 865871"/>
                    <a:gd name="connsiteX7" fmla="*/ 1611711 w 1773380"/>
                    <a:gd name="connsiteY7" fmla="*/ 184534 h 865871"/>
                    <a:gd name="connsiteX8" fmla="*/ 1672787 w 1773380"/>
                    <a:gd name="connsiteY8" fmla="*/ 137124 h 865871"/>
                    <a:gd name="connsiteX9" fmla="*/ 1625378 w 1773380"/>
                    <a:gd name="connsiteY9" fmla="*/ 76047 h 865871"/>
                    <a:gd name="connsiteX10" fmla="*/ 1649630 w 1773380"/>
                    <a:gd name="connsiteY10" fmla="*/ 0 h 865871"/>
                    <a:gd name="connsiteX11" fmla="*/ 1773380 w 1773380"/>
                    <a:gd name="connsiteY11" fmla="*/ 123750 h 865871"/>
                    <a:gd name="connsiteX12" fmla="*/ 1773380 w 1773380"/>
                    <a:gd name="connsiteY12" fmla="*/ 742121 h 865871"/>
                    <a:gd name="connsiteX13" fmla="*/ 1649630 w 1773380"/>
                    <a:gd name="connsiteY13" fmla="*/ 865871 h 865871"/>
                    <a:gd name="connsiteX14" fmla="*/ 123750 w 1773380"/>
                    <a:gd name="connsiteY14" fmla="*/ 865871 h 865871"/>
                    <a:gd name="connsiteX15" fmla="*/ 0 w 1773380"/>
                    <a:gd name="connsiteY15" fmla="*/ 742121 h 865871"/>
                    <a:gd name="connsiteX16" fmla="*/ 0 w 1773380"/>
                    <a:gd name="connsiteY16" fmla="*/ 123750 h 865871"/>
                    <a:gd name="connsiteX17" fmla="*/ 123750 w 1773380"/>
                    <a:gd name="connsiteY17" fmla="*/ 0 h 86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3380" h="865871">
                      <a:moveTo>
                        <a:pt x="123458" y="66423"/>
                      </a:moveTo>
                      <a:cubicBezTo>
                        <a:pt x="93500" y="62648"/>
                        <a:pt x="66155" y="83874"/>
                        <a:pt x="62381" y="113832"/>
                      </a:cubicBezTo>
                      <a:cubicBezTo>
                        <a:pt x="58607" y="143790"/>
                        <a:pt x="79833" y="171135"/>
                        <a:pt x="109791" y="174909"/>
                      </a:cubicBezTo>
                      <a:cubicBezTo>
                        <a:pt x="139749" y="178683"/>
                        <a:pt x="167094" y="157458"/>
                        <a:pt x="170868" y="127499"/>
                      </a:cubicBezTo>
                      <a:cubicBezTo>
                        <a:pt x="174642" y="97541"/>
                        <a:pt x="153416" y="70197"/>
                        <a:pt x="123458" y="66423"/>
                      </a:cubicBezTo>
                      <a:close/>
                      <a:moveTo>
                        <a:pt x="1625378" y="76047"/>
                      </a:moveTo>
                      <a:cubicBezTo>
                        <a:pt x="1595420" y="72273"/>
                        <a:pt x="1568075" y="93499"/>
                        <a:pt x="1564301" y="123457"/>
                      </a:cubicBezTo>
                      <a:cubicBezTo>
                        <a:pt x="1560527" y="153415"/>
                        <a:pt x="1581752" y="180760"/>
                        <a:pt x="1611711" y="184534"/>
                      </a:cubicBezTo>
                      <a:cubicBezTo>
                        <a:pt x="1641669" y="188308"/>
                        <a:pt x="1669013" y="167082"/>
                        <a:pt x="1672787" y="137124"/>
                      </a:cubicBezTo>
                      <a:cubicBezTo>
                        <a:pt x="1676562" y="107166"/>
                        <a:pt x="1655336" y="79822"/>
                        <a:pt x="1625378" y="76047"/>
                      </a:cubicBezTo>
                      <a:close/>
                      <a:moveTo>
                        <a:pt x="1649630" y="0"/>
                      </a:moveTo>
                      <a:cubicBezTo>
                        <a:pt x="1717975" y="0"/>
                        <a:pt x="1773380" y="55405"/>
                        <a:pt x="1773380" y="123750"/>
                      </a:cubicBezTo>
                      <a:lnTo>
                        <a:pt x="1773380" y="742121"/>
                      </a:lnTo>
                      <a:cubicBezTo>
                        <a:pt x="1773380" y="810466"/>
                        <a:pt x="1717975" y="865871"/>
                        <a:pt x="1649630" y="865871"/>
                      </a:cubicBezTo>
                      <a:lnTo>
                        <a:pt x="123750" y="865871"/>
                      </a:lnTo>
                      <a:cubicBezTo>
                        <a:pt x="55405" y="865871"/>
                        <a:pt x="0" y="810466"/>
                        <a:pt x="0" y="742121"/>
                      </a:cubicBezTo>
                      <a:lnTo>
                        <a:pt x="0" y="123750"/>
                      </a:lnTo>
                      <a:cubicBezTo>
                        <a:pt x="0" y="55405"/>
                        <a:pt x="55405" y="0"/>
                        <a:pt x="123750" y="0"/>
                      </a:cubicBezTo>
                      <a:close/>
                    </a:path>
                  </a:pathLst>
                </a:custGeom>
                <a:solidFill>
                  <a:srgbClr val="BDC1BB"/>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400" b="1" kern="0" err="1">
                    <a:solidFill>
                      <a:srgbClr val="FFFFFF"/>
                    </a:solidFill>
                    <a:latin typeface="Arial"/>
                  </a:endParaRPr>
                </a:p>
              </p:txBody>
            </p:sp>
            <p:sp>
              <p:nvSpPr>
                <p:cNvPr id="37" name="Freeform: Shape 36">
                  <a:extLst>
                    <a:ext uri="{FF2B5EF4-FFF2-40B4-BE49-F238E27FC236}">
                      <a16:creationId xmlns:a16="http://schemas.microsoft.com/office/drawing/2014/main" id="{1AADC9BE-333F-29D6-558F-5BB111C82F6E}"/>
                    </a:ext>
                  </a:extLst>
                </p:cNvPr>
                <p:cNvSpPr/>
                <p:nvPr/>
              </p:nvSpPr>
              <p:spPr bwMode="auto">
                <a:xfrm rot="21169177">
                  <a:off x="6156891" y="2525530"/>
                  <a:ext cx="1679121" cy="763806"/>
                </a:xfrm>
                <a:custGeom>
                  <a:avLst/>
                  <a:gdLst>
                    <a:gd name="connsiteX0" fmla="*/ 1517843 w 1679121"/>
                    <a:gd name="connsiteY0" fmla="*/ 0 h 763806"/>
                    <a:gd name="connsiteX1" fmla="*/ 1491884 w 1679121"/>
                    <a:gd name="connsiteY1" fmla="*/ 29685 h 763806"/>
                    <a:gd name="connsiteX2" fmla="*/ 1478354 w 1679121"/>
                    <a:gd name="connsiteY2" fmla="*/ 69904 h 763806"/>
                    <a:gd name="connsiteX3" fmla="*/ 1571019 w 1679121"/>
                    <a:gd name="connsiteY3" fmla="*/ 189283 h 763806"/>
                    <a:gd name="connsiteX4" fmla="*/ 1676867 w 1679121"/>
                    <a:gd name="connsiteY4" fmla="*/ 136837 h 763806"/>
                    <a:gd name="connsiteX5" fmla="*/ 1679121 w 1679121"/>
                    <a:gd name="connsiteY5" fmla="*/ 130136 h 763806"/>
                    <a:gd name="connsiteX6" fmla="*/ 1679121 w 1679121"/>
                    <a:gd name="connsiteY6" fmla="*/ 695652 h 763806"/>
                    <a:gd name="connsiteX7" fmla="*/ 1610967 w 1679121"/>
                    <a:gd name="connsiteY7" fmla="*/ 763806 h 763806"/>
                    <a:gd name="connsiteX8" fmla="*/ 68154 w 1679121"/>
                    <a:gd name="connsiteY8" fmla="*/ 763806 h 763806"/>
                    <a:gd name="connsiteX9" fmla="*/ 0 w 1679121"/>
                    <a:gd name="connsiteY9" fmla="*/ 695652 h 763806"/>
                    <a:gd name="connsiteX10" fmla="*/ 0 w 1679121"/>
                    <a:gd name="connsiteY10" fmla="*/ 138795 h 763806"/>
                    <a:gd name="connsiteX11" fmla="*/ 23502 w 1679121"/>
                    <a:gd name="connsiteY11" fmla="*/ 159347 h 763806"/>
                    <a:gd name="connsiteX12" fmla="*/ 63721 w 1679121"/>
                    <a:gd name="connsiteY12" fmla="*/ 172878 h 763806"/>
                    <a:gd name="connsiteX13" fmla="*/ 183100 w 1679121"/>
                    <a:gd name="connsiteY13" fmla="*/ 80213 h 763806"/>
                    <a:gd name="connsiteX14" fmla="*/ 161492 w 1679121"/>
                    <a:gd name="connsiteY14" fmla="*/ 1332 h 763806"/>
                    <a:gd name="connsiteX15" fmla="*/ 159969 w 1679121"/>
                    <a:gd name="connsiteY15" fmla="*/ 0 h 76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79121" h="763806">
                      <a:moveTo>
                        <a:pt x="1517843" y="0"/>
                      </a:moveTo>
                      <a:lnTo>
                        <a:pt x="1491884" y="29685"/>
                      </a:lnTo>
                      <a:cubicBezTo>
                        <a:pt x="1484921" y="41694"/>
                        <a:pt x="1480198" y="55266"/>
                        <a:pt x="1478354" y="69904"/>
                      </a:cubicBezTo>
                      <a:cubicBezTo>
                        <a:pt x="1470977" y="128458"/>
                        <a:pt x="1512465" y="181906"/>
                        <a:pt x="1571019" y="189283"/>
                      </a:cubicBezTo>
                      <a:cubicBezTo>
                        <a:pt x="1614934" y="194815"/>
                        <a:pt x="1655978" y="172862"/>
                        <a:pt x="1676867" y="136837"/>
                      </a:cubicBezTo>
                      <a:lnTo>
                        <a:pt x="1679121" y="130136"/>
                      </a:lnTo>
                      <a:lnTo>
                        <a:pt x="1679121" y="695652"/>
                      </a:lnTo>
                      <a:cubicBezTo>
                        <a:pt x="1679121" y="733292"/>
                        <a:pt x="1648607" y="763806"/>
                        <a:pt x="1610967" y="763806"/>
                      </a:cubicBezTo>
                      <a:lnTo>
                        <a:pt x="68154" y="763806"/>
                      </a:lnTo>
                      <a:cubicBezTo>
                        <a:pt x="30514" y="763806"/>
                        <a:pt x="0" y="733292"/>
                        <a:pt x="0" y="695652"/>
                      </a:cubicBezTo>
                      <a:lnTo>
                        <a:pt x="0" y="138795"/>
                      </a:lnTo>
                      <a:lnTo>
                        <a:pt x="23502" y="159347"/>
                      </a:lnTo>
                      <a:cubicBezTo>
                        <a:pt x="35511" y="166310"/>
                        <a:pt x="49083" y="171034"/>
                        <a:pt x="63721" y="172878"/>
                      </a:cubicBezTo>
                      <a:cubicBezTo>
                        <a:pt x="122275" y="180255"/>
                        <a:pt x="175723" y="138767"/>
                        <a:pt x="183100" y="80213"/>
                      </a:cubicBezTo>
                      <a:cubicBezTo>
                        <a:pt x="186788" y="50936"/>
                        <a:pt x="178261" y="22935"/>
                        <a:pt x="161492" y="1332"/>
                      </a:cubicBezTo>
                      <a:lnTo>
                        <a:pt x="159969" y="0"/>
                      </a:lnTo>
                      <a:close/>
                    </a:path>
                  </a:pathLst>
                </a:custGeom>
                <a:solidFill>
                  <a:srgbClr val="FF3FB6"/>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400" b="1" kern="0" err="1">
                    <a:solidFill>
                      <a:srgbClr val="FFFFFF"/>
                    </a:solidFill>
                    <a:latin typeface="Arial"/>
                  </a:endParaRPr>
                </a:p>
              </p:txBody>
            </p:sp>
          </p:grpSp>
          <p:cxnSp>
            <p:nvCxnSpPr>
              <p:cNvPr id="33" name="Straight Connector 32">
                <a:extLst>
                  <a:ext uri="{FF2B5EF4-FFF2-40B4-BE49-F238E27FC236}">
                    <a16:creationId xmlns:a16="http://schemas.microsoft.com/office/drawing/2014/main" id="{3D09ED33-8C30-3904-6B84-AAC2CC780B13}"/>
                  </a:ext>
                </a:extLst>
              </p:cNvPr>
              <p:cNvCxnSpPr>
                <a:cxnSpLocks/>
              </p:cNvCxnSpPr>
              <p:nvPr/>
            </p:nvCxnSpPr>
            <p:spPr>
              <a:xfrm flipH="1" flipV="1">
                <a:off x="3502802" y="2046024"/>
                <a:ext cx="786324" cy="906983"/>
              </a:xfrm>
              <a:prstGeom prst="line">
                <a:avLst/>
              </a:prstGeom>
              <a:ln w="22225">
                <a:solidFill>
                  <a:srgbClr val="BDC1B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A0C06CE-AA92-510C-89A9-E120D5D60E54}"/>
                  </a:ext>
                </a:extLst>
              </p:cNvPr>
              <p:cNvCxnSpPr>
                <a:cxnSpLocks/>
              </p:cNvCxnSpPr>
              <p:nvPr/>
            </p:nvCxnSpPr>
            <p:spPr>
              <a:xfrm flipV="1">
                <a:off x="2802113" y="2054374"/>
                <a:ext cx="568992" cy="782328"/>
              </a:xfrm>
              <a:prstGeom prst="line">
                <a:avLst/>
              </a:prstGeom>
              <a:ln w="22225">
                <a:solidFill>
                  <a:srgbClr val="BDC1BB"/>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72CF0EA8-7001-CDCA-A7D0-BFCBE422AFBF}"/>
                  </a:ext>
                </a:extLst>
              </p:cNvPr>
              <p:cNvSpPr/>
              <p:nvPr/>
            </p:nvSpPr>
            <p:spPr bwMode="auto">
              <a:xfrm rot="21375426" flipH="1">
                <a:off x="3349353" y="2001832"/>
                <a:ext cx="196414" cy="196414"/>
              </a:xfrm>
              <a:prstGeom prst="ellipse">
                <a:avLst/>
              </a:prstGeom>
              <a:solidFill>
                <a:srgbClr val="BE0077"/>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400" b="1" kern="0" err="1">
                  <a:solidFill>
                    <a:srgbClr val="FFFFFF"/>
                  </a:solidFill>
                  <a:latin typeface="Arial"/>
                </a:endParaRPr>
              </a:p>
            </p:txBody>
          </p:sp>
        </p:grpSp>
        <p:sp>
          <p:nvSpPr>
            <p:cNvPr id="31" name="TextBox 30">
              <a:extLst>
                <a:ext uri="{FF2B5EF4-FFF2-40B4-BE49-F238E27FC236}">
                  <a16:creationId xmlns:a16="http://schemas.microsoft.com/office/drawing/2014/main" id="{ADC0C19E-DD7D-806A-15E8-D90B659FBB00}"/>
                </a:ext>
              </a:extLst>
            </p:cNvPr>
            <p:cNvSpPr txBox="1"/>
            <p:nvPr/>
          </p:nvSpPr>
          <p:spPr>
            <a:xfrm rot="167113">
              <a:off x="2601941" y="3055948"/>
              <a:ext cx="1775499" cy="352834"/>
            </a:xfrm>
            <a:prstGeom prst="rect">
              <a:avLst/>
            </a:prstGeom>
            <a:noFill/>
          </p:spPr>
          <p:txBody>
            <a:bodyPr wrap="square" rtlCol="0">
              <a:spAutoFit/>
            </a:bodyPr>
            <a:lstStyle/>
            <a:p>
              <a:pPr algn="ctr" defTabSz="914400" eaLnBrk="1" fontAlgn="auto" hangingPunct="1">
                <a:spcBef>
                  <a:spcPts val="0"/>
                </a:spcBef>
                <a:spcAft>
                  <a:spcPts val="0"/>
                </a:spcAft>
                <a:defRPr/>
              </a:pPr>
              <a:r>
                <a:rPr lang="en-GB" sz="1400" dirty="0">
                  <a:solidFill>
                    <a:schemeClr val="bg1"/>
                  </a:solidFill>
                  <a:latin typeface="Aptos" panose="020B0004020202020204" pitchFamily="34" charset="0"/>
                </a:rPr>
                <a:t>Exercise and sell</a:t>
              </a:r>
            </a:p>
          </p:txBody>
        </p:sp>
      </p:grpSp>
      <p:grpSp>
        <p:nvGrpSpPr>
          <p:cNvPr id="38" name="Group 37">
            <a:extLst>
              <a:ext uri="{FF2B5EF4-FFF2-40B4-BE49-F238E27FC236}">
                <a16:creationId xmlns:a16="http://schemas.microsoft.com/office/drawing/2014/main" id="{9EAB8660-0319-237A-7A20-11B95E6244B3}"/>
              </a:ext>
            </a:extLst>
          </p:cNvPr>
          <p:cNvGrpSpPr/>
          <p:nvPr/>
        </p:nvGrpSpPr>
        <p:grpSpPr>
          <a:xfrm>
            <a:off x="-2628371" y="1978877"/>
            <a:ext cx="1546919" cy="1256489"/>
            <a:chOff x="6965971" y="2001832"/>
            <a:chExt cx="1773380" cy="1440432"/>
          </a:xfrm>
        </p:grpSpPr>
        <p:grpSp>
          <p:nvGrpSpPr>
            <p:cNvPr id="50" name="Group 49">
              <a:extLst>
                <a:ext uri="{FF2B5EF4-FFF2-40B4-BE49-F238E27FC236}">
                  <a16:creationId xmlns:a16="http://schemas.microsoft.com/office/drawing/2014/main" id="{3548218B-C4E9-6FA0-61D6-37B3913A6EAC}"/>
                </a:ext>
              </a:extLst>
            </p:cNvPr>
            <p:cNvGrpSpPr/>
            <p:nvPr/>
          </p:nvGrpSpPr>
          <p:grpSpPr>
            <a:xfrm rot="224574">
              <a:off x="6965971" y="2576393"/>
              <a:ext cx="1773380" cy="865871"/>
              <a:chOff x="6116090" y="2470381"/>
              <a:chExt cx="1773380" cy="865871"/>
            </a:xfrm>
          </p:grpSpPr>
          <p:sp>
            <p:nvSpPr>
              <p:cNvPr id="55" name="Freeform: Shape 54">
                <a:extLst>
                  <a:ext uri="{FF2B5EF4-FFF2-40B4-BE49-F238E27FC236}">
                    <a16:creationId xmlns:a16="http://schemas.microsoft.com/office/drawing/2014/main" id="{86257FA8-5AA5-09B1-C74F-5CA9BEA9DF38}"/>
                  </a:ext>
                </a:extLst>
              </p:cNvPr>
              <p:cNvSpPr/>
              <p:nvPr/>
            </p:nvSpPr>
            <p:spPr bwMode="auto">
              <a:xfrm rot="21169177">
                <a:off x="6116090" y="2470381"/>
                <a:ext cx="1773380" cy="865871"/>
              </a:xfrm>
              <a:custGeom>
                <a:avLst/>
                <a:gdLst>
                  <a:gd name="connsiteX0" fmla="*/ 123458 w 1773380"/>
                  <a:gd name="connsiteY0" fmla="*/ 66423 h 865871"/>
                  <a:gd name="connsiteX1" fmla="*/ 62381 w 1773380"/>
                  <a:gd name="connsiteY1" fmla="*/ 113832 h 865871"/>
                  <a:gd name="connsiteX2" fmla="*/ 109791 w 1773380"/>
                  <a:gd name="connsiteY2" fmla="*/ 174909 h 865871"/>
                  <a:gd name="connsiteX3" fmla="*/ 170868 w 1773380"/>
                  <a:gd name="connsiteY3" fmla="*/ 127499 h 865871"/>
                  <a:gd name="connsiteX4" fmla="*/ 123458 w 1773380"/>
                  <a:gd name="connsiteY4" fmla="*/ 66423 h 865871"/>
                  <a:gd name="connsiteX5" fmla="*/ 1625378 w 1773380"/>
                  <a:gd name="connsiteY5" fmla="*/ 76047 h 865871"/>
                  <a:gd name="connsiteX6" fmla="*/ 1564301 w 1773380"/>
                  <a:gd name="connsiteY6" fmla="*/ 123457 h 865871"/>
                  <a:gd name="connsiteX7" fmla="*/ 1611711 w 1773380"/>
                  <a:gd name="connsiteY7" fmla="*/ 184534 h 865871"/>
                  <a:gd name="connsiteX8" fmla="*/ 1672787 w 1773380"/>
                  <a:gd name="connsiteY8" fmla="*/ 137124 h 865871"/>
                  <a:gd name="connsiteX9" fmla="*/ 1625378 w 1773380"/>
                  <a:gd name="connsiteY9" fmla="*/ 76047 h 865871"/>
                  <a:gd name="connsiteX10" fmla="*/ 1649630 w 1773380"/>
                  <a:gd name="connsiteY10" fmla="*/ 0 h 865871"/>
                  <a:gd name="connsiteX11" fmla="*/ 1773380 w 1773380"/>
                  <a:gd name="connsiteY11" fmla="*/ 123750 h 865871"/>
                  <a:gd name="connsiteX12" fmla="*/ 1773380 w 1773380"/>
                  <a:gd name="connsiteY12" fmla="*/ 742121 h 865871"/>
                  <a:gd name="connsiteX13" fmla="*/ 1649630 w 1773380"/>
                  <a:gd name="connsiteY13" fmla="*/ 865871 h 865871"/>
                  <a:gd name="connsiteX14" fmla="*/ 123750 w 1773380"/>
                  <a:gd name="connsiteY14" fmla="*/ 865871 h 865871"/>
                  <a:gd name="connsiteX15" fmla="*/ 0 w 1773380"/>
                  <a:gd name="connsiteY15" fmla="*/ 742121 h 865871"/>
                  <a:gd name="connsiteX16" fmla="*/ 0 w 1773380"/>
                  <a:gd name="connsiteY16" fmla="*/ 123750 h 865871"/>
                  <a:gd name="connsiteX17" fmla="*/ 123750 w 1773380"/>
                  <a:gd name="connsiteY17" fmla="*/ 0 h 86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3380" h="865871">
                    <a:moveTo>
                      <a:pt x="123458" y="66423"/>
                    </a:moveTo>
                    <a:cubicBezTo>
                      <a:pt x="93500" y="62648"/>
                      <a:pt x="66155" y="83874"/>
                      <a:pt x="62381" y="113832"/>
                    </a:cubicBezTo>
                    <a:cubicBezTo>
                      <a:pt x="58607" y="143790"/>
                      <a:pt x="79833" y="171135"/>
                      <a:pt x="109791" y="174909"/>
                    </a:cubicBezTo>
                    <a:cubicBezTo>
                      <a:pt x="139749" y="178683"/>
                      <a:pt x="167094" y="157458"/>
                      <a:pt x="170868" y="127499"/>
                    </a:cubicBezTo>
                    <a:cubicBezTo>
                      <a:pt x="174642" y="97541"/>
                      <a:pt x="153416" y="70197"/>
                      <a:pt x="123458" y="66423"/>
                    </a:cubicBezTo>
                    <a:close/>
                    <a:moveTo>
                      <a:pt x="1625378" y="76047"/>
                    </a:moveTo>
                    <a:cubicBezTo>
                      <a:pt x="1595420" y="72273"/>
                      <a:pt x="1568075" y="93499"/>
                      <a:pt x="1564301" y="123457"/>
                    </a:cubicBezTo>
                    <a:cubicBezTo>
                      <a:pt x="1560527" y="153415"/>
                      <a:pt x="1581752" y="180760"/>
                      <a:pt x="1611711" y="184534"/>
                    </a:cubicBezTo>
                    <a:cubicBezTo>
                      <a:pt x="1641669" y="188308"/>
                      <a:pt x="1669013" y="167082"/>
                      <a:pt x="1672787" y="137124"/>
                    </a:cubicBezTo>
                    <a:cubicBezTo>
                      <a:pt x="1676562" y="107166"/>
                      <a:pt x="1655336" y="79822"/>
                      <a:pt x="1625378" y="76047"/>
                    </a:cubicBezTo>
                    <a:close/>
                    <a:moveTo>
                      <a:pt x="1649630" y="0"/>
                    </a:moveTo>
                    <a:cubicBezTo>
                      <a:pt x="1717975" y="0"/>
                      <a:pt x="1773380" y="55405"/>
                      <a:pt x="1773380" y="123750"/>
                    </a:cubicBezTo>
                    <a:lnTo>
                      <a:pt x="1773380" y="742121"/>
                    </a:lnTo>
                    <a:cubicBezTo>
                      <a:pt x="1773380" y="810466"/>
                      <a:pt x="1717975" y="865871"/>
                      <a:pt x="1649630" y="865871"/>
                    </a:cubicBezTo>
                    <a:lnTo>
                      <a:pt x="123750" y="865871"/>
                    </a:lnTo>
                    <a:cubicBezTo>
                      <a:pt x="55405" y="865871"/>
                      <a:pt x="0" y="810466"/>
                      <a:pt x="0" y="742121"/>
                    </a:cubicBezTo>
                    <a:lnTo>
                      <a:pt x="0" y="123750"/>
                    </a:lnTo>
                    <a:cubicBezTo>
                      <a:pt x="0" y="55405"/>
                      <a:pt x="55405" y="0"/>
                      <a:pt x="123750" y="0"/>
                    </a:cubicBezTo>
                    <a:close/>
                  </a:path>
                </a:pathLst>
              </a:custGeom>
              <a:solidFill>
                <a:srgbClr val="BDC1BB"/>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400" b="1" kern="0" err="1">
                  <a:solidFill>
                    <a:srgbClr val="FFFFFF"/>
                  </a:solidFill>
                  <a:latin typeface="Arial"/>
                </a:endParaRPr>
              </a:p>
            </p:txBody>
          </p:sp>
          <p:sp>
            <p:nvSpPr>
              <p:cNvPr id="56" name="Freeform: Shape 55">
                <a:extLst>
                  <a:ext uri="{FF2B5EF4-FFF2-40B4-BE49-F238E27FC236}">
                    <a16:creationId xmlns:a16="http://schemas.microsoft.com/office/drawing/2014/main" id="{7BBAD113-B674-640E-E431-D723B1C68761}"/>
                  </a:ext>
                </a:extLst>
              </p:cNvPr>
              <p:cNvSpPr/>
              <p:nvPr/>
            </p:nvSpPr>
            <p:spPr bwMode="auto">
              <a:xfrm rot="21169177">
                <a:off x="6156891" y="2525530"/>
                <a:ext cx="1679121" cy="763806"/>
              </a:xfrm>
              <a:custGeom>
                <a:avLst/>
                <a:gdLst>
                  <a:gd name="connsiteX0" fmla="*/ 1517843 w 1679121"/>
                  <a:gd name="connsiteY0" fmla="*/ 0 h 763806"/>
                  <a:gd name="connsiteX1" fmla="*/ 1491884 w 1679121"/>
                  <a:gd name="connsiteY1" fmla="*/ 29685 h 763806"/>
                  <a:gd name="connsiteX2" fmla="*/ 1478354 w 1679121"/>
                  <a:gd name="connsiteY2" fmla="*/ 69904 h 763806"/>
                  <a:gd name="connsiteX3" fmla="*/ 1571019 w 1679121"/>
                  <a:gd name="connsiteY3" fmla="*/ 189283 h 763806"/>
                  <a:gd name="connsiteX4" fmla="*/ 1676867 w 1679121"/>
                  <a:gd name="connsiteY4" fmla="*/ 136837 h 763806"/>
                  <a:gd name="connsiteX5" fmla="*/ 1679121 w 1679121"/>
                  <a:gd name="connsiteY5" fmla="*/ 130136 h 763806"/>
                  <a:gd name="connsiteX6" fmla="*/ 1679121 w 1679121"/>
                  <a:gd name="connsiteY6" fmla="*/ 695652 h 763806"/>
                  <a:gd name="connsiteX7" fmla="*/ 1610967 w 1679121"/>
                  <a:gd name="connsiteY7" fmla="*/ 763806 h 763806"/>
                  <a:gd name="connsiteX8" fmla="*/ 68154 w 1679121"/>
                  <a:gd name="connsiteY8" fmla="*/ 763806 h 763806"/>
                  <a:gd name="connsiteX9" fmla="*/ 0 w 1679121"/>
                  <a:gd name="connsiteY9" fmla="*/ 695652 h 763806"/>
                  <a:gd name="connsiteX10" fmla="*/ 0 w 1679121"/>
                  <a:gd name="connsiteY10" fmla="*/ 138795 h 763806"/>
                  <a:gd name="connsiteX11" fmla="*/ 23502 w 1679121"/>
                  <a:gd name="connsiteY11" fmla="*/ 159347 h 763806"/>
                  <a:gd name="connsiteX12" fmla="*/ 63721 w 1679121"/>
                  <a:gd name="connsiteY12" fmla="*/ 172878 h 763806"/>
                  <a:gd name="connsiteX13" fmla="*/ 183100 w 1679121"/>
                  <a:gd name="connsiteY13" fmla="*/ 80213 h 763806"/>
                  <a:gd name="connsiteX14" fmla="*/ 161492 w 1679121"/>
                  <a:gd name="connsiteY14" fmla="*/ 1332 h 763806"/>
                  <a:gd name="connsiteX15" fmla="*/ 159969 w 1679121"/>
                  <a:gd name="connsiteY15" fmla="*/ 0 h 76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79121" h="763806">
                    <a:moveTo>
                      <a:pt x="1517843" y="0"/>
                    </a:moveTo>
                    <a:lnTo>
                      <a:pt x="1491884" y="29685"/>
                    </a:lnTo>
                    <a:cubicBezTo>
                      <a:pt x="1484921" y="41694"/>
                      <a:pt x="1480198" y="55266"/>
                      <a:pt x="1478354" y="69904"/>
                    </a:cubicBezTo>
                    <a:cubicBezTo>
                      <a:pt x="1470977" y="128458"/>
                      <a:pt x="1512465" y="181906"/>
                      <a:pt x="1571019" y="189283"/>
                    </a:cubicBezTo>
                    <a:cubicBezTo>
                      <a:pt x="1614934" y="194815"/>
                      <a:pt x="1655978" y="172862"/>
                      <a:pt x="1676867" y="136837"/>
                    </a:cubicBezTo>
                    <a:lnTo>
                      <a:pt x="1679121" y="130136"/>
                    </a:lnTo>
                    <a:lnTo>
                      <a:pt x="1679121" y="695652"/>
                    </a:lnTo>
                    <a:cubicBezTo>
                      <a:pt x="1679121" y="733292"/>
                      <a:pt x="1648607" y="763806"/>
                      <a:pt x="1610967" y="763806"/>
                    </a:cubicBezTo>
                    <a:lnTo>
                      <a:pt x="68154" y="763806"/>
                    </a:lnTo>
                    <a:cubicBezTo>
                      <a:pt x="30514" y="763806"/>
                      <a:pt x="0" y="733292"/>
                      <a:pt x="0" y="695652"/>
                    </a:cubicBezTo>
                    <a:lnTo>
                      <a:pt x="0" y="138795"/>
                    </a:lnTo>
                    <a:lnTo>
                      <a:pt x="23502" y="159347"/>
                    </a:lnTo>
                    <a:cubicBezTo>
                      <a:pt x="35511" y="166310"/>
                      <a:pt x="49083" y="171034"/>
                      <a:pt x="63721" y="172878"/>
                    </a:cubicBezTo>
                    <a:cubicBezTo>
                      <a:pt x="122275" y="180255"/>
                      <a:pt x="175723" y="138767"/>
                      <a:pt x="183100" y="80213"/>
                    </a:cubicBezTo>
                    <a:cubicBezTo>
                      <a:pt x="186788" y="50936"/>
                      <a:pt x="178261" y="22935"/>
                      <a:pt x="161492" y="1332"/>
                    </a:cubicBezTo>
                    <a:lnTo>
                      <a:pt x="159969" y="0"/>
                    </a:lnTo>
                    <a:close/>
                  </a:path>
                </a:pathLst>
              </a:custGeom>
              <a:solidFill>
                <a:schemeClr val="accent5"/>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400" b="1" kern="0" err="1">
                  <a:solidFill>
                    <a:srgbClr val="FFFFFF"/>
                  </a:solidFill>
                  <a:latin typeface="Arial"/>
                </a:endParaRPr>
              </a:p>
            </p:txBody>
          </p:sp>
        </p:grpSp>
        <p:cxnSp>
          <p:nvCxnSpPr>
            <p:cNvPr id="51" name="Straight Connector 50">
              <a:extLst>
                <a:ext uri="{FF2B5EF4-FFF2-40B4-BE49-F238E27FC236}">
                  <a16:creationId xmlns:a16="http://schemas.microsoft.com/office/drawing/2014/main" id="{3A59026E-1B6F-8E66-F151-270CF47A8114}"/>
                </a:ext>
              </a:extLst>
            </p:cNvPr>
            <p:cNvCxnSpPr>
              <a:cxnSpLocks/>
            </p:cNvCxnSpPr>
            <p:nvPr/>
          </p:nvCxnSpPr>
          <p:spPr>
            <a:xfrm flipV="1">
              <a:off x="7064818" y="2046026"/>
              <a:ext cx="804555" cy="673858"/>
            </a:xfrm>
            <a:prstGeom prst="line">
              <a:avLst/>
            </a:prstGeom>
            <a:ln w="22225">
              <a:solidFill>
                <a:srgbClr val="BDC1BB"/>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AEE4603-1391-5A49-D52D-601606DD73DD}"/>
                </a:ext>
              </a:extLst>
            </p:cNvPr>
            <p:cNvCxnSpPr>
              <a:cxnSpLocks/>
            </p:cNvCxnSpPr>
            <p:nvPr/>
          </p:nvCxnSpPr>
          <p:spPr>
            <a:xfrm flipH="1" flipV="1">
              <a:off x="8001070" y="2054374"/>
              <a:ext cx="556293" cy="596345"/>
            </a:xfrm>
            <a:prstGeom prst="line">
              <a:avLst/>
            </a:prstGeom>
            <a:ln w="22225">
              <a:solidFill>
                <a:srgbClr val="BDC1BB"/>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F897A78A-74AF-E8A2-CD1D-8C0C27BA87B4}"/>
                </a:ext>
              </a:extLst>
            </p:cNvPr>
            <p:cNvSpPr/>
            <p:nvPr/>
          </p:nvSpPr>
          <p:spPr bwMode="auto">
            <a:xfrm rot="224574">
              <a:off x="7826408" y="2001832"/>
              <a:ext cx="196414" cy="196414"/>
            </a:xfrm>
            <a:prstGeom prst="ellipse">
              <a:avLst/>
            </a:prstGeom>
            <a:solidFill>
              <a:schemeClr val="accent5"/>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400" b="1" kern="0" err="1">
                <a:solidFill>
                  <a:srgbClr val="FFFFFF"/>
                </a:solidFill>
                <a:latin typeface="Arial"/>
              </a:endParaRPr>
            </a:p>
          </p:txBody>
        </p:sp>
        <p:sp>
          <p:nvSpPr>
            <p:cNvPr id="54" name="TextBox 53">
              <a:extLst>
                <a:ext uri="{FF2B5EF4-FFF2-40B4-BE49-F238E27FC236}">
                  <a16:creationId xmlns:a16="http://schemas.microsoft.com/office/drawing/2014/main" id="{97712932-C022-EA8E-9584-F02CA6BD0720}"/>
                </a:ext>
              </a:extLst>
            </p:cNvPr>
            <p:cNvSpPr txBox="1"/>
            <p:nvPr/>
          </p:nvSpPr>
          <p:spPr>
            <a:xfrm rot="21420000">
              <a:off x="7154237" y="2577676"/>
              <a:ext cx="1467354" cy="846800"/>
            </a:xfrm>
            <a:prstGeom prst="rect">
              <a:avLst/>
            </a:prstGeom>
            <a:noFill/>
          </p:spPr>
          <p:txBody>
            <a:bodyPr wrap="square" rtlCol="0">
              <a:spAutoFit/>
            </a:bodyPr>
            <a:lstStyle/>
            <a:p>
              <a:pPr algn="ctr" defTabSz="914400" eaLnBrk="1" fontAlgn="auto" hangingPunct="1">
                <a:spcBef>
                  <a:spcPts val="0"/>
                </a:spcBef>
                <a:spcAft>
                  <a:spcPts val="0"/>
                </a:spcAft>
                <a:defRPr/>
              </a:pPr>
              <a:r>
                <a:rPr lang="en-GB" sz="1400" dirty="0">
                  <a:solidFill>
                    <a:schemeClr val="bg1"/>
                  </a:solidFill>
                  <a:latin typeface="Aptos" panose="020B0004020202020204" pitchFamily="34" charset="0"/>
                  <a:ea typeface="+mn-ea"/>
                  <a:cs typeface="+mn-cs"/>
                </a:rPr>
                <a:t>Exercise and transfer to an ISA</a:t>
              </a:r>
            </a:p>
          </p:txBody>
        </p:sp>
      </p:grpSp>
    </p:spTree>
    <p:custDataLst>
      <p:tags r:id="rId1"/>
    </p:custDataLst>
    <p:extLst>
      <p:ext uri="{BB962C8B-B14F-4D97-AF65-F5344CB8AC3E}">
        <p14:creationId xmlns:p14="http://schemas.microsoft.com/office/powerpoint/2010/main" val="157109445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898E1-CE05-83CF-1017-18A725AC4A15}"/>
              </a:ext>
            </a:extLst>
          </p:cNvPr>
          <p:cNvSpPr>
            <a:spLocks noGrp="1"/>
          </p:cNvSpPr>
          <p:nvPr>
            <p:ph type="title" idx="4294967295"/>
          </p:nvPr>
        </p:nvSpPr>
        <p:spPr>
          <a:xfrm>
            <a:off x="803275" y="1671403"/>
            <a:ext cx="4563205" cy="2758190"/>
          </a:xfrm>
          <a:prstGeom prst="rect">
            <a:avLst/>
          </a:prstGeom>
        </p:spPr>
        <p:txBody>
          <a:bodyPr lIns="0" tIns="0" rIns="0" bIns="0" anchor="b">
            <a:noAutofit/>
          </a:bodyPr>
          <a:lstStyle/>
          <a:p>
            <a:r>
              <a:rPr lang="en-GB" sz="5400">
                <a:solidFill>
                  <a:srgbClr val="391C66"/>
                </a:solidFill>
                <a:latin typeface="Aptos Display" panose="020B0004020202020204" pitchFamily="34" charset="0"/>
              </a:rPr>
              <a:t>How tax could apply to your gains</a:t>
            </a:r>
          </a:p>
        </p:txBody>
      </p:sp>
    </p:spTree>
    <p:custDataLst>
      <p:tags r:id="rId1"/>
    </p:custDataLst>
    <p:extLst>
      <p:ext uri="{BB962C8B-B14F-4D97-AF65-F5344CB8AC3E}">
        <p14:creationId xmlns:p14="http://schemas.microsoft.com/office/powerpoint/2010/main" val="3189015211"/>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C85B-B081-D0ED-CC25-10370AD42FFA}"/>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sz="3600" dirty="0">
                <a:solidFill>
                  <a:srgbClr val="391C66"/>
                </a:solidFill>
                <a:latin typeface="Aptos Display" panose="020B0004020202020204" pitchFamily="34" charset="0"/>
                <a:ea typeface="ヒラギノ角ゴ Pro W3"/>
              </a:rPr>
              <a:t>Capital gains tax (CGT)</a:t>
            </a:r>
          </a:p>
        </p:txBody>
      </p:sp>
      <p:sp>
        <p:nvSpPr>
          <p:cNvPr id="5" name="RefTextBox123">
            <a:extLst>
              <a:ext uri="{FF2B5EF4-FFF2-40B4-BE49-F238E27FC236}">
                <a16:creationId xmlns:a16="http://schemas.microsoft.com/office/drawing/2014/main" id="{FC34EEE6-46BA-F074-AD3C-0EC937E11065}"/>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429475516</a:t>
            </a:r>
          </a:p>
        </p:txBody>
      </p:sp>
      <p:sp>
        <p:nvSpPr>
          <p:cNvPr id="40" name="TextBox 39">
            <a:extLst>
              <a:ext uri="{FF2B5EF4-FFF2-40B4-BE49-F238E27FC236}">
                <a16:creationId xmlns:a16="http://schemas.microsoft.com/office/drawing/2014/main" id="{5DD7CCAD-8B59-2D10-AD6E-FF6534C1A941}"/>
              </a:ext>
            </a:extLst>
          </p:cNvPr>
          <p:cNvSpPr txBox="1"/>
          <p:nvPr/>
        </p:nvSpPr>
        <p:spPr>
          <a:xfrm>
            <a:off x="2171966" y="5143265"/>
            <a:ext cx="3283101" cy="338554"/>
          </a:xfrm>
          <a:prstGeom prst="rect">
            <a:avLst/>
          </a:prstGeom>
          <a:noFill/>
        </p:spPr>
        <p:txBody>
          <a:bodyPr vert="horz" wrap="square" rtlCol="0">
            <a:spAutoFit/>
          </a:bodyPr>
          <a:lstStyle/>
          <a:p>
            <a:pPr>
              <a:defRPr/>
            </a:pPr>
            <a:r>
              <a:rPr lang="en-GB" sz="1600">
                <a:solidFill>
                  <a:srgbClr val="111111"/>
                </a:solidFill>
                <a:latin typeface="Aptos" panose="020B0004020202020204" pitchFamily="34" charset="0"/>
              </a:rPr>
              <a:t>Pensions &amp; ISAs</a:t>
            </a:r>
          </a:p>
        </p:txBody>
      </p:sp>
      <p:sp>
        <p:nvSpPr>
          <p:cNvPr id="41" name="TextBox 40">
            <a:extLst>
              <a:ext uri="{FF2B5EF4-FFF2-40B4-BE49-F238E27FC236}">
                <a16:creationId xmlns:a16="http://schemas.microsoft.com/office/drawing/2014/main" id="{A964771D-573C-561A-67B4-14D50F0A9C8C}"/>
              </a:ext>
            </a:extLst>
          </p:cNvPr>
          <p:cNvSpPr txBox="1"/>
          <p:nvPr/>
        </p:nvSpPr>
        <p:spPr>
          <a:xfrm>
            <a:off x="4063964" y="3052687"/>
            <a:ext cx="1716869" cy="584775"/>
          </a:xfrm>
          <a:prstGeom prst="rect">
            <a:avLst/>
          </a:prstGeom>
          <a:noFill/>
        </p:spPr>
        <p:txBody>
          <a:bodyPr vert="horz" wrap="square" rtlCol="0">
            <a:spAutoFit/>
          </a:bodyPr>
          <a:lstStyle/>
          <a:p>
            <a:pPr algn="ctr">
              <a:defRPr/>
            </a:pPr>
            <a:r>
              <a:rPr lang="en-GB" sz="3200" dirty="0">
                <a:solidFill>
                  <a:srgbClr val="111111"/>
                </a:solidFill>
                <a:latin typeface="Aptos" panose="020B0004020202020204" pitchFamily="34" charset="0"/>
              </a:rPr>
              <a:t>£3,000</a:t>
            </a:r>
            <a:endParaRPr lang="en-GB" sz="1600" dirty="0">
              <a:solidFill>
                <a:srgbClr val="111111"/>
              </a:solidFill>
              <a:latin typeface="Aptos" panose="020B0004020202020204" pitchFamily="34" charset="0"/>
            </a:endParaRPr>
          </a:p>
        </p:txBody>
      </p:sp>
      <p:grpSp>
        <p:nvGrpSpPr>
          <p:cNvPr id="42" name="Group 41">
            <a:extLst>
              <a:ext uri="{FF2B5EF4-FFF2-40B4-BE49-F238E27FC236}">
                <a16:creationId xmlns:a16="http://schemas.microsoft.com/office/drawing/2014/main" id="{F7ACD36A-530A-263C-6A51-829F960AB322}"/>
              </a:ext>
            </a:extLst>
          </p:cNvPr>
          <p:cNvGrpSpPr/>
          <p:nvPr/>
        </p:nvGrpSpPr>
        <p:grpSpPr>
          <a:xfrm>
            <a:off x="6143233" y="4061226"/>
            <a:ext cx="1716869" cy="2462703"/>
            <a:chOff x="3714121" y="3392407"/>
            <a:chExt cx="1716869" cy="2462703"/>
          </a:xfrm>
        </p:grpSpPr>
        <p:sp>
          <p:nvSpPr>
            <p:cNvPr id="43" name="Shape">
              <a:extLst>
                <a:ext uri="{FF2B5EF4-FFF2-40B4-BE49-F238E27FC236}">
                  <a16:creationId xmlns:a16="http://schemas.microsoft.com/office/drawing/2014/main" id="{0A28FD69-1D24-C27D-C115-02CD33914B68}"/>
                </a:ext>
              </a:extLst>
            </p:cNvPr>
            <p:cNvSpPr/>
            <p:nvPr/>
          </p:nvSpPr>
          <p:spPr>
            <a:xfrm>
              <a:off x="3714121" y="3760306"/>
              <a:ext cx="1716869" cy="2094804"/>
            </a:xfrm>
            <a:custGeom>
              <a:avLst/>
              <a:gdLst/>
              <a:ahLst/>
              <a:cxnLst>
                <a:cxn ang="0">
                  <a:pos x="wd2" y="hd2"/>
                </a:cxn>
                <a:cxn ang="5400000">
                  <a:pos x="wd2" y="hd2"/>
                </a:cxn>
                <a:cxn ang="10800000">
                  <a:pos x="wd2" y="hd2"/>
                </a:cxn>
                <a:cxn ang="16200000">
                  <a:pos x="wd2" y="hd2"/>
                </a:cxn>
              </a:cxnLst>
              <a:rect l="0" t="0" r="r" b="b"/>
              <a:pathLst>
                <a:path w="21600" h="21600" extrusionOk="0">
                  <a:moveTo>
                    <a:pt x="19019" y="0"/>
                  </a:moveTo>
                  <a:lnTo>
                    <a:pt x="14826" y="0"/>
                  </a:lnTo>
                  <a:lnTo>
                    <a:pt x="14826" y="690"/>
                  </a:lnTo>
                  <a:lnTo>
                    <a:pt x="19019" y="690"/>
                  </a:lnTo>
                  <a:cubicBezTo>
                    <a:pt x="19973" y="690"/>
                    <a:pt x="20744" y="1322"/>
                    <a:pt x="20744" y="2104"/>
                  </a:cubicBezTo>
                  <a:lnTo>
                    <a:pt x="20744" y="16243"/>
                  </a:lnTo>
                  <a:cubicBezTo>
                    <a:pt x="20744" y="16783"/>
                    <a:pt x="20366" y="17278"/>
                    <a:pt x="19777" y="17519"/>
                  </a:cubicBezTo>
                  <a:lnTo>
                    <a:pt x="11543" y="20772"/>
                  </a:lnTo>
                  <a:cubicBezTo>
                    <a:pt x="11067" y="20956"/>
                    <a:pt x="10520" y="20956"/>
                    <a:pt x="10043" y="20772"/>
                  </a:cubicBezTo>
                  <a:lnTo>
                    <a:pt x="1809" y="17519"/>
                  </a:lnTo>
                  <a:cubicBezTo>
                    <a:pt x="1220" y="17289"/>
                    <a:pt x="842" y="16783"/>
                    <a:pt x="842" y="16243"/>
                  </a:cubicBezTo>
                  <a:lnTo>
                    <a:pt x="842" y="2104"/>
                  </a:lnTo>
                  <a:cubicBezTo>
                    <a:pt x="842" y="1322"/>
                    <a:pt x="1613" y="690"/>
                    <a:pt x="2567" y="690"/>
                  </a:cubicBezTo>
                  <a:lnTo>
                    <a:pt x="6760" y="690"/>
                  </a:lnTo>
                  <a:lnTo>
                    <a:pt x="6760" y="0"/>
                  </a:lnTo>
                  <a:lnTo>
                    <a:pt x="2567" y="0"/>
                  </a:lnTo>
                  <a:cubicBezTo>
                    <a:pt x="1150" y="0"/>
                    <a:pt x="0" y="943"/>
                    <a:pt x="0" y="2104"/>
                  </a:cubicBezTo>
                  <a:lnTo>
                    <a:pt x="0" y="16243"/>
                  </a:lnTo>
                  <a:cubicBezTo>
                    <a:pt x="0" y="17048"/>
                    <a:pt x="575" y="17784"/>
                    <a:pt x="1445" y="18140"/>
                  </a:cubicBezTo>
                  <a:lnTo>
                    <a:pt x="9678" y="21393"/>
                  </a:lnTo>
                  <a:cubicBezTo>
                    <a:pt x="10029" y="21531"/>
                    <a:pt x="10407" y="21600"/>
                    <a:pt x="10800" y="21600"/>
                  </a:cubicBezTo>
                  <a:cubicBezTo>
                    <a:pt x="11179" y="21600"/>
                    <a:pt x="11557" y="21531"/>
                    <a:pt x="11922" y="21393"/>
                  </a:cubicBezTo>
                  <a:lnTo>
                    <a:pt x="20155" y="18140"/>
                  </a:lnTo>
                  <a:cubicBezTo>
                    <a:pt x="21039" y="17795"/>
                    <a:pt x="21600" y="17048"/>
                    <a:pt x="21600" y="16243"/>
                  </a:cubicBezTo>
                  <a:lnTo>
                    <a:pt x="21600" y="2104"/>
                  </a:lnTo>
                  <a:cubicBezTo>
                    <a:pt x="21586" y="943"/>
                    <a:pt x="20422" y="0"/>
                    <a:pt x="19019" y="0"/>
                  </a:cubicBezTo>
                  <a:close/>
                </a:path>
              </a:pathLst>
            </a:custGeom>
            <a:solidFill>
              <a:schemeClr val="accent4">
                <a:lumMod val="75000"/>
              </a:schemeClr>
            </a:solidFill>
            <a:ln w="12700">
              <a:miter lim="400000"/>
            </a:ln>
          </p:spPr>
          <p:txBody>
            <a:bodyPr lIns="28575" tIns="28575" rIns="28575" bIns="28575" anchor="ctr"/>
            <a:lstStyle/>
            <a:p>
              <a:pPr>
                <a:defRPr sz="3000">
                  <a:solidFill>
                    <a:srgbClr val="FFFFFF"/>
                  </a:solidFill>
                </a:defRPr>
              </a:pPr>
              <a:endParaRPr sz="2800">
                <a:solidFill>
                  <a:srgbClr val="FFFFFF"/>
                </a:solidFill>
              </a:endParaRPr>
            </a:p>
          </p:txBody>
        </p:sp>
        <p:sp>
          <p:nvSpPr>
            <p:cNvPr id="44" name="Shape">
              <a:extLst>
                <a:ext uri="{FF2B5EF4-FFF2-40B4-BE49-F238E27FC236}">
                  <a16:creationId xmlns:a16="http://schemas.microsoft.com/office/drawing/2014/main" id="{38A1C122-D489-EB41-CCCE-03CEA755A2EE}"/>
                </a:ext>
              </a:extLst>
            </p:cNvPr>
            <p:cNvSpPr/>
            <p:nvPr/>
          </p:nvSpPr>
          <p:spPr>
            <a:xfrm>
              <a:off x="4312227" y="3392407"/>
              <a:ext cx="520656" cy="627661"/>
            </a:xfrm>
            <a:custGeom>
              <a:avLst/>
              <a:gdLst/>
              <a:ahLst/>
              <a:cxnLst>
                <a:cxn ang="0">
                  <a:pos x="wd2" y="hd2"/>
                </a:cxn>
                <a:cxn ang="5400000">
                  <a:pos x="wd2" y="hd2"/>
                </a:cxn>
                <a:cxn ang="10800000">
                  <a:pos x="wd2" y="hd2"/>
                </a:cxn>
                <a:cxn ang="16200000">
                  <a:pos x="wd2" y="hd2"/>
                </a:cxn>
              </a:cxnLst>
              <a:rect l="0" t="0" r="r" b="b"/>
              <a:pathLst>
                <a:path w="21555" h="21410" extrusionOk="0">
                  <a:moveTo>
                    <a:pt x="3970" y="2054"/>
                  </a:moveTo>
                  <a:lnTo>
                    <a:pt x="7709" y="571"/>
                  </a:lnTo>
                  <a:cubicBezTo>
                    <a:pt x="9647" y="-190"/>
                    <a:pt x="11909" y="-190"/>
                    <a:pt x="13847" y="571"/>
                  </a:cubicBezTo>
                  <a:lnTo>
                    <a:pt x="17586" y="2054"/>
                  </a:lnTo>
                  <a:cubicBezTo>
                    <a:pt x="20032" y="3042"/>
                    <a:pt x="21555" y="5058"/>
                    <a:pt x="21555" y="7302"/>
                  </a:cubicBezTo>
                  <a:lnTo>
                    <a:pt x="21555" y="15592"/>
                  </a:lnTo>
                  <a:cubicBezTo>
                    <a:pt x="21555" y="18786"/>
                    <a:pt x="18417" y="21410"/>
                    <a:pt x="14494" y="21410"/>
                  </a:cubicBezTo>
                  <a:lnTo>
                    <a:pt x="7063" y="21410"/>
                  </a:lnTo>
                  <a:cubicBezTo>
                    <a:pt x="3186" y="21410"/>
                    <a:pt x="1" y="18824"/>
                    <a:pt x="1" y="15592"/>
                  </a:cubicBezTo>
                  <a:lnTo>
                    <a:pt x="1" y="7302"/>
                  </a:lnTo>
                  <a:cubicBezTo>
                    <a:pt x="-45" y="5058"/>
                    <a:pt x="1524" y="3042"/>
                    <a:pt x="3970" y="2054"/>
                  </a:cubicBezTo>
                  <a:close/>
                </a:path>
              </a:pathLst>
            </a:custGeom>
            <a:solidFill>
              <a:schemeClr val="accent4">
                <a:lumMod val="75000"/>
              </a:schemeClr>
            </a:solidFill>
            <a:ln w="12700">
              <a:miter lim="400000"/>
            </a:ln>
          </p:spPr>
          <p:txBody>
            <a:bodyPr lIns="28575" tIns="28575" rIns="28575" bIns="28575" anchor="ctr"/>
            <a:lstStyle/>
            <a:p>
              <a:pPr>
                <a:defRPr sz="3000">
                  <a:solidFill>
                    <a:srgbClr val="FFFFFF"/>
                  </a:solidFill>
                </a:defRPr>
              </a:pPr>
              <a:endParaRPr sz="2800">
                <a:solidFill>
                  <a:srgbClr val="FFFFFF"/>
                </a:solidFill>
              </a:endParaRPr>
            </a:p>
          </p:txBody>
        </p:sp>
        <p:sp>
          <p:nvSpPr>
            <p:cNvPr id="45" name="TextBox 44">
              <a:extLst>
                <a:ext uri="{FF2B5EF4-FFF2-40B4-BE49-F238E27FC236}">
                  <a16:creationId xmlns:a16="http://schemas.microsoft.com/office/drawing/2014/main" id="{34D65DB5-C5EA-131C-0314-8C336A0D082D}"/>
                </a:ext>
              </a:extLst>
            </p:cNvPr>
            <p:cNvSpPr txBox="1"/>
            <p:nvPr/>
          </p:nvSpPr>
          <p:spPr>
            <a:xfrm>
              <a:off x="3817137" y="3990159"/>
              <a:ext cx="1463604" cy="738664"/>
            </a:xfrm>
            <a:prstGeom prst="rect">
              <a:avLst/>
            </a:prstGeom>
            <a:noFill/>
          </p:spPr>
          <p:txBody>
            <a:bodyPr wrap="square" rtlCol="0">
              <a:spAutoFit/>
            </a:bodyPr>
            <a:lstStyle/>
            <a:p>
              <a:pPr algn="ctr">
                <a:defRPr/>
              </a:pPr>
              <a:r>
                <a:rPr lang="en-GB" sz="1400" b="1" dirty="0">
                  <a:solidFill>
                    <a:schemeClr val="accent4">
                      <a:lumMod val="50000"/>
                    </a:schemeClr>
                  </a:solidFill>
                  <a:latin typeface="Aptos" panose="020B0004020202020204" pitchFamily="34" charset="0"/>
                </a:rPr>
                <a:t>Gains within the basic rate tax band</a:t>
              </a:r>
            </a:p>
          </p:txBody>
        </p:sp>
        <p:sp>
          <p:nvSpPr>
            <p:cNvPr id="46" name="TextBox 45">
              <a:extLst>
                <a:ext uri="{FF2B5EF4-FFF2-40B4-BE49-F238E27FC236}">
                  <a16:creationId xmlns:a16="http://schemas.microsoft.com/office/drawing/2014/main" id="{F85DCA05-4799-4F93-4848-858C036AFEB5}"/>
                </a:ext>
              </a:extLst>
            </p:cNvPr>
            <p:cNvSpPr txBox="1"/>
            <p:nvPr/>
          </p:nvSpPr>
          <p:spPr>
            <a:xfrm>
              <a:off x="3895045" y="4676936"/>
              <a:ext cx="1519297" cy="830997"/>
            </a:xfrm>
            <a:prstGeom prst="rect">
              <a:avLst/>
            </a:prstGeom>
            <a:noFill/>
          </p:spPr>
          <p:txBody>
            <a:bodyPr wrap="square" rtlCol="0">
              <a:spAutoFit/>
            </a:bodyPr>
            <a:lstStyle/>
            <a:p>
              <a:pPr>
                <a:defRPr/>
              </a:pPr>
              <a:r>
                <a:rPr lang="en-GB" sz="4800" dirty="0">
                  <a:solidFill>
                    <a:srgbClr val="111111"/>
                  </a:solidFill>
                  <a:latin typeface="Aptos" panose="020B0004020202020204" pitchFamily="34" charset="0"/>
                </a:rPr>
                <a:t>18%</a:t>
              </a:r>
            </a:p>
          </p:txBody>
        </p:sp>
        <p:pic>
          <p:nvPicPr>
            <p:cNvPr id="47" name="Graphic 46" descr="Coins with solid fill">
              <a:extLst>
                <a:ext uri="{FF2B5EF4-FFF2-40B4-BE49-F238E27FC236}">
                  <a16:creationId xmlns:a16="http://schemas.microsoft.com/office/drawing/2014/main" id="{4F737642-E935-5C97-2796-F443084867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71629" y="3499083"/>
              <a:ext cx="414307" cy="414307"/>
            </a:xfrm>
            <a:prstGeom prst="rect">
              <a:avLst/>
            </a:prstGeom>
          </p:spPr>
        </p:pic>
      </p:grpSp>
      <p:grpSp>
        <p:nvGrpSpPr>
          <p:cNvPr id="48" name="Group 47">
            <a:extLst>
              <a:ext uri="{FF2B5EF4-FFF2-40B4-BE49-F238E27FC236}">
                <a16:creationId xmlns:a16="http://schemas.microsoft.com/office/drawing/2014/main" id="{2E77FE01-0DC8-0675-EADD-748EA350145C}"/>
              </a:ext>
            </a:extLst>
          </p:cNvPr>
          <p:cNvGrpSpPr/>
          <p:nvPr/>
        </p:nvGrpSpPr>
        <p:grpSpPr>
          <a:xfrm>
            <a:off x="4087872" y="2528121"/>
            <a:ext cx="1716869" cy="2467164"/>
            <a:chOff x="2442914" y="1508310"/>
            <a:chExt cx="1716869" cy="2467164"/>
          </a:xfrm>
        </p:grpSpPr>
        <p:sp>
          <p:nvSpPr>
            <p:cNvPr id="49" name="Shape">
              <a:extLst>
                <a:ext uri="{FF2B5EF4-FFF2-40B4-BE49-F238E27FC236}">
                  <a16:creationId xmlns:a16="http://schemas.microsoft.com/office/drawing/2014/main" id="{E5CA04ED-021A-F5F8-2B34-2026CD8EDB56}"/>
                </a:ext>
              </a:extLst>
            </p:cNvPr>
            <p:cNvSpPr/>
            <p:nvPr/>
          </p:nvSpPr>
          <p:spPr>
            <a:xfrm>
              <a:off x="2442914" y="1508310"/>
              <a:ext cx="1716869" cy="2094804"/>
            </a:xfrm>
            <a:custGeom>
              <a:avLst/>
              <a:gdLst/>
              <a:ahLst/>
              <a:cxnLst>
                <a:cxn ang="0">
                  <a:pos x="wd2" y="hd2"/>
                </a:cxn>
                <a:cxn ang="5400000">
                  <a:pos x="wd2" y="hd2"/>
                </a:cxn>
                <a:cxn ang="10800000">
                  <a:pos x="wd2" y="hd2"/>
                </a:cxn>
                <a:cxn ang="16200000">
                  <a:pos x="wd2" y="hd2"/>
                </a:cxn>
              </a:cxnLst>
              <a:rect l="0" t="0" r="r" b="b"/>
              <a:pathLst>
                <a:path w="21600" h="21600" extrusionOk="0">
                  <a:moveTo>
                    <a:pt x="2581" y="21600"/>
                  </a:moveTo>
                  <a:lnTo>
                    <a:pt x="6774" y="21600"/>
                  </a:lnTo>
                  <a:lnTo>
                    <a:pt x="6774" y="20910"/>
                  </a:lnTo>
                  <a:lnTo>
                    <a:pt x="2581" y="20910"/>
                  </a:lnTo>
                  <a:cubicBezTo>
                    <a:pt x="1627" y="20910"/>
                    <a:pt x="856" y="20278"/>
                    <a:pt x="856" y="19496"/>
                  </a:cubicBezTo>
                  <a:lnTo>
                    <a:pt x="856" y="5357"/>
                  </a:lnTo>
                  <a:cubicBezTo>
                    <a:pt x="856" y="4817"/>
                    <a:pt x="1234" y="4322"/>
                    <a:pt x="1823" y="4081"/>
                  </a:cubicBezTo>
                  <a:lnTo>
                    <a:pt x="10057" y="828"/>
                  </a:lnTo>
                  <a:cubicBezTo>
                    <a:pt x="10533" y="644"/>
                    <a:pt x="11080" y="644"/>
                    <a:pt x="11557" y="828"/>
                  </a:cubicBezTo>
                  <a:lnTo>
                    <a:pt x="19791" y="4081"/>
                  </a:lnTo>
                  <a:cubicBezTo>
                    <a:pt x="20380" y="4311"/>
                    <a:pt x="20758" y="4817"/>
                    <a:pt x="20758" y="5357"/>
                  </a:cubicBezTo>
                  <a:lnTo>
                    <a:pt x="20758" y="19496"/>
                  </a:lnTo>
                  <a:cubicBezTo>
                    <a:pt x="20758" y="20278"/>
                    <a:pt x="19987" y="20910"/>
                    <a:pt x="19033" y="20910"/>
                  </a:cubicBezTo>
                  <a:lnTo>
                    <a:pt x="14840" y="20910"/>
                  </a:lnTo>
                  <a:lnTo>
                    <a:pt x="14840" y="21600"/>
                  </a:lnTo>
                  <a:lnTo>
                    <a:pt x="19033" y="21600"/>
                  </a:lnTo>
                  <a:cubicBezTo>
                    <a:pt x="20450" y="21600"/>
                    <a:pt x="21600" y="20657"/>
                    <a:pt x="21600" y="19496"/>
                  </a:cubicBezTo>
                  <a:lnTo>
                    <a:pt x="21600" y="5357"/>
                  </a:lnTo>
                  <a:cubicBezTo>
                    <a:pt x="21600" y="4552"/>
                    <a:pt x="21025" y="3816"/>
                    <a:pt x="20155" y="3460"/>
                  </a:cubicBezTo>
                  <a:lnTo>
                    <a:pt x="11922" y="207"/>
                  </a:lnTo>
                  <a:cubicBezTo>
                    <a:pt x="11571" y="69"/>
                    <a:pt x="11193" y="0"/>
                    <a:pt x="10800" y="0"/>
                  </a:cubicBezTo>
                  <a:cubicBezTo>
                    <a:pt x="10421" y="0"/>
                    <a:pt x="10043" y="69"/>
                    <a:pt x="9678" y="207"/>
                  </a:cubicBezTo>
                  <a:lnTo>
                    <a:pt x="1445" y="3460"/>
                  </a:lnTo>
                  <a:cubicBezTo>
                    <a:pt x="561" y="3805"/>
                    <a:pt x="0" y="4552"/>
                    <a:pt x="0" y="5357"/>
                  </a:cubicBezTo>
                  <a:lnTo>
                    <a:pt x="0" y="19496"/>
                  </a:lnTo>
                  <a:cubicBezTo>
                    <a:pt x="14" y="20657"/>
                    <a:pt x="1164" y="21600"/>
                    <a:pt x="2581" y="21600"/>
                  </a:cubicBezTo>
                  <a:close/>
                </a:path>
              </a:pathLst>
            </a:custGeom>
            <a:solidFill>
              <a:srgbClr val="91BF67"/>
            </a:solidFill>
            <a:ln w="12700">
              <a:miter lim="400000"/>
            </a:ln>
          </p:spPr>
          <p:txBody>
            <a:bodyPr lIns="28575" tIns="28575" rIns="28575" bIns="28575" anchor="ctr"/>
            <a:lstStyle/>
            <a:p>
              <a:pPr>
                <a:defRPr sz="3000">
                  <a:solidFill>
                    <a:srgbClr val="FFFFFF"/>
                  </a:solidFill>
                </a:defRPr>
              </a:pPr>
              <a:endParaRPr sz="2800">
                <a:solidFill>
                  <a:srgbClr val="FFFFFF"/>
                </a:solidFill>
              </a:endParaRPr>
            </a:p>
          </p:txBody>
        </p:sp>
        <p:sp>
          <p:nvSpPr>
            <p:cNvPr id="50" name="Shape">
              <a:extLst>
                <a:ext uri="{FF2B5EF4-FFF2-40B4-BE49-F238E27FC236}">
                  <a16:creationId xmlns:a16="http://schemas.microsoft.com/office/drawing/2014/main" id="{6A12351A-C0F6-C4FE-8A52-4BE1DCDAA30B}"/>
                </a:ext>
              </a:extLst>
            </p:cNvPr>
            <p:cNvSpPr/>
            <p:nvPr/>
          </p:nvSpPr>
          <p:spPr>
            <a:xfrm>
              <a:off x="3041034" y="3347812"/>
              <a:ext cx="520633" cy="627662"/>
            </a:xfrm>
            <a:custGeom>
              <a:avLst/>
              <a:gdLst/>
              <a:ahLst/>
              <a:cxnLst>
                <a:cxn ang="0">
                  <a:pos x="wd2" y="hd2"/>
                </a:cxn>
                <a:cxn ang="5400000">
                  <a:pos x="wd2" y="hd2"/>
                </a:cxn>
                <a:cxn ang="10800000">
                  <a:pos x="wd2" y="hd2"/>
                </a:cxn>
                <a:cxn ang="16200000">
                  <a:pos x="wd2" y="hd2"/>
                </a:cxn>
              </a:cxnLst>
              <a:rect l="0" t="0" r="r" b="b"/>
              <a:pathLst>
                <a:path w="21600" h="21410" extrusionOk="0">
                  <a:moveTo>
                    <a:pt x="17622" y="19356"/>
                  </a:moveTo>
                  <a:lnTo>
                    <a:pt x="13876" y="20839"/>
                  </a:lnTo>
                  <a:cubicBezTo>
                    <a:pt x="11933" y="21600"/>
                    <a:pt x="9667" y="21600"/>
                    <a:pt x="7724" y="20839"/>
                  </a:cubicBezTo>
                  <a:lnTo>
                    <a:pt x="3978" y="19356"/>
                  </a:lnTo>
                  <a:cubicBezTo>
                    <a:pt x="1526" y="18368"/>
                    <a:pt x="0" y="16352"/>
                    <a:pt x="0" y="14108"/>
                  </a:cubicBezTo>
                  <a:lnTo>
                    <a:pt x="0" y="5818"/>
                  </a:lnTo>
                  <a:cubicBezTo>
                    <a:pt x="0" y="2624"/>
                    <a:pt x="3145" y="0"/>
                    <a:pt x="7077" y="0"/>
                  </a:cubicBezTo>
                  <a:lnTo>
                    <a:pt x="14523" y="0"/>
                  </a:lnTo>
                  <a:cubicBezTo>
                    <a:pt x="18408" y="0"/>
                    <a:pt x="21600" y="2586"/>
                    <a:pt x="21600" y="5818"/>
                  </a:cubicBezTo>
                  <a:lnTo>
                    <a:pt x="21600" y="14108"/>
                  </a:lnTo>
                  <a:cubicBezTo>
                    <a:pt x="21600" y="16352"/>
                    <a:pt x="20074" y="18368"/>
                    <a:pt x="17622" y="19356"/>
                  </a:cubicBezTo>
                  <a:close/>
                </a:path>
              </a:pathLst>
            </a:custGeom>
            <a:solidFill>
              <a:srgbClr val="91BF67"/>
            </a:solidFill>
            <a:ln w="12700">
              <a:miter lim="400000"/>
            </a:ln>
          </p:spPr>
          <p:txBody>
            <a:bodyPr lIns="28575" tIns="28575" rIns="28575" bIns="28575" anchor="ctr"/>
            <a:lstStyle/>
            <a:p>
              <a:pPr>
                <a:defRPr sz="3000">
                  <a:solidFill>
                    <a:srgbClr val="FFFFFF"/>
                  </a:solidFill>
                </a:defRPr>
              </a:pPr>
              <a:endParaRPr sz="2800">
                <a:solidFill>
                  <a:srgbClr val="FFFFFF"/>
                </a:solidFill>
              </a:endParaRPr>
            </a:p>
          </p:txBody>
        </p:sp>
        <p:sp>
          <p:nvSpPr>
            <p:cNvPr id="51" name="TextBox 50">
              <a:extLst>
                <a:ext uri="{FF2B5EF4-FFF2-40B4-BE49-F238E27FC236}">
                  <a16:creationId xmlns:a16="http://schemas.microsoft.com/office/drawing/2014/main" id="{4C0129B8-EF52-7851-D519-CBBAEEAB7F07}"/>
                </a:ext>
              </a:extLst>
            </p:cNvPr>
            <p:cNvSpPr txBox="1"/>
            <p:nvPr/>
          </p:nvSpPr>
          <p:spPr>
            <a:xfrm>
              <a:off x="2493011" y="2569108"/>
              <a:ext cx="1627102" cy="738664"/>
            </a:xfrm>
            <a:prstGeom prst="rect">
              <a:avLst/>
            </a:prstGeom>
            <a:noFill/>
          </p:spPr>
          <p:txBody>
            <a:bodyPr wrap="square" rtlCol="0">
              <a:spAutoFit/>
            </a:bodyPr>
            <a:lstStyle/>
            <a:p>
              <a:pPr algn="ctr">
                <a:defRPr/>
              </a:pPr>
              <a:r>
                <a:rPr lang="en-GB" sz="1400" b="1" dirty="0">
                  <a:solidFill>
                    <a:schemeClr val="accent5"/>
                  </a:solidFill>
                  <a:latin typeface="Aptos" panose="020B0004020202020204" pitchFamily="34" charset="0"/>
                </a:rPr>
                <a:t>Annual exemption each tax year</a:t>
              </a:r>
            </a:p>
          </p:txBody>
        </p:sp>
        <p:pic>
          <p:nvPicPr>
            <p:cNvPr id="52" name="Graphic 51" descr="Daily calendar with solid fill">
              <a:extLst>
                <a:ext uri="{FF2B5EF4-FFF2-40B4-BE49-F238E27FC236}">
                  <a16:creationId xmlns:a16="http://schemas.microsoft.com/office/drawing/2014/main" id="{C40DB449-2C47-ADE3-2E59-33455629C1B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09508" y="3454489"/>
              <a:ext cx="414307" cy="414307"/>
            </a:xfrm>
            <a:prstGeom prst="rect">
              <a:avLst/>
            </a:prstGeom>
          </p:spPr>
        </p:pic>
      </p:grpSp>
      <p:sp>
        <p:nvSpPr>
          <p:cNvPr id="53" name="TextBox 52">
            <a:extLst>
              <a:ext uri="{FF2B5EF4-FFF2-40B4-BE49-F238E27FC236}">
                <a16:creationId xmlns:a16="http://schemas.microsoft.com/office/drawing/2014/main" id="{F2DC8EAC-5369-EA9E-A556-2F3D144FD8DE}"/>
              </a:ext>
            </a:extLst>
          </p:cNvPr>
          <p:cNvSpPr txBox="1"/>
          <p:nvPr/>
        </p:nvSpPr>
        <p:spPr>
          <a:xfrm>
            <a:off x="2259354" y="4887990"/>
            <a:ext cx="1689197" cy="338554"/>
          </a:xfrm>
          <a:prstGeom prst="rect">
            <a:avLst/>
          </a:prstGeom>
          <a:noFill/>
        </p:spPr>
        <p:txBody>
          <a:bodyPr vert="horz" wrap="square" rtlCol="0">
            <a:spAutoFit/>
          </a:bodyPr>
          <a:lstStyle/>
          <a:p>
            <a:pPr>
              <a:defRPr/>
            </a:pPr>
            <a:r>
              <a:rPr lang="en-GB" sz="1600">
                <a:solidFill>
                  <a:srgbClr val="111111"/>
                </a:solidFill>
                <a:latin typeface="Aptos" panose="020B0004020202020204" pitchFamily="34" charset="0"/>
              </a:rPr>
              <a:t>Main residence</a:t>
            </a:r>
          </a:p>
        </p:txBody>
      </p:sp>
      <p:sp>
        <p:nvSpPr>
          <p:cNvPr id="54" name="TextBox 53">
            <a:extLst>
              <a:ext uri="{FF2B5EF4-FFF2-40B4-BE49-F238E27FC236}">
                <a16:creationId xmlns:a16="http://schemas.microsoft.com/office/drawing/2014/main" id="{8DB8F060-C897-87A0-EB87-798D39079B0C}"/>
              </a:ext>
            </a:extLst>
          </p:cNvPr>
          <p:cNvSpPr txBox="1"/>
          <p:nvPr/>
        </p:nvSpPr>
        <p:spPr>
          <a:xfrm>
            <a:off x="1883245" y="5416230"/>
            <a:ext cx="2199056" cy="830997"/>
          </a:xfrm>
          <a:prstGeom prst="rect">
            <a:avLst/>
          </a:prstGeom>
          <a:noFill/>
        </p:spPr>
        <p:txBody>
          <a:bodyPr vert="horz" wrap="square" rtlCol="0">
            <a:spAutoFit/>
          </a:bodyPr>
          <a:lstStyle/>
          <a:p>
            <a:pPr algn="ctr">
              <a:defRPr/>
            </a:pPr>
            <a:r>
              <a:rPr lang="en-GB" sz="1600" dirty="0">
                <a:solidFill>
                  <a:srgbClr val="111111"/>
                </a:solidFill>
                <a:latin typeface="Aptos" panose="020B0004020202020204" pitchFamily="34" charset="0"/>
              </a:rPr>
              <a:t>Transfers </a:t>
            </a:r>
          </a:p>
          <a:p>
            <a:pPr algn="ctr">
              <a:defRPr/>
            </a:pPr>
            <a:r>
              <a:rPr lang="en-GB" sz="1600" dirty="0">
                <a:solidFill>
                  <a:srgbClr val="111111"/>
                </a:solidFill>
                <a:latin typeface="Aptos" panose="020B0004020202020204" pitchFamily="34" charset="0"/>
              </a:rPr>
              <a:t>between spouse</a:t>
            </a:r>
          </a:p>
          <a:p>
            <a:pPr algn="ctr">
              <a:defRPr/>
            </a:pPr>
            <a:r>
              <a:rPr lang="en-GB" sz="1600" dirty="0">
                <a:solidFill>
                  <a:srgbClr val="111111"/>
                </a:solidFill>
                <a:latin typeface="Aptos" panose="020B0004020202020204" pitchFamily="34" charset="0"/>
              </a:rPr>
              <a:t>  / civil partner</a:t>
            </a:r>
          </a:p>
        </p:txBody>
      </p:sp>
      <p:sp>
        <p:nvSpPr>
          <p:cNvPr id="55" name="TextBox 54">
            <a:extLst>
              <a:ext uri="{FF2B5EF4-FFF2-40B4-BE49-F238E27FC236}">
                <a16:creationId xmlns:a16="http://schemas.microsoft.com/office/drawing/2014/main" id="{F07B61AF-6FEB-E2D2-4FC8-43A7F9497C68}"/>
              </a:ext>
            </a:extLst>
          </p:cNvPr>
          <p:cNvSpPr txBox="1"/>
          <p:nvPr/>
        </p:nvSpPr>
        <p:spPr>
          <a:xfrm>
            <a:off x="1959654" y="4612754"/>
            <a:ext cx="2140715" cy="307777"/>
          </a:xfrm>
          <a:prstGeom prst="rect">
            <a:avLst/>
          </a:prstGeom>
          <a:noFill/>
        </p:spPr>
        <p:txBody>
          <a:bodyPr wrap="square" rtlCol="0">
            <a:spAutoFit/>
          </a:bodyPr>
          <a:lstStyle/>
          <a:p>
            <a:pPr algn="ctr">
              <a:defRPr/>
            </a:pPr>
            <a:r>
              <a:rPr lang="en-GB" sz="1400" b="1" dirty="0">
                <a:solidFill>
                  <a:schemeClr val="accent6"/>
                </a:solidFill>
                <a:latin typeface="Aptos" panose="020B0004020202020204" pitchFamily="34" charset="0"/>
              </a:rPr>
              <a:t>Main exemptions</a:t>
            </a:r>
          </a:p>
        </p:txBody>
      </p:sp>
      <p:grpSp>
        <p:nvGrpSpPr>
          <p:cNvPr id="56" name="Group 55">
            <a:extLst>
              <a:ext uri="{FF2B5EF4-FFF2-40B4-BE49-F238E27FC236}">
                <a16:creationId xmlns:a16="http://schemas.microsoft.com/office/drawing/2014/main" id="{0E58C24E-C618-D33B-1ABC-D9F32728F253}"/>
              </a:ext>
            </a:extLst>
          </p:cNvPr>
          <p:cNvGrpSpPr/>
          <p:nvPr/>
        </p:nvGrpSpPr>
        <p:grpSpPr>
          <a:xfrm>
            <a:off x="2171578" y="4061226"/>
            <a:ext cx="1716869" cy="2462703"/>
            <a:chOff x="1171709" y="3392407"/>
            <a:chExt cx="1716869" cy="2462703"/>
          </a:xfrm>
        </p:grpSpPr>
        <p:sp>
          <p:nvSpPr>
            <p:cNvPr id="57" name="Shape">
              <a:extLst>
                <a:ext uri="{FF2B5EF4-FFF2-40B4-BE49-F238E27FC236}">
                  <a16:creationId xmlns:a16="http://schemas.microsoft.com/office/drawing/2014/main" id="{E52D5B73-2FBC-6334-7929-F6BEE05DF7C5}"/>
                </a:ext>
              </a:extLst>
            </p:cNvPr>
            <p:cNvSpPr/>
            <p:nvPr/>
          </p:nvSpPr>
          <p:spPr>
            <a:xfrm>
              <a:off x="1171709" y="3760306"/>
              <a:ext cx="1716869" cy="2094804"/>
            </a:xfrm>
            <a:custGeom>
              <a:avLst/>
              <a:gdLst/>
              <a:ahLst/>
              <a:cxnLst>
                <a:cxn ang="0">
                  <a:pos x="wd2" y="hd2"/>
                </a:cxn>
                <a:cxn ang="5400000">
                  <a:pos x="wd2" y="hd2"/>
                </a:cxn>
                <a:cxn ang="10800000">
                  <a:pos x="wd2" y="hd2"/>
                </a:cxn>
                <a:cxn ang="16200000">
                  <a:pos x="wd2" y="hd2"/>
                </a:cxn>
              </a:cxnLst>
              <a:rect l="0" t="0" r="r" b="b"/>
              <a:pathLst>
                <a:path w="21600" h="21600" extrusionOk="0">
                  <a:moveTo>
                    <a:pt x="19019" y="0"/>
                  </a:moveTo>
                  <a:lnTo>
                    <a:pt x="14826" y="0"/>
                  </a:lnTo>
                  <a:lnTo>
                    <a:pt x="14826" y="690"/>
                  </a:lnTo>
                  <a:lnTo>
                    <a:pt x="19019" y="690"/>
                  </a:lnTo>
                  <a:cubicBezTo>
                    <a:pt x="19973" y="690"/>
                    <a:pt x="20744" y="1322"/>
                    <a:pt x="20744" y="2104"/>
                  </a:cubicBezTo>
                  <a:lnTo>
                    <a:pt x="20744" y="16243"/>
                  </a:lnTo>
                  <a:cubicBezTo>
                    <a:pt x="20744" y="16783"/>
                    <a:pt x="20366" y="17278"/>
                    <a:pt x="19777" y="17519"/>
                  </a:cubicBezTo>
                  <a:lnTo>
                    <a:pt x="11543" y="20772"/>
                  </a:lnTo>
                  <a:cubicBezTo>
                    <a:pt x="11067" y="20956"/>
                    <a:pt x="10520" y="20956"/>
                    <a:pt x="10043" y="20772"/>
                  </a:cubicBezTo>
                  <a:lnTo>
                    <a:pt x="1809" y="17519"/>
                  </a:lnTo>
                  <a:cubicBezTo>
                    <a:pt x="1220" y="17289"/>
                    <a:pt x="842" y="16783"/>
                    <a:pt x="842" y="16243"/>
                  </a:cubicBezTo>
                  <a:lnTo>
                    <a:pt x="842" y="2104"/>
                  </a:lnTo>
                  <a:cubicBezTo>
                    <a:pt x="842" y="1322"/>
                    <a:pt x="1613" y="690"/>
                    <a:pt x="2567" y="690"/>
                  </a:cubicBezTo>
                  <a:lnTo>
                    <a:pt x="6760" y="690"/>
                  </a:lnTo>
                  <a:lnTo>
                    <a:pt x="6760" y="0"/>
                  </a:lnTo>
                  <a:lnTo>
                    <a:pt x="2567" y="0"/>
                  </a:lnTo>
                  <a:cubicBezTo>
                    <a:pt x="1150" y="0"/>
                    <a:pt x="0" y="943"/>
                    <a:pt x="0" y="2104"/>
                  </a:cubicBezTo>
                  <a:lnTo>
                    <a:pt x="0" y="16243"/>
                  </a:lnTo>
                  <a:cubicBezTo>
                    <a:pt x="0" y="17048"/>
                    <a:pt x="575" y="17784"/>
                    <a:pt x="1445" y="18140"/>
                  </a:cubicBezTo>
                  <a:lnTo>
                    <a:pt x="9678" y="21393"/>
                  </a:lnTo>
                  <a:cubicBezTo>
                    <a:pt x="10029" y="21531"/>
                    <a:pt x="10407" y="21600"/>
                    <a:pt x="10800" y="21600"/>
                  </a:cubicBezTo>
                  <a:cubicBezTo>
                    <a:pt x="11179" y="21600"/>
                    <a:pt x="11557" y="21531"/>
                    <a:pt x="11922" y="21393"/>
                  </a:cubicBezTo>
                  <a:lnTo>
                    <a:pt x="20155" y="18140"/>
                  </a:lnTo>
                  <a:cubicBezTo>
                    <a:pt x="21039" y="17795"/>
                    <a:pt x="21600" y="17048"/>
                    <a:pt x="21600" y="16243"/>
                  </a:cubicBezTo>
                  <a:lnTo>
                    <a:pt x="21600" y="2104"/>
                  </a:lnTo>
                  <a:cubicBezTo>
                    <a:pt x="21586" y="943"/>
                    <a:pt x="20436" y="0"/>
                    <a:pt x="19019" y="0"/>
                  </a:cubicBezTo>
                  <a:close/>
                </a:path>
              </a:pathLst>
            </a:custGeom>
            <a:solidFill>
              <a:srgbClr val="F24979"/>
            </a:solidFill>
            <a:ln w="12700">
              <a:miter lim="400000"/>
            </a:ln>
          </p:spPr>
          <p:txBody>
            <a:bodyPr lIns="28575" tIns="28575" rIns="28575" bIns="28575" anchor="ctr"/>
            <a:lstStyle/>
            <a:p>
              <a:pPr>
                <a:defRPr sz="3000">
                  <a:solidFill>
                    <a:srgbClr val="FFFFFF"/>
                  </a:solidFill>
                </a:defRPr>
              </a:pPr>
              <a:endParaRPr sz="2800">
                <a:solidFill>
                  <a:srgbClr val="FFFFFF"/>
                </a:solidFill>
              </a:endParaRPr>
            </a:p>
          </p:txBody>
        </p:sp>
        <p:sp>
          <p:nvSpPr>
            <p:cNvPr id="58" name="Shape">
              <a:extLst>
                <a:ext uri="{FF2B5EF4-FFF2-40B4-BE49-F238E27FC236}">
                  <a16:creationId xmlns:a16="http://schemas.microsoft.com/office/drawing/2014/main" id="{417F57A3-0C26-0624-DB0C-3D5EAF029F62}"/>
                </a:ext>
              </a:extLst>
            </p:cNvPr>
            <p:cNvSpPr/>
            <p:nvPr/>
          </p:nvSpPr>
          <p:spPr>
            <a:xfrm>
              <a:off x="1769828" y="3392407"/>
              <a:ext cx="520633" cy="627661"/>
            </a:xfrm>
            <a:custGeom>
              <a:avLst/>
              <a:gdLst/>
              <a:ahLst/>
              <a:cxnLst>
                <a:cxn ang="0">
                  <a:pos x="wd2" y="hd2"/>
                </a:cxn>
                <a:cxn ang="5400000">
                  <a:pos x="wd2" y="hd2"/>
                </a:cxn>
                <a:cxn ang="10800000">
                  <a:pos x="wd2" y="hd2"/>
                </a:cxn>
                <a:cxn ang="16200000">
                  <a:pos x="wd2" y="hd2"/>
                </a:cxn>
              </a:cxnLst>
              <a:rect l="0" t="0" r="r" b="b"/>
              <a:pathLst>
                <a:path w="21600" h="21410" extrusionOk="0">
                  <a:moveTo>
                    <a:pt x="3978" y="2054"/>
                  </a:moveTo>
                  <a:lnTo>
                    <a:pt x="7724" y="571"/>
                  </a:lnTo>
                  <a:cubicBezTo>
                    <a:pt x="9667" y="-190"/>
                    <a:pt x="11933" y="-190"/>
                    <a:pt x="13876" y="571"/>
                  </a:cubicBezTo>
                  <a:lnTo>
                    <a:pt x="17622" y="2054"/>
                  </a:lnTo>
                  <a:cubicBezTo>
                    <a:pt x="20074" y="3042"/>
                    <a:pt x="21600" y="5058"/>
                    <a:pt x="21600" y="7302"/>
                  </a:cubicBezTo>
                  <a:lnTo>
                    <a:pt x="21600" y="15592"/>
                  </a:lnTo>
                  <a:cubicBezTo>
                    <a:pt x="21600" y="18786"/>
                    <a:pt x="18455" y="21410"/>
                    <a:pt x="14523" y="21410"/>
                  </a:cubicBezTo>
                  <a:lnTo>
                    <a:pt x="7077" y="21410"/>
                  </a:lnTo>
                  <a:cubicBezTo>
                    <a:pt x="3191" y="21410"/>
                    <a:pt x="0" y="18824"/>
                    <a:pt x="0" y="15592"/>
                  </a:cubicBezTo>
                  <a:lnTo>
                    <a:pt x="0" y="7302"/>
                  </a:lnTo>
                  <a:cubicBezTo>
                    <a:pt x="0" y="5058"/>
                    <a:pt x="1526" y="3042"/>
                    <a:pt x="3978" y="2054"/>
                  </a:cubicBezTo>
                  <a:close/>
                </a:path>
              </a:pathLst>
            </a:custGeom>
            <a:solidFill>
              <a:srgbClr val="F24979"/>
            </a:solidFill>
            <a:ln w="12700">
              <a:miter lim="400000"/>
            </a:ln>
          </p:spPr>
          <p:txBody>
            <a:bodyPr lIns="28575" tIns="28575" rIns="28575" bIns="28575" anchor="ctr"/>
            <a:lstStyle/>
            <a:p>
              <a:pPr>
                <a:defRPr sz="3000">
                  <a:solidFill>
                    <a:srgbClr val="FFFFFF"/>
                  </a:solidFill>
                </a:defRPr>
              </a:pPr>
              <a:endParaRPr sz="2800">
                <a:solidFill>
                  <a:srgbClr val="FFFFFF"/>
                </a:solidFill>
              </a:endParaRPr>
            </a:p>
          </p:txBody>
        </p:sp>
        <p:pic>
          <p:nvPicPr>
            <p:cNvPr id="59" name="Graphic 58" descr="Shield Tick with solid fill">
              <a:extLst>
                <a:ext uri="{FF2B5EF4-FFF2-40B4-BE49-F238E27FC236}">
                  <a16:creationId xmlns:a16="http://schemas.microsoft.com/office/drawing/2014/main" id="{4A74B7AF-75B1-F5F2-53BE-B26F58AD47C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20348" y="3526921"/>
              <a:ext cx="414307" cy="414307"/>
            </a:xfrm>
            <a:prstGeom prst="rect">
              <a:avLst/>
            </a:prstGeom>
          </p:spPr>
        </p:pic>
      </p:grpSp>
      <p:grpSp>
        <p:nvGrpSpPr>
          <p:cNvPr id="60" name="Group 59">
            <a:extLst>
              <a:ext uri="{FF2B5EF4-FFF2-40B4-BE49-F238E27FC236}">
                <a16:creationId xmlns:a16="http://schemas.microsoft.com/office/drawing/2014/main" id="{0914804B-C3B1-BF17-5206-B87440D047B9}"/>
              </a:ext>
            </a:extLst>
          </p:cNvPr>
          <p:cNvGrpSpPr/>
          <p:nvPr/>
        </p:nvGrpSpPr>
        <p:grpSpPr>
          <a:xfrm>
            <a:off x="8238264" y="2528121"/>
            <a:ext cx="1754094" cy="2467164"/>
            <a:chOff x="4985327" y="1508310"/>
            <a:chExt cx="1754094" cy="2467164"/>
          </a:xfrm>
        </p:grpSpPr>
        <p:sp>
          <p:nvSpPr>
            <p:cNvPr id="61" name="Shape">
              <a:extLst>
                <a:ext uri="{FF2B5EF4-FFF2-40B4-BE49-F238E27FC236}">
                  <a16:creationId xmlns:a16="http://schemas.microsoft.com/office/drawing/2014/main" id="{9142164C-8195-D2FE-6306-5EDE95B37CC6}"/>
                </a:ext>
              </a:extLst>
            </p:cNvPr>
            <p:cNvSpPr/>
            <p:nvPr/>
          </p:nvSpPr>
          <p:spPr>
            <a:xfrm>
              <a:off x="4985327" y="1508310"/>
              <a:ext cx="1715758" cy="2094804"/>
            </a:xfrm>
            <a:custGeom>
              <a:avLst/>
              <a:gdLst/>
              <a:ahLst/>
              <a:cxnLst>
                <a:cxn ang="0">
                  <a:pos x="wd2" y="hd2"/>
                </a:cxn>
                <a:cxn ang="5400000">
                  <a:pos x="wd2" y="hd2"/>
                </a:cxn>
                <a:cxn ang="10800000">
                  <a:pos x="wd2" y="hd2"/>
                </a:cxn>
                <a:cxn ang="16200000">
                  <a:pos x="wd2" y="hd2"/>
                </a:cxn>
              </a:cxnLst>
              <a:rect l="0" t="0" r="r" b="b"/>
              <a:pathLst>
                <a:path w="21600" h="21600" extrusionOk="0">
                  <a:moveTo>
                    <a:pt x="2568" y="21600"/>
                  </a:moveTo>
                  <a:lnTo>
                    <a:pt x="6765" y="21600"/>
                  </a:lnTo>
                  <a:lnTo>
                    <a:pt x="6765" y="20910"/>
                  </a:lnTo>
                  <a:lnTo>
                    <a:pt x="2568" y="20910"/>
                  </a:lnTo>
                  <a:cubicBezTo>
                    <a:pt x="1614" y="20910"/>
                    <a:pt x="842" y="20278"/>
                    <a:pt x="842" y="19496"/>
                  </a:cubicBezTo>
                  <a:lnTo>
                    <a:pt x="842" y="5357"/>
                  </a:lnTo>
                  <a:cubicBezTo>
                    <a:pt x="842" y="4817"/>
                    <a:pt x="1221" y="4322"/>
                    <a:pt x="1811" y="4081"/>
                  </a:cubicBezTo>
                  <a:lnTo>
                    <a:pt x="10049" y="828"/>
                  </a:lnTo>
                  <a:cubicBezTo>
                    <a:pt x="10526" y="644"/>
                    <a:pt x="11074" y="644"/>
                    <a:pt x="11551" y="828"/>
                  </a:cubicBezTo>
                  <a:lnTo>
                    <a:pt x="19789" y="4081"/>
                  </a:lnTo>
                  <a:cubicBezTo>
                    <a:pt x="20379" y="4311"/>
                    <a:pt x="20758" y="4817"/>
                    <a:pt x="20758" y="5357"/>
                  </a:cubicBezTo>
                  <a:lnTo>
                    <a:pt x="20758" y="19496"/>
                  </a:lnTo>
                  <a:cubicBezTo>
                    <a:pt x="20758" y="20278"/>
                    <a:pt x="19986" y="20910"/>
                    <a:pt x="19032" y="20910"/>
                  </a:cubicBezTo>
                  <a:lnTo>
                    <a:pt x="14835" y="20910"/>
                  </a:lnTo>
                  <a:lnTo>
                    <a:pt x="14835" y="21600"/>
                  </a:lnTo>
                  <a:lnTo>
                    <a:pt x="19032" y="21600"/>
                  </a:lnTo>
                  <a:cubicBezTo>
                    <a:pt x="20449" y="21600"/>
                    <a:pt x="21600" y="20657"/>
                    <a:pt x="21600" y="19496"/>
                  </a:cubicBezTo>
                  <a:lnTo>
                    <a:pt x="21600" y="5357"/>
                  </a:lnTo>
                  <a:cubicBezTo>
                    <a:pt x="21600" y="4552"/>
                    <a:pt x="21025" y="3816"/>
                    <a:pt x="20154" y="3460"/>
                  </a:cubicBezTo>
                  <a:lnTo>
                    <a:pt x="11916" y="207"/>
                  </a:lnTo>
                  <a:cubicBezTo>
                    <a:pt x="11565" y="69"/>
                    <a:pt x="11186" y="0"/>
                    <a:pt x="10793" y="0"/>
                  </a:cubicBezTo>
                  <a:cubicBezTo>
                    <a:pt x="10414" y="0"/>
                    <a:pt x="10035" y="69"/>
                    <a:pt x="9670" y="207"/>
                  </a:cubicBezTo>
                  <a:lnTo>
                    <a:pt x="1446" y="3460"/>
                  </a:lnTo>
                  <a:cubicBezTo>
                    <a:pt x="561" y="3805"/>
                    <a:pt x="0" y="4552"/>
                    <a:pt x="0" y="5357"/>
                  </a:cubicBezTo>
                  <a:lnTo>
                    <a:pt x="0" y="19496"/>
                  </a:lnTo>
                  <a:cubicBezTo>
                    <a:pt x="0" y="20657"/>
                    <a:pt x="1151" y="21600"/>
                    <a:pt x="2568" y="21600"/>
                  </a:cubicBezTo>
                  <a:close/>
                </a:path>
              </a:pathLst>
            </a:custGeom>
            <a:solidFill>
              <a:srgbClr val="5DD6F9"/>
            </a:solidFill>
            <a:ln w="12700">
              <a:miter lim="400000"/>
            </a:ln>
          </p:spPr>
          <p:txBody>
            <a:bodyPr lIns="28575" tIns="28575" rIns="28575" bIns="28575" anchor="ctr"/>
            <a:lstStyle/>
            <a:p>
              <a:pPr>
                <a:defRPr sz="3000">
                  <a:solidFill>
                    <a:srgbClr val="FFFFFF"/>
                  </a:solidFill>
                </a:defRPr>
              </a:pPr>
              <a:endParaRPr sz="2800">
                <a:solidFill>
                  <a:srgbClr val="FFFFFF"/>
                </a:solidFill>
              </a:endParaRPr>
            </a:p>
          </p:txBody>
        </p:sp>
        <p:sp>
          <p:nvSpPr>
            <p:cNvPr id="62" name="Shape">
              <a:extLst>
                <a:ext uri="{FF2B5EF4-FFF2-40B4-BE49-F238E27FC236}">
                  <a16:creationId xmlns:a16="http://schemas.microsoft.com/office/drawing/2014/main" id="{CCA26825-2C09-CCDD-7DDD-82D5FB4C59A6}"/>
                </a:ext>
              </a:extLst>
            </p:cNvPr>
            <p:cNvSpPr/>
            <p:nvPr/>
          </p:nvSpPr>
          <p:spPr>
            <a:xfrm>
              <a:off x="5582890" y="3347812"/>
              <a:ext cx="520633" cy="627662"/>
            </a:xfrm>
            <a:custGeom>
              <a:avLst/>
              <a:gdLst/>
              <a:ahLst/>
              <a:cxnLst>
                <a:cxn ang="0">
                  <a:pos x="wd2" y="hd2"/>
                </a:cxn>
                <a:cxn ang="5400000">
                  <a:pos x="wd2" y="hd2"/>
                </a:cxn>
                <a:cxn ang="10800000">
                  <a:pos x="wd2" y="hd2"/>
                </a:cxn>
                <a:cxn ang="16200000">
                  <a:pos x="wd2" y="hd2"/>
                </a:cxn>
              </a:cxnLst>
              <a:rect l="0" t="0" r="r" b="b"/>
              <a:pathLst>
                <a:path w="21600" h="21410" extrusionOk="0">
                  <a:moveTo>
                    <a:pt x="17622" y="19356"/>
                  </a:moveTo>
                  <a:lnTo>
                    <a:pt x="13876" y="20839"/>
                  </a:lnTo>
                  <a:cubicBezTo>
                    <a:pt x="11933" y="21600"/>
                    <a:pt x="9667" y="21600"/>
                    <a:pt x="7724" y="20839"/>
                  </a:cubicBezTo>
                  <a:lnTo>
                    <a:pt x="3978" y="19356"/>
                  </a:lnTo>
                  <a:cubicBezTo>
                    <a:pt x="1526" y="18368"/>
                    <a:pt x="0" y="16352"/>
                    <a:pt x="0" y="14108"/>
                  </a:cubicBezTo>
                  <a:lnTo>
                    <a:pt x="0" y="5818"/>
                  </a:lnTo>
                  <a:cubicBezTo>
                    <a:pt x="0" y="2624"/>
                    <a:pt x="3145" y="0"/>
                    <a:pt x="7077" y="0"/>
                  </a:cubicBezTo>
                  <a:lnTo>
                    <a:pt x="14523" y="0"/>
                  </a:lnTo>
                  <a:cubicBezTo>
                    <a:pt x="18408" y="0"/>
                    <a:pt x="21600" y="2586"/>
                    <a:pt x="21600" y="5818"/>
                  </a:cubicBezTo>
                  <a:lnTo>
                    <a:pt x="21600" y="14108"/>
                  </a:lnTo>
                  <a:cubicBezTo>
                    <a:pt x="21600" y="16352"/>
                    <a:pt x="20074" y="18368"/>
                    <a:pt x="17622" y="19356"/>
                  </a:cubicBezTo>
                  <a:close/>
                </a:path>
              </a:pathLst>
            </a:custGeom>
            <a:solidFill>
              <a:srgbClr val="5DD6F9"/>
            </a:solidFill>
            <a:ln w="12700">
              <a:miter lim="400000"/>
            </a:ln>
          </p:spPr>
          <p:txBody>
            <a:bodyPr lIns="28575" tIns="28575" rIns="28575" bIns="28575" anchor="ctr"/>
            <a:lstStyle/>
            <a:p>
              <a:pPr>
                <a:defRPr sz="3000">
                  <a:solidFill>
                    <a:srgbClr val="FFFFFF"/>
                  </a:solidFill>
                </a:defRPr>
              </a:pPr>
              <a:endParaRPr sz="2800">
                <a:solidFill>
                  <a:srgbClr val="FFFFFF"/>
                </a:solidFill>
              </a:endParaRPr>
            </a:p>
          </p:txBody>
        </p:sp>
        <p:sp>
          <p:nvSpPr>
            <p:cNvPr id="63" name="TextBox 62">
              <a:extLst>
                <a:ext uri="{FF2B5EF4-FFF2-40B4-BE49-F238E27FC236}">
                  <a16:creationId xmlns:a16="http://schemas.microsoft.com/office/drawing/2014/main" id="{19927605-1890-87F7-DF2E-7AE5C49A3A6B}"/>
                </a:ext>
              </a:extLst>
            </p:cNvPr>
            <p:cNvSpPr txBox="1"/>
            <p:nvPr/>
          </p:nvSpPr>
          <p:spPr>
            <a:xfrm>
              <a:off x="5025559" y="2617393"/>
              <a:ext cx="1621803" cy="1169551"/>
            </a:xfrm>
            <a:prstGeom prst="rect">
              <a:avLst/>
            </a:prstGeom>
            <a:noFill/>
          </p:spPr>
          <p:txBody>
            <a:bodyPr wrap="square" rtlCol="0">
              <a:spAutoFit/>
            </a:bodyPr>
            <a:lstStyle/>
            <a:p>
              <a:pPr algn="ctr">
                <a:defRPr/>
              </a:pPr>
              <a:r>
                <a:rPr lang="en-GB" sz="1400" b="1" dirty="0">
                  <a:solidFill>
                    <a:schemeClr val="accent3"/>
                  </a:solidFill>
                  <a:latin typeface="Aptos" panose="020B0004020202020204" pitchFamily="34" charset="0"/>
                </a:rPr>
                <a:t>Gains above the basic rate tax band</a:t>
              </a:r>
            </a:p>
            <a:p>
              <a:pPr algn="ctr">
                <a:defRPr/>
              </a:pPr>
              <a:endParaRPr lang="en-GB" sz="1400" b="1" dirty="0">
                <a:solidFill>
                  <a:srgbClr val="04045E"/>
                </a:solidFill>
                <a:latin typeface="Aptos" panose="020B0004020202020204" pitchFamily="34" charset="0"/>
              </a:endParaRPr>
            </a:p>
            <a:p>
              <a:pPr algn="ctr">
                <a:defRPr/>
              </a:pPr>
              <a:endParaRPr lang="en-GB" sz="1400" b="1" dirty="0">
                <a:solidFill>
                  <a:srgbClr val="04045E"/>
                </a:solidFill>
              </a:endParaRPr>
            </a:p>
          </p:txBody>
        </p:sp>
        <p:sp>
          <p:nvSpPr>
            <p:cNvPr id="64" name="TextBox 63">
              <a:extLst>
                <a:ext uri="{FF2B5EF4-FFF2-40B4-BE49-F238E27FC236}">
                  <a16:creationId xmlns:a16="http://schemas.microsoft.com/office/drawing/2014/main" id="{91F41D9C-5441-8F42-C57F-8F7F1E1AA88C}"/>
                </a:ext>
              </a:extLst>
            </p:cNvPr>
            <p:cNvSpPr txBox="1"/>
            <p:nvPr/>
          </p:nvSpPr>
          <p:spPr>
            <a:xfrm>
              <a:off x="5220124" y="1906937"/>
              <a:ext cx="1519297" cy="830997"/>
            </a:xfrm>
            <a:prstGeom prst="rect">
              <a:avLst/>
            </a:prstGeom>
            <a:noFill/>
          </p:spPr>
          <p:txBody>
            <a:bodyPr wrap="square" rtlCol="0">
              <a:spAutoFit/>
            </a:bodyPr>
            <a:lstStyle/>
            <a:p>
              <a:pPr>
                <a:defRPr/>
              </a:pPr>
              <a:r>
                <a:rPr lang="en-GB" sz="4800">
                  <a:solidFill>
                    <a:srgbClr val="111111"/>
                  </a:solidFill>
                  <a:latin typeface="Aptos" panose="020B0004020202020204" pitchFamily="34" charset="0"/>
                </a:rPr>
                <a:t>24%</a:t>
              </a:r>
            </a:p>
          </p:txBody>
        </p:sp>
        <p:pic>
          <p:nvPicPr>
            <p:cNvPr id="65" name="Graphic 64" descr="Coins with solid fill">
              <a:extLst>
                <a:ext uri="{FF2B5EF4-FFF2-40B4-BE49-F238E27FC236}">
                  <a16:creationId xmlns:a16="http://schemas.microsoft.com/office/drawing/2014/main" id="{7E13FC2F-E504-0EAB-00CB-FC985561F7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45355" y="3460498"/>
              <a:ext cx="414307" cy="414307"/>
            </a:xfrm>
            <a:prstGeom prst="rect">
              <a:avLst/>
            </a:prstGeom>
          </p:spPr>
        </p:pic>
      </p:grpSp>
      <p:sp>
        <p:nvSpPr>
          <p:cNvPr id="8" name="TextBox 7">
            <a:extLst>
              <a:ext uri="{FF2B5EF4-FFF2-40B4-BE49-F238E27FC236}">
                <a16:creationId xmlns:a16="http://schemas.microsoft.com/office/drawing/2014/main" id="{087073F9-C4C0-D430-8CB0-9E16D3608B5A}"/>
              </a:ext>
            </a:extLst>
          </p:cNvPr>
          <p:cNvSpPr txBox="1"/>
          <p:nvPr/>
        </p:nvSpPr>
        <p:spPr>
          <a:xfrm>
            <a:off x="702968" y="1589130"/>
            <a:ext cx="11489031" cy="369332"/>
          </a:xfrm>
          <a:prstGeom prst="rect">
            <a:avLst/>
          </a:prstGeom>
          <a:noFill/>
        </p:spPr>
        <p:txBody>
          <a:bodyPr wrap="square">
            <a:spAutoFit/>
          </a:bodyPr>
          <a:lstStyle>
            <a:defPPr>
              <a:defRPr lang="en-US"/>
            </a:defPPr>
            <a:lvl1pPr>
              <a:defRPr>
                <a:effectLst/>
                <a:latin typeface="Aptos" panose="020B0004020202020204" pitchFamily="34" charset="0"/>
                <a:ea typeface="Aptos" panose="020B0004020202020204" pitchFamily="34" charset="0"/>
                <a:cs typeface="Aptos" panose="020B0004020202020204" pitchFamily="34" charset="0"/>
              </a:defRPr>
            </a:lvl1pPr>
          </a:lstStyle>
          <a:p>
            <a:r>
              <a:rPr lang="en-GB" dirty="0"/>
              <a:t>CGT is a tax on the profit when you sell (or ‘dispose of’) an asset that’s increased in value.</a:t>
            </a:r>
          </a:p>
        </p:txBody>
      </p:sp>
    </p:spTree>
    <p:custDataLst>
      <p:tags r:id="rId1"/>
    </p:custDataLst>
    <p:extLst>
      <p:ext uri="{BB962C8B-B14F-4D97-AF65-F5344CB8AC3E}">
        <p14:creationId xmlns:p14="http://schemas.microsoft.com/office/powerpoint/2010/main" val="398113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500"/>
                                        <p:tgtEl>
                                          <p:spTgt spid="5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fade">
                                      <p:cBhvr>
                                        <p:cTn id="4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53" grpId="0"/>
      <p:bldP spid="54" grpId="0"/>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78A68-E75D-18C6-9EFE-796920B48809}"/>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sz="3600">
                <a:solidFill>
                  <a:srgbClr val="391C66"/>
                </a:solidFill>
                <a:latin typeface="Aptos Display" panose="020B0004020202020204" pitchFamily="34" charset="0"/>
                <a:ea typeface="ヒラギノ角ゴ Pro W3"/>
              </a:rPr>
              <a:t>Capital gains tax</a:t>
            </a:r>
          </a:p>
        </p:txBody>
      </p:sp>
      <p:sp>
        <p:nvSpPr>
          <p:cNvPr id="4" name="TextBox 3">
            <a:extLst>
              <a:ext uri="{FF2B5EF4-FFF2-40B4-BE49-F238E27FC236}">
                <a16:creationId xmlns:a16="http://schemas.microsoft.com/office/drawing/2014/main" id="{EE926824-5A8D-C717-46D2-84E3E8FE8147}"/>
              </a:ext>
            </a:extLst>
          </p:cNvPr>
          <p:cNvSpPr txBox="1"/>
          <p:nvPr/>
        </p:nvSpPr>
        <p:spPr>
          <a:xfrm>
            <a:off x="802800" y="1717669"/>
            <a:ext cx="5849760" cy="369332"/>
          </a:xfrm>
          <a:prstGeom prst="rect">
            <a:avLst/>
          </a:prstGeom>
          <a:noFill/>
        </p:spPr>
        <p:txBody>
          <a:bodyPr wrap="square">
            <a:spAutoFit/>
          </a:bodyPr>
          <a:lstStyle/>
          <a:p>
            <a:r>
              <a:rPr lang="en-US">
                <a:latin typeface="Aptos" panose="020B0004020202020204" pitchFamily="34" charset="0"/>
              </a:rPr>
              <a:t>Are you likely to exceed your CGT exemption?</a:t>
            </a:r>
            <a:endParaRPr lang="en-GB">
              <a:latin typeface="Aptos" panose="020B0004020202020204" pitchFamily="34" charset="0"/>
            </a:endParaRPr>
          </a:p>
        </p:txBody>
      </p:sp>
      <p:sp>
        <p:nvSpPr>
          <p:cNvPr id="290" name="TextBox 289">
            <a:extLst>
              <a:ext uri="{FF2B5EF4-FFF2-40B4-BE49-F238E27FC236}">
                <a16:creationId xmlns:a16="http://schemas.microsoft.com/office/drawing/2014/main" id="{79162AD7-A429-9575-CC5A-BEE69B4DD5AA}"/>
              </a:ext>
            </a:extLst>
          </p:cNvPr>
          <p:cNvSpPr txBox="1"/>
          <p:nvPr/>
        </p:nvSpPr>
        <p:spPr>
          <a:xfrm>
            <a:off x="1817911" y="3429000"/>
            <a:ext cx="3738686" cy="400110"/>
          </a:xfrm>
          <a:prstGeom prst="rect">
            <a:avLst/>
          </a:prstGeom>
          <a:noFill/>
        </p:spPr>
        <p:txBody>
          <a:bodyPr wrap="square">
            <a:spAutoFit/>
          </a:bodyPr>
          <a:lstStyle/>
          <a:p>
            <a:r>
              <a:rPr lang="en-US" sz="2000">
                <a:solidFill>
                  <a:srgbClr val="0085B4"/>
                </a:solidFill>
                <a:latin typeface="Aptos" panose="020B0004020202020204" pitchFamily="34" charset="0"/>
              </a:rPr>
              <a:t>Using our earlier example….</a:t>
            </a:r>
            <a:endParaRPr lang="en-GB" sz="2000">
              <a:solidFill>
                <a:srgbClr val="0085B4"/>
              </a:solidFill>
              <a:latin typeface="Aptos" panose="020B0004020202020204" pitchFamily="34" charset="0"/>
            </a:endParaRPr>
          </a:p>
        </p:txBody>
      </p:sp>
      <p:pic>
        <p:nvPicPr>
          <p:cNvPr id="292" name="Graphic 291" descr="Arrow: Clockwise curve with solid fill">
            <a:extLst>
              <a:ext uri="{FF2B5EF4-FFF2-40B4-BE49-F238E27FC236}">
                <a16:creationId xmlns:a16="http://schemas.microsoft.com/office/drawing/2014/main" id="{A3918D24-7FD3-BD6A-D399-174220E483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8065120">
            <a:off x="5219714" y="3366904"/>
            <a:ext cx="689666" cy="68966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TextBox 5">
            <a:extLst>
              <a:ext uri="{FF2B5EF4-FFF2-40B4-BE49-F238E27FC236}">
                <a16:creationId xmlns:a16="http://schemas.microsoft.com/office/drawing/2014/main" id="{E8EC436B-504F-A300-AA43-420EB8F38F7D}"/>
              </a:ext>
            </a:extLst>
          </p:cNvPr>
          <p:cNvSpPr txBox="1"/>
          <p:nvPr/>
        </p:nvSpPr>
        <p:spPr>
          <a:xfrm>
            <a:off x="6341022" y="6125068"/>
            <a:ext cx="485545" cy="276999"/>
          </a:xfrm>
          <a:prstGeom prst="rect">
            <a:avLst/>
          </a:prstGeom>
          <a:noFill/>
        </p:spPr>
        <p:txBody>
          <a:bodyPr wrap="square" rtlCol="0">
            <a:spAutoFit/>
          </a:bodyPr>
          <a:lstStyle/>
          <a:p>
            <a:r>
              <a:rPr lang="en-GB" sz="1200">
                <a:latin typeface="Aptos" panose="020B0004020202020204" pitchFamily="34" charset="0"/>
              </a:rPr>
              <a:t>£0</a:t>
            </a:r>
          </a:p>
        </p:txBody>
      </p:sp>
      <p:sp>
        <p:nvSpPr>
          <p:cNvPr id="7" name="TextBox 6">
            <a:extLst>
              <a:ext uri="{FF2B5EF4-FFF2-40B4-BE49-F238E27FC236}">
                <a16:creationId xmlns:a16="http://schemas.microsoft.com/office/drawing/2014/main" id="{7D1A3AF4-05C5-F4A5-2FE5-839C03FC95F5}"/>
              </a:ext>
            </a:extLst>
          </p:cNvPr>
          <p:cNvSpPr txBox="1"/>
          <p:nvPr/>
        </p:nvSpPr>
        <p:spPr>
          <a:xfrm>
            <a:off x="6200312" y="5313397"/>
            <a:ext cx="577692" cy="276999"/>
          </a:xfrm>
          <a:prstGeom prst="rect">
            <a:avLst/>
          </a:prstGeom>
          <a:noFill/>
        </p:spPr>
        <p:txBody>
          <a:bodyPr wrap="square" rtlCol="0">
            <a:spAutoFit/>
          </a:bodyPr>
          <a:lstStyle/>
          <a:p>
            <a:r>
              <a:rPr lang="en-GB" sz="1200">
                <a:latin typeface="Aptos" panose="020B0004020202020204" pitchFamily="34" charset="0"/>
              </a:rPr>
              <a:t>100p</a:t>
            </a:r>
          </a:p>
        </p:txBody>
      </p:sp>
      <p:sp>
        <p:nvSpPr>
          <p:cNvPr id="8" name="TextBox 7">
            <a:extLst>
              <a:ext uri="{FF2B5EF4-FFF2-40B4-BE49-F238E27FC236}">
                <a16:creationId xmlns:a16="http://schemas.microsoft.com/office/drawing/2014/main" id="{46714731-766F-2C3C-6EFC-D94E72C15877}"/>
              </a:ext>
            </a:extLst>
          </p:cNvPr>
          <p:cNvSpPr txBox="1"/>
          <p:nvPr/>
        </p:nvSpPr>
        <p:spPr>
          <a:xfrm>
            <a:off x="6200313" y="4501725"/>
            <a:ext cx="626255" cy="276999"/>
          </a:xfrm>
          <a:prstGeom prst="rect">
            <a:avLst/>
          </a:prstGeom>
          <a:noFill/>
        </p:spPr>
        <p:txBody>
          <a:bodyPr wrap="square" rtlCol="0">
            <a:spAutoFit/>
          </a:bodyPr>
          <a:lstStyle/>
          <a:p>
            <a:r>
              <a:rPr lang="en-GB" sz="1200">
                <a:latin typeface="Aptos" panose="020B0004020202020204" pitchFamily="34" charset="0"/>
              </a:rPr>
              <a:t>200p</a:t>
            </a:r>
          </a:p>
        </p:txBody>
      </p:sp>
      <p:sp>
        <p:nvSpPr>
          <p:cNvPr id="9" name="Rectangle 8">
            <a:extLst>
              <a:ext uri="{FF2B5EF4-FFF2-40B4-BE49-F238E27FC236}">
                <a16:creationId xmlns:a16="http://schemas.microsoft.com/office/drawing/2014/main" id="{9A0947D8-197F-3840-8037-92FF20515D2E}"/>
              </a:ext>
            </a:extLst>
          </p:cNvPr>
          <p:cNvSpPr/>
          <p:nvPr/>
        </p:nvSpPr>
        <p:spPr bwMode="auto">
          <a:xfrm>
            <a:off x="6678952" y="2681500"/>
            <a:ext cx="2852574" cy="3615255"/>
          </a:xfrm>
          <a:prstGeom prst="rect">
            <a:avLst/>
          </a:prstGeom>
          <a:pattFill prst="lgGrid">
            <a:fgClr>
              <a:schemeClr val="bg1">
                <a:lumMod val="85000"/>
              </a:schemeClr>
            </a:fgClr>
            <a:bgClr>
              <a:schemeClr val="bg1"/>
            </a:bgClr>
          </a:patt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rgbClr val="FFFFFF"/>
              </a:buClr>
              <a:buFont typeface="Arial" pitchFamily="34" charset="0"/>
              <a:buChar char="–"/>
            </a:pPr>
            <a:endParaRPr lang="en-GB" sz="1200" b="1" kern="0" err="1">
              <a:solidFill>
                <a:srgbClr val="000000"/>
              </a:solidFill>
            </a:endParaRPr>
          </a:p>
        </p:txBody>
      </p:sp>
      <p:grpSp>
        <p:nvGrpSpPr>
          <p:cNvPr id="20" name="Group 19">
            <a:extLst>
              <a:ext uri="{FF2B5EF4-FFF2-40B4-BE49-F238E27FC236}">
                <a16:creationId xmlns:a16="http://schemas.microsoft.com/office/drawing/2014/main" id="{5189D492-1CF6-D499-0A90-7C64C10123E2}"/>
              </a:ext>
            </a:extLst>
          </p:cNvPr>
          <p:cNvGrpSpPr/>
          <p:nvPr/>
        </p:nvGrpSpPr>
        <p:grpSpPr>
          <a:xfrm flipH="1">
            <a:off x="6096000" y="2223614"/>
            <a:ext cx="3301173" cy="392454"/>
            <a:chOff x="7662267" y="5037318"/>
            <a:chExt cx="3301173" cy="514919"/>
          </a:xfrm>
        </p:grpSpPr>
        <p:sp>
          <p:nvSpPr>
            <p:cNvPr id="21" name="TextBox 20">
              <a:extLst>
                <a:ext uri="{FF2B5EF4-FFF2-40B4-BE49-F238E27FC236}">
                  <a16:creationId xmlns:a16="http://schemas.microsoft.com/office/drawing/2014/main" id="{8C752598-0AFA-283E-6A31-C8C57D87B479}"/>
                </a:ext>
              </a:extLst>
            </p:cNvPr>
            <p:cNvSpPr txBox="1"/>
            <p:nvPr/>
          </p:nvSpPr>
          <p:spPr>
            <a:xfrm>
              <a:off x="7662267" y="5309946"/>
              <a:ext cx="3301173" cy="24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marL="0" marR="0" lvl="0" indent="0" defTabSz="914400" eaLnBrk="0" latinLnBrk="0" hangingPunct="0">
                <a:lnSpc>
                  <a:spcPct val="100000"/>
                </a:lnSpc>
                <a:buClrTx/>
                <a:buSzTx/>
                <a:buFontTx/>
                <a:buNone/>
                <a:tabLst/>
                <a:defRPr kumimoji="0" sz="1400" b="0" i="0" u="none" strike="noStrike" cap="none" normalizeH="0" baseline="0">
                  <a:ln>
                    <a:noFill/>
                  </a:ln>
                  <a:solidFill>
                    <a:srgbClr val="595959"/>
                  </a:solidFill>
                  <a:effectLst/>
                  <a:latin typeface="+mn-lt"/>
                </a:defRPr>
              </a:lvl1pPr>
              <a:lvl2pPr eaLnBrk="0" hangingPunct="0">
                <a:defRPr>
                  <a:latin typeface="Arial" panose="020B0604020202020204" pitchFamily="34" charset="0"/>
                </a:defRPr>
              </a:lvl2pPr>
              <a:lvl3pPr eaLnBrk="0" hangingPunct="0">
                <a:defRPr>
                  <a:latin typeface="Arial" panose="020B0604020202020204" pitchFamily="34" charset="0"/>
                </a:defRPr>
              </a:lvl3pPr>
              <a:lvl4pPr eaLnBrk="0" hangingPunct="0">
                <a:defRPr>
                  <a:latin typeface="Arial" panose="020B0604020202020204" pitchFamily="34" charset="0"/>
                </a:defRPr>
              </a:lvl4pPr>
              <a:lvl5pPr eaLnBrk="0" hangingPunct="0">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en-GB" sz="1200">
                  <a:solidFill>
                    <a:srgbClr val="000000"/>
                  </a:solidFill>
                  <a:latin typeface="Aptos" panose="020B0004020202020204" pitchFamily="34" charset="0"/>
                </a:rPr>
                <a:t>Share price used for illustrative purposes only</a:t>
              </a:r>
            </a:p>
          </p:txBody>
        </p:sp>
        <p:sp>
          <p:nvSpPr>
            <p:cNvPr id="22" name="TextBox 21">
              <a:extLst>
                <a:ext uri="{FF2B5EF4-FFF2-40B4-BE49-F238E27FC236}">
                  <a16:creationId xmlns:a16="http://schemas.microsoft.com/office/drawing/2014/main" id="{7B1DA13F-62D9-35D4-0E86-8ABB5134FF92}"/>
                </a:ext>
              </a:extLst>
            </p:cNvPr>
            <p:cNvSpPr txBox="1"/>
            <p:nvPr/>
          </p:nvSpPr>
          <p:spPr>
            <a:xfrm>
              <a:off x="7856685" y="5037318"/>
              <a:ext cx="495328" cy="32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marR="0" lvl="0" indent="0" defTabSz="914400" eaLnBrk="0" latinLnBrk="0" hangingPunct="0">
                <a:lnSpc>
                  <a:spcPct val="100000"/>
                </a:lnSpc>
                <a:buClrTx/>
                <a:buSzTx/>
                <a:buFontTx/>
                <a:buNone/>
                <a:tabLst/>
                <a:defRPr kumimoji="0" sz="1400" b="0" i="0" u="none" strike="noStrike" cap="none" normalizeH="0" baseline="0">
                  <a:ln>
                    <a:noFill/>
                  </a:ln>
                  <a:solidFill>
                    <a:srgbClr val="595959"/>
                  </a:solidFill>
                  <a:effectLst/>
                  <a:latin typeface="+mn-lt"/>
                </a:defRPr>
              </a:lvl1pPr>
              <a:lvl2pPr eaLnBrk="0" hangingPunct="0">
                <a:defRPr>
                  <a:latin typeface="Arial" panose="020B0604020202020204" pitchFamily="34" charset="0"/>
                </a:defRPr>
              </a:lvl2pPr>
              <a:lvl3pPr eaLnBrk="0" hangingPunct="0">
                <a:defRPr>
                  <a:latin typeface="Arial" panose="020B0604020202020204" pitchFamily="34" charset="0"/>
                </a:defRPr>
              </a:lvl3pPr>
              <a:lvl4pPr eaLnBrk="0" hangingPunct="0">
                <a:defRPr>
                  <a:latin typeface="Arial" panose="020B0604020202020204" pitchFamily="34" charset="0"/>
                </a:defRPr>
              </a:lvl4pPr>
              <a:lvl5pPr eaLnBrk="0" hangingPunct="0">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en-GB" sz="1600" dirty="0">
                  <a:solidFill>
                    <a:srgbClr val="000000"/>
                  </a:solidFill>
                  <a:latin typeface="Aptos" panose="020B0004020202020204" pitchFamily="34" charset="0"/>
                </a:rPr>
                <a:t>£3.60</a:t>
              </a:r>
            </a:p>
          </p:txBody>
        </p:sp>
      </p:grpSp>
      <p:cxnSp>
        <p:nvCxnSpPr>
          <p:cNvPr id="24" name="Straight Connector 23">
            <a:extLst>
              <a:ext uri="{FF2B5EF4-FFF2-40B4-BE49-F238E27FC236}">
                <a16:creationId xmlns:a16="http://schemas.microsoft.com/office/drawing/2014/main" id="{F4E602F8-20CC-0C13-96D7-202B08BEF8C9}"/>
              </a:ext>
            </a:extLst>
          </p:cNvPr>
          <p:cNvCxnSpPr>
            <a:cxnSpLocks/>
            <a:stCxn id="26" idx="0"/>
          </p:cNvCxnSpPr>
          <p:nvPr/>
        </p:nvCxnSpPr>
        <p:spPr>
          <a:xfrm flipH="1" flipV="1">
            <a:off x="9270166" y="2157019"/>
            <a:ext cx="4762" cy="1267458"/>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1FE01A6-FE29-41AB-7ED0-F605F21A6740}"/>
              </a:ext>
            </a:extLst>
          </p:cNvPr>
          <p:cNvCxnSpPr>
            <a:cxnSpLocks/>
          </p:cNvCxnSpPr>
          <p:nvPr/>
        </p:nvCxnSpPr>
        <p:spPr>
          <a:xfrm flipH="1">
            <a:off x="8494480" y="2145867"/>
            <a:ext cx="780448"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217C5371-9E49-934B-A749-40CCD796C947}"/>
              </a:ext>
            </a:extLst>
          </p:cNvPr>
          <p:cNvSpPr/>
          <p:nvPr/>
        </p:nvSpPr>
        <p:spPr bwMode="auto">
          <a:xfrm flipH="1">
            <a:off x="9215221" y="3424477"/>
            <a:ext cx="119417" cy="118800"/>
          </a:xfrm>
          <a:prstGeom prst="ellipse">
            <a:avLst/>
          </a:prstGeom>
          <a:pattFill prst="dkDnDiag">
            <a:fgClr>
              <a:srgbClr val="00B6C9"/>
            </a:fgClr>
            <a:bgClr>
              <a:schemeClr val="bg1"/>
            </a:bgClr>
          </a:patt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t" anchorCtr="0" compatLnSpc="1">
            <a:prstTxWarp prst="textNoShape">
              <a:avLst/>
            </a:prstTxWarp>
          </a:bodyPr>
          <a:lstStyle/>
          <a:p>
            <a:endParaRPr lang="en-GB" err="1">
              <a:solidFill>
                <a:srgbClr val="000000"/>
              </a:solidFill>
            </a:endParaRPr>
          </a:p>
        </p:txBody>
      </p:sp>
      <p:sp>
        <p:nvSpPr>
          <p:cNvPr id="27" name="TextBox 26">
            <a:extLst>
              <a:ext uri="{FF2B5EF4-FFF2-40B4-BE49-F238E27FC236}">
                <a16:creationId xmlns:a16="http://schemas.microsoft.com/office/drawing/2014/main" id="{476F61CD-35EA-DDD3-F3FE-CEA73913A1A1}"/>
              </a:ext>
            </a:extLst>
          </p:cNvPr>
          <p:cNvSpPr txBox="1"/>
          <p:nvPr/>
        </p:nvSpPr>
        <p:spPr>
          <a:xfrm>
            <a:off x="6200313" y="2878381"/>
            <a:ext cx="626255" cy="276999"/>
          </a:xfrm>
          <a:prstGeom prst="rect">
            <a:avLst/>
          </a:prstGeom>
          <a:noFill/>
        </p:spPr>
        <p:txBody>
          <a:bodyPr wrap="square" rtlCol="0">
            <a:spAutoFit/>
          </a:bodyPr>
          <a:lstStyle/>
          <a:p>
            <a:r>
              <a:rPr lang="en-GB" sz="1200" dirty="0">
                <a:latin typeface="Aptos" panose="020B0004020202020204" pitchFamily="34" charset="0"/>
              </a:rPr>
              <a:t>400p</a:t>
            </a:r>
          </a:p>
        </p:txBody>
      </p:sp>
      <p:sp>
        <p:nvSpPr>
          <p:cNvPr id="28" name="TextBox 27">
            <a:extLst>
              <a:ext uri="{FF2B5EF4-FFF2-40B4-BE49-F238E27FC236}">
                <a16:creationId xmlns:a16="http://schemas.microsoft.com/office/drawing/2014/main" id="{CFDDA667-3426-4A6C-7ADA-7285B82EB67D}"/>
              </a:ext>
            </a:extLst>
          </p:cNvPr>
          <p:cNvSpPr txBox="1"/>
          <p:nvPr/>
        </p:nvSpPr>
        <p:spPr>
          <a:xfrm>
            <a:off x="6200313" y="3690053"/>
            <a:ext cx="626255" cy="276999"/>
          </a:xfrm>
          <a:prstGeom prst="rect">
            <a:avLst/>
          </a:prstGeom>
          <a:noFill/>
        </p:spPr>
        <p:txBody>
          <a:bodyPr wrap="square" rtlCol="0">
            <a:spAutoFit/>
          </a:bodyPr>
          <a:lstStyle/>
          <a:p>
            <a:r>
              <a:rPr lang="en-GB" sz="1200">
                <a:latin typeface="Aptos" panose="020B0004020202020204" pitchFamily="34" charset="0"/>
              </a:rPr>
              <a:t>300p</a:t>
            </a:r>
          </a:p>
        </p:txBody>
      </p:sp>
      <p:grpSp>
        <p:nvGrpSpPr>
          <p:cNvPr id="3" name="Group 2">
            <a:extLst>
              <a:ext uri="{FF2B5EF4-FFF2-40B4-BE49-F238E27FC236}">
                <a16:creationId xmlns:a16="http://schemas.microsoft.com/office/drawing/2014/main" id="{4B88C729-B754-398E-908D-C7F28E0D65BD}"/>
              </a:ext>
            </a:extLst>
          </p:cNvPr>
          <p:cNvGrpSpPr/>
          <p:nvPr/>
        </p:nvGrpSpPr>
        <p:grpSpPr>
          <a:xfrm>
            <a:off x="8439087" y="3591322"/>
            <a:ext cx="856807" cy="459181"/>
            <a:chOff x="1308606" y="2996939"/>
            <a:chExt cx="856807" cy="459181"/>
          </a:xfrm>
        </p:grpSpPr>
        <p:sp>
          <p:nvSpPr>
            <p:cNvPr id="5" name="Rectangle 16">
              <a:extLst>
                <a:ext uri="{FF2B5EF4-FFF2-40B4-BE49-F238E27FC236}">
                  <a16:creationId xmlns:a16="http://schemas.microsoft.com/office/drawing/2014/main" id="{A0EA60A0-0F14-7779-ADD5-B0C2CE1788EB}"/>
                </a:ext>
              </a:extLst>
            </p:cNvPr>
            <p:cNvSpPr>
              <a:spLocks noChangeArrowheads="1"/>
            </p:cNvSpPr>
            <p:nvPr/>
          </p:nvSpPr>
          <p:spPr bwMode="auto">
            <a:xfrm>
              <a:off x="1348458" y="2996939"/>
              <a:ext cx="8169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US" altLang="en-US" sz="1400" b="1" dirty="0">
                  <a:solidFill>
                    <a:srgbClr val="00A5E3"/>
                  </a:solidFill>
                  <a:latin typeface="Aptos" panose="020B0004020202020204" pitchFamily="34" charset="0"/>
                </a:rPr>
                <a:t>£1.33 gain</a:t>
              </a:r>
            </a:p>
          </p:txBody>
        </p:sp>
        <p:sp>
          <p:nvSpPr>
            <p:cNvPr id="18" name="Rectangle 16">
              <a:extLst>
                <a:ext uri="{FF2B5EF4-FFF2-40B4-BE49-F238E27FC236}">
                  <a16:creationId xmlns:a16="http://schemas.microsoft.com/office/drawing/2014/main" id="{624DC220-F2BF-F0CA-4559-C3D214C6281C}"/>
                </a:ext>
              </a:extLst>
            </p:cNvPr>
            <p:cNvSpPr>
              <a:spLocks noChangeArrowheads="1"/>
            </p:cNvSpPr>
            <p:nvPr/>
          </p:nvSpPr>
          <p:spPr bwMode="auto">
            <a:xfrm>
              <a:off x="1308606" y="3240676"/>
              <a:ext cx="7674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US" altLang="en-US" sz="1400" b="1" dirty="0">
                  <a:solidFill>
                    <a:srgbClr val="00A5E3"/>
                  </a:solidFill>
                  <a:latin typeface="Aptos" panose="020B0004020202020204" pitchFamily="34" charset="0"/>
                </a:rPr>
                <a:t>per share</a:t>
              </a:r>
            </a:p>
          </p:txBody>
        </p:sp>
      </p:grpSp>
      <p:grpSp>
        <p:nvGrpSpPr>
          <p:cNvPr id="23" name="Group 22">
            <a:extLst>
              <a:ext uri="{FF2B5EF4-FFF2-40B4-BE49-F238E27FC236}">
                <a16:creationId xmlns:a16="http://schemas.microsoft.com/office/drawing/2014/main" id="{3D3B51D0-A24A-A061-ECC4-022CA31D70E2}"/>
              </a:ext>
            </a:extLst>
          </p:cNvPr>
          <p:cNvGrpSpPr/>
          <p:nvPr/>
        </p:nvGrpSpPr>
        <p:grpSpPr>
          <a:xfrm>
            <a:off x="8125962" y="3372936"/>
            <a:ext cx="211703" cy="1087518"/>
            <a:chOff x="2438425" y="2628185"/>
            <a:chExt cx="211703" cy="2148449"/>
          </a:xfrm>
        </p:grpSpPr>
        <p:cxnSp>
          <p:nvCxnSpPr>
            <p:cNvPr id="34" name="Straight Connector 33">
              <a:extLst>
                <a:ext uri="{FF2B5EF4-FFF2-40B4-BE49-F238E27FC236}">
                  <a16:creationId xmlns:a16="http://schemas.microsoft.com/office/drawing/2014/main" id="{36960134-FE36-B631-1061-50F9C98827CA}"/>
                </a:ext>
              </a:extLst>
            </p:cNvPr>
            <p:cNvCxnSpPr>
              <a:cxnSpLocks/>
            </p:cNvCxnSpPr>
            <p:nvPr/>
          </p:nvCxnSpPr>
          <p:spPr>
            <a:xfrm>
              <a:off x="2438425" y="2628185"/>
              <a:ext cx="139675" cy="0"/>
            </a:xfrm>
            <a:prstGeom prst="line">
              <a:avLst/>
            </a:prstGeom>
            <a:ln w="9525">
              <a:solidFill>
                <a:srgbClr val="0085B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1B0AFE43-67B6-D718-97E6-AB9D01F05D33}"/>
                </a:ext>
              </a:extLst>
            </p:cNvPr>
            <p:cNvCxnSpPr>
              <a:cxnSpLocks/>
            </p:cNvCxnSpPr>
            <p:nvPr/>
          </p:nvCxnSpPr>
          <p:spPr>
            <a:xfrm>
              <a:off x="2438425" y="4776634"/>
              <a:ext cx="139675" cy="0"/>
            </a:xfrm>
            <a:prstGeom prst="line">
              <a:avLst/>
            </a:prstGeom>
            <a:ln w="9525">
              <a:solidFill>
                <a:srgbClr val="0085B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2BEE8018-3EF1-C38A-49E7-4A252932CA88}"/>
                </a:ext>
              </a:extLst>
            </p:cNvPr>
            <p:cNvCxnSpPr>
              <a:cxnSpLocks/>
            </p:cNvCxnSpPr>
            <p:nvPr/>
          </p:nvCxnSpPr>
          <p:spPr>
            <a:xfrm>
              <a:off x="2584463" y="2661857"/>
              <a:ext cx="0" cy="2090888"/>
            </a:xfrm>
            <a:prstGeom prst="line">
              <a:avLst/>
            </a:prstGeom>
            <a:ln w="9525">
              <a:solidFill>
                <a:srgbClr val="0085B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C46C2AB4-0BE2-8186-A5FF-113BDE5E15E6}"/>
                </a:ext>
              </a:extLst>
            </p:cNvPr>
            <p:cNvCxnSpPr>
              <a:cxnSpLocks/>
            </p:cNvCxnSpPr>
            <p:nvPr/>
          </p:nvCxnSpPr>
          <p:spPr>
            <a:xfrm>
              <a:off x="2600365" y="3592100"/>
              <a:ext cx="49763" cy="0"/>
            </a:xfrm>
            <a:prstGeom prst="line">
              <a:avLst/>
            </a:prstGeom>
            <a:ln w="9525">
              <a:solidFill>
                <a:srgbClr val="0085B4"/>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35BA0F88-DB44-FC3B-448B-4CA4BC65B7A1}"/>
              </a:ext>
            </a:extLst>
          </p:cNvPr>
          <p:cNvGrpSpPr/>
          <p:nvPr/>
        </p:nvGrpSpPr>
        <p:grpSpPr>
          <a:xfrm>
            <a:off x="8427577" y="4386930"/>
            <a:ext cx="871809" cy="651681"/>
            <a:chOff x="7836834" y="5037318"/>
            <a:chExt cx="871809" cy="498802"/>
          </a:xfrm>
        </p:grpSpPr>
        <p:sp>
          <p:nvSpPr>
            <p:cNvPr id="39" name="TextBox 38">
              <a:extLst>
                <a:ext uri="{FF2B5EF4-FFF2-40B4-BE49-F238E27FC236}">
                  <a16:creationId xmlns:a16="http://schemas.microsoft.com/office/drawing/2014/main" id="{C52F5CEA-F35C-8BBA-BDC4-F0F0F52DCFC0}"/>
                </a:ext>
              </a:extLst>
            </p:cNvPr>
            <p:cNvSpPr txBox="1"/>
            <p:nvPr/>
          </p:nvSpPr>
          <p:spPr>
            <a:xfrm>
              <a:off x="7836834" y="5253430"/>
              <a:ext cx="871809" cy="28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marL="0" marR="0" lvl="0" indent="0" defTabSz="914400" eaLnBrk="0" latinLnBrk="0" hangingPunct="0">
                <a:lnSpc>
                  <a:spcPct val="100000"/>
                </a:lnSpc>
                <a:buClrTx/>
                <a:buSzTx/>
                <a:buFontTx/>
                <a:buNone/>
                <a:tabLst/>
                <a:defRPr kumimoji="0" sz="1400" b="0" i="0" u="none" strike="noStrike" cap="none" normalizeH="0" baseline="0">
                  <a:ln>
                    <a:noFill/>
                  </a:ln>
                  <a:solidFill>
                    <a:srgbClr val="595959"/>
                  </a:solidFill>
                  <a:effectLst/>
                  <a:latin typeface="+mn-lt"/>
                </a:defRPr>
              </a:lvl1pPr>
              <a:lvl2pPr eaLnBrk="0" hangingPunct="0">
                <a:defRPr>
                  <a:latin typeface="Arial" panose="020B0604020202020204" pitchFamily="34" charset="0"/>
                </a:defRPr>
              </a:lvl2pPr>
              <a:lvl3pPr eaLnBrk="0" hangingPunct="0">
                <a:defRPr>
                  <a:latin typeface="Arial" panose="020B0604020202020204" pitchFamily="34" charset="0"/>
                </a:defRPr>
              </a:lvl3pPr>
              <a:lvl4pPr eaLnBrk="0" hangingPunct="0">
                <a:defRPr>
                  <a:latin typeface="Arial" panose="020B0604020202020204" pitchFamily="34" charset="0"/>
                </a:defRPr>
              </a:lvl4pPr>
              <a:lvl5pPr eaLnBrk="0" hangingPunct="0">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en-GB" sz="1200" dirty="0">
                  <a:solidFill>
                    <a:srgbClr val="000000"/>
                  </a:solidFill>
                  <a:latin typeface="Aptos" panose="020B0004020202020204" pitchFamily="34" charset="0"/>
                </a:rPr>
                <a:t>Discounted Share Price</a:t>
              </a:r>
            </a:p>
          </p:txBody>
        </p:sp>
        <p:sp>
          <p:nvSpPr>
            <p:cNvPr id="40" name="TextBox 39">
              <a:extLst>
                <a:ext uri="{FF2B5EF4-FFF2-40B4-BE49-F238E27FC236}">
                  <a16:creationId xmlns:a16="http://schemas.microsoft.com/office/drawing/2014/main" id="{1BC763AD-6FC6-3894-11CA-379537BD9C98}"/>
                </a:ext>
              </a:extLst>
            </p:cNvPr>
            <p:cNvSpPr txBox="1"/>
            <p:nvPr/>
          </p:nvSpPr>
          <p:spPr>
            <a:xfrm>
              <a:off x="7836834" y="5037318"/>
              <a:ext cx="495328" cy="18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marR="0" lvl="0" indent="0" defTabSz="914400" eaLnBrk="0" latinLnBrk="0" hangingPunct="0">
                <a:lnSpc>
                  <a:spcPct val="100000"/>
                </a:lnSpc>
                <a:buClrTx/>
                <a:buSzTx/>
                <a:buFontTx/>
                <a:buNone/>
                <a:tabLst/>
                <a:defRPr kumimoji="0" sz="1400" b="0" i="0" u="none" strike="noStrike" cap="none" normalizeH="0" baseline="0">
                  <a:ln>
                    <a:noFill/>
                  </a:ln>
                  <a:solidFill>
                    <a:srgbClr val="595959"/>
                  </a:solidFill>
                  <a:effectLst/>
                  <a:latin typeface="+mn-lt"/>
                </a:defRPr>
              </a:lvl1pPr>
              <a:lvl2pPr eaLnBrk="0" hangingPunct="0">
                <a:defRPr>
                  <a:latin typeface="Arial" panose="020B0604020202020204" pitchFamily="34" charset="0"/>
                </a:defRPr>
              </a:lvl2pPr>
              <a:lvl3pPr eaLnBrk="0" hangingPunct="0">
                <a:defRPr>
                  <a:latin typeface="Arial" panose="020B0604020202020204" pitchFamily="34" charset="0"/>
                </a:defRPr>
              </a:lvl3pPr>
              <a:lvl4pPr eaLnBrk="0" hangingPunct="0">
                <a:defRPr>
                  <a:latin typeface="Arial" panose="020B0604020202020204" pitchFamily="34" charset="0"/>
                </a:defRPr>
              </a:lvl4pPr>
              <a:lvl5pPr eaLnBrk="0" hangingPunct="0">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en-GB" sz="1600" dirty="0">
                  <a:solidFill>
                    <a:srgbClr val="000000"/>
                  </a:solidFill>
                  <a:latin typeface="Aptos" panose="020B0004020202020204" pitchFamily="34" charset="0"/>
                </a:rPr>
                <a:t>£2.27</a:t>
              </a:r>
            </a:p>
          </p:txBody>
        </p:sp>
      </p:grpSp>
      <p:pic>
        <p:nvPicPr>
          <p:cNvPr id="41" name="Picture 40">
            <a:extLst>
              <a:ext uri="{FF2B5EF4-FFF2-40B4-BE49-F238E27FC236}">
                <a16:creationId xmlns:a16="http://schemas.microsoft.com/office/drawing/2014/main" id="{4A4D5BBE-FB85-37A0-988D-8C5B964FCB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2642" y="3372936"/>
            <a:ext cx="823031" cy="2932430"/>
          </a:xfrm>
          <a:prstGeom prst="rect">
            <a:avLst/>
          </a:prstGeom>
        </p:spPr>
      </p:pic>
      <p:sp>
        <p:nvSpPr>
          <p:cNvPr id="42" name="Arrow: Chevron 41">
            <a:extLst>
              <a:ext uri="{FF2B5EF4-FFF2-40B4-BE49-F238E27FC236}">
                <a16:creationId xmlns:a16="http://schemas.microsoft.com/office/drawing/2014/main" id="{23031A81-2DCE-929D-0146-3010B2202D82}"/>
              </a:ext>
            </a:extLst>
          </p:cNvPr>
          <p:cNvSpPr/>
          <p:nvPr/>
        </p:nvSpPr>
        <p:spPr bwMode="auto">
          <a:xfrm>
            <a:off x="6961212" y="4432631"/>
            <a:ext cx="113867" cy="133029"/>
          </a:xfrm>
          <a:prstGeom prst="chevron">
            <a:avLst/>
          </a:prstGeom>
          <a:solidFill>
            <a:srgbClr val="595959"/>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200" b="1" kern="0" err="1">
              <a:solidFill>
                <a:srgbClr val="000000"/>
              </a:solidFill>
              <a:latin typeface="Arial"/>
            </a:endParaRPr>
          </a:p>
        </p:txBody>
      </p:sp>
      <p:sp>
        <p:nvSpPr>
          <p:cNvPr id="43" name="Arrow: Chevron 42">
            <a:extLst>
              <a:ext uri="{FF2B5EF4-FFF2-40B4-BE49-F238E27FC236}">
                <a16:creationId xmlns:a16="http://schemas.microsoft.com/office/drawing/2014/main" id="{34D80A05-FD7D-6878-4B73-3F3851E67D7A}"/>
              </a:ext>
            </a:extLst>
          </p:cNvPr>
          <p:cNvSpPr/>
          <p:nvPr/>
        </p:nvSpPr>
        <p:spPr bwMode="auto">
          <a:xfrm flipH="1">
            <a:off x="8175527" y="4418081"/>
            <a:ext cx="113867" cy="133029"/>
          </a:xfrm>
          <a:prstGeom prst="chevron">
            <a:avLst/>
          </a:prstGeom>
          <a:solidFill>
            <a:srgbClr val="595959"/>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200" b="1" kern="0" err="1">
              <a:solidFill>
                <a:srgbClr val="000000"/>
              </a:solidFill>
              <a:latin typeface="Arial"/>
            </a:endParaRPr>
          </a:p>
        </p:txBody>
      </p:sp>
    </p:spTree>
    <p:extLst>
      <p:ext uri="{BB962C8B-B14F-4D97-AF65-F5344CB8AC3E}">
        <p14:creationId xmlns:p14="http://schemas.microsoft.com/office/powerpoint/2010/main" val="217703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78A68-E75D-18C6-9EFE-796920B48809}"/>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sz="3600">
                <a:solidFill>
                  <a:srgbClr val="391C66"/>
                </a:solidFill>
                <a:latin typeface="Aptos Display" panose="020B0004020202020204" pitchFamily="34" charset="0"/>
                <a:ea typeface="ヒラギノ角ゴ Pro W3"/>
              </a:rPr>
              <a:t>Capital gains tax</a:t>
            </a:r>
          </a:p>
        </p:txBody>
      </p:sp>
      <p:sp>
        <p:nvSpPr>
          <p:cNvPr id="4" name="TextBox 3">
            <a:extLst>
              <a:ext uri="{FF2B5EF4-FFF2-40B4-BE49-F238E27FC236}">
                <a16:creationId xmlns:a16="http://schemas.microsoft.com/office/drawing/2014/main" id="{EE926824-5A8D-C717-46D2-84E3E8FE8147}"/>
              </a:ext>
            </a:extLst>
          </p:cNvPr>
          <p:cNvSpPr txBox="1"/>
          <p:nvPr/>
        </p:nvSpPr>
        <p:spPr>
          <a:xfrm>
            <a:off x="691185" y="1584960"/>
            <a:ext cx="5849760" cy="369332"/>
          </a:xfrm>
          <a:prstGeom prst="rect">
            <a:avLst/>
          </a:prstGeom>
          <a:noFill/>
        </p:spPr>
        <p:txBody>
          <a:bodyPr wrap="square">
            <a:spAutoFit/>
          </a:bodyPr>
          <a:lstStyle/>
          <a:p>
            <a:r>
              <a:rPr lang="en-US">
                <a:latin typeface="Aptos" panose="020B0004020202020204" pitchFamily="34" charset="0"/>
              </a:rPr>
              <a:t>Are you likely to exceed your CGT exemption?</a:t>
            </a:r>
            <a:endParaRPr lang="en-GB">
              <a:latin typeface="Aptos" panose="020B0004020202020204" pitchFamily="34" charset="0"/>
            </a:endParaRPr>
          </a:p>
        </p:txBody>
      </p:sp>
      <p:grpSp>
        <p:nvGrpSpPr>
          <p:cNvPr id="606" name="Group 605">
            <a:extLst>
              <a:ext uri="{FF2B5EF4-FFF2-40B4-BE49-F238E27FC236}">
                <a16:creationId xmlns:a16="http://schemas.microsoft.com/office/drawing/2014/main" id="{8F80666E-40AE-26D9-9D11-D97ECB7428CF}"/>
              </a:ext>
            </a:extLst>
          </p:cNvPr>
          <p:cNvGrpSpPr/>
          <p:nvPr/>
        </p:nvGrpSpPr>
        <p:grpSpPr>
          <a:xfrm>
            <a:off x="3338368" y="3532630"/>
            <a:ext cx="1751969" cy="656455"/>
            <a:chOff x="3110732" y="3734614"/>
            <a:chExt cx="1751969" cy="656455"/>
          </a:xfrm>
        </p:grpSpPr>
        <p:sp>
          <p:nvSpPr>
            <p:cNvPr id="596" name="TextBox 595">
              <a:extLst>
                <a:ext uri="{FF2B5EF4-FFF2-40B4-BE49-F238E27FC236}">
                  <a16:creationId xmlns:a16="http://schemas.microsoft.com/office/drawing/2014/main" id="{6100C00B-356F-10C5-9479-DF52A8CAD1CD}"/>
                </a:ext>
              </a:extLst>
            </p:cNvPr>
            <p:cNvSpPr txBox="1"/>
            <p:nvPr/>
          </p:nvSpPr>
          <p:spPr>
            <a:xfrm>
              <a:off x="3110732" y="3803742"/>
              <a:ext cx="1079398" cy="461665"/>
            </a:xfrm>
            <a:prstGeom prst="rect">
              <a:avLst/>
            </a:prstGeom>
            <a:noFill/>
          </p:spPr>
          <p:txBody>
            <a:bodyPr wrap="square">
              <a:spAutoFit/>
            </a:bodyPr>
            <a:lstStyle/>
            <a:p>
              <a:r>
                <a:rPr lang="en-US" sz="2400" dirty="0">
                  <a:solidFill>
                    <a:srgbClr val="0085B4"/>
                  </a:solidFill>
                  <a:latin typeface="Aptos" panose="020B0004020202020204" pitchFamily="34" charset="0"/>
                </a:rPr>
                <a:t>X</a:t>
              </a:r>
              <a:endParaRPr lang="en-GB" sz="2400" dirty="0">
                <a:solidFill>
                  <a:srgbClr val="0085B4"/>
                </a:solidFill>
                <a:latin typeface="Aptos" panose="020B0004020202020204" pitchFamily="34" charset="0"/>
              </a:endParaRPr>
            </a:p>
          </p:txBody>
        </p:sp>
        <p:sp>
          <p:nvSpPr>
            <p:cNvPr id="599" name="TextBox 598">
              <a:extLst>
                <a:ext uri="{FF2B5EF4-FFF2-40B4-BE49-F238E27FC236}">
                  <a16:creationId xmlns:a16="http://schemas.microsoft.com/office/drawing/2014/main" id="{9D2F5C26-77EC-9BE4-64B0-56B5D3E8742B}"/>
                </a:ext>
              </a:extLst>
            </p:cNvPr>
            <p:cNvSpPr txBox="1"/>
            <p:nvPr/>
          </p:nvSpPr>
          <p:spPr>
            <a:xfrm>
              <a:off x="3562613" y="4114070"/>
              <a:ext cx="1079394" cy="276999"/>
            </a:xfrm>
            <a:prstGeom prst="rect">
              <a:avLst/>
            </a:prstGeom>
            <a:noFill/>
          </p:spPr>
          <p:txBody>
            <a:bodyPr wrap="square">
              <a:spAutoFit/>
            </a:bodyPr>
            <a:lstStyle/>
            <a:p>
              <a:r>
                <a:rPr lang="en-US" sz="1200">
                  <a:solidFill>
                    <a:srgbClr val="0085B4"/>
                  </a:solidFill>
                  <a:latin typeface="Aptos" panose="020B0004020202020204" pitchFamily="34" charset="0"/>
                </a:rPr>
                <a:t>shares</a:t>
              </a:r>
              <a:endParaRPr lang="en-GB" sz="1200">
                <a:solidFill>
                  <a:srgbClr val="0085B4"/>
                </a:solidFill>
                <a:latin typeface="Aptos" panose="020B0004020202020204" pitchFamily="34" charset="0"/>
              </a:endParaRPr>
            </a:p>
          </p:txBody>
        </p:sp>
        <p:sp>
          <p:nvSpPr>
            <p:cNvPr id="601" name="TextBox 600">
              <a:extLst>
                <a:ext uri="{FF2B5EF4-FFF2-40B4-BE49-F238E27FC236}">
                  <a16:creationId xmlns:a16="http://schemas.microsoft.com/office/drawing/2014/main" id="{9C07B425-6371-4633-EF36-B5B0BA6FAF0E}"/>
                </a:ext>
              </a:extLst>
            </p:cNvPr>
            <p:cNvSpPr txBox="1"/>
            <p:nvPr/>
          </p:nvSpPr>
          <p:spPr>
            <a:xfrm>
              <a:off x="3562609" y="3734614"/>
              <a:ext cx="1300092" cy="461665"/>
            </a:xfrm>
            <a:prstGeom prst="rect">
              <a:avLst/>
            </a:prstGeom>
            <a:noFill/>
          </p:spPr>
          <p:txBody>
            <a:bodyPr wrap="square">
              <a:spAutoFit/>
            </a:bodyPr>
            <a:lstStyle/>
            <a:p>
              <a:r>
                <a:rPr lang="en-US" sz="2400" dirty="0">
                  <a:solidFill>
                    <a:srgbClr val="0085B4"/>
                  </a:solidFill>
                  <a:latin typeface="Aptos" panose="020B0004020202020204" pitchFamily="34" charset="0"/>
                </a:rPr>
                <a:t>2,296</a:t>
              </a:r>
              <a:endParaRPr lang="en-GB" sz="2400" dirty="0">
                <a:solidFill>
                  <a:srgbClr val="0085B4"/>
                </a:solidFill>
                <a:latin typeface="Aptos" panose="020B0004020202020204" pitchFamily="34" charset="0"/>
              </a:endParaRPr>
            </a:p>
          </p:txBody>
        </p:sp>
      </p:grpSp>
      <p:grpSp>
        <p:nvGrpSpPr>
          <p:cNvPr id="607" name="Group 606">
            <a:extLst>
              <a:ext uri="{FF2B5EF4-FFF2-40B4-BE49-F238E27FC236}">
                <a16:creationId xmlns:a16="http://schemas.microsoft.com/office/drawing/2014/main" id="{9732360C-D655-E3CF-B5CB-D2AD9E387CFC}"/>
              </a:ext>
            </a:extLst>
          </p:cNvPr>
          <p:cNvGrpSpPr/>
          <p:nvPr/>
        </p:nvGrpSpPr>
        <p:grpSpPr>
          <a:xfrm>
            <a:off x="4864112" y="3532630"/>
            <a:ext cx="1889563" cy="656455"/>
            <a:chOff x="4636476" y="3734614"/>
            <a:chExt cx="1889563" cy="656455"/>
          </a:xfrm>
        </p:grpSpPr>
        <p:sp>
          <p:nvSpPr>
            <p:cNvPr id="603" name="TextBox 602">
              <a:extLst>
                <a:ext uri="{FF2B5EF4-FFF2-40B4-BE49-F238E27FC236}">
                  <a16:creationId xmlns:a16="http://schemas.microsoft.com/office/drawing/2014/main" id="{64AA428F-26C3-B7E6-CD12-8464A4B236F8}"/>
                </a:ext>
              </a:extLst>
            </p:cNvPr>
            <p:cNvSpPr txBox="1"/>
            <p:nvPr/>
          </p:nvSpPr>
          <p:spPr>
            <a:xfrm>
              <a:off x="4636476" y="3803742"/>
              <a:ext cx="457412" cy="461665"/>
            </a:xfrm>
            <a:prstGeom prst="rect">
              <a:avLst/>
            </a:prstGeom>
            <a:noFill/>
          </p:spPr>
          <p:txBody>
            <a:bodyPr wrap="square">
              <a:spAutoFit/>
            </a:bodyPr>
            <a:lstStyle/>
            <a:p>
              <a:r>
                <a:rPr lang="en-US" sz="2400">
                  <a:solidFill>
                    <a:srgbClr val="0085B4"/>
                  </a:solidFill>
                  <a:latin typeface="Aptos" panose="020B0004020202020204" pitchFamily="34" charset="0"/>
                </a:rPr>
                <a:t>= </a:t>
              </a:r>
              <a:endParaRPr lang="en-GB" sz="2400">
                <a:solidFill>
                  <a:srgbClr val="0085B4"/>
                </a:solidFill>
                <a:latin typeface="Aptos" panose="020B0004020202020204" pitchFamily="34" charset="0"/>
              </a:endParaRPr>
            </a:p>
          </p:txBody>
        </p:sp>
        <p:sp>
          <p:nvSpPr>
            <p:cNvPr id="604" name="TextBox 603">
              <a:extLst>
                <a:ext uri="{FF2B5EF4-FFF2-40B4-BE49-F238E27FC236}">
                  <a16:creationId xmlns:a16="http://schemas.microsoft.com/office/drawing/2014/main" id="{3A578870-A455-630F-6BA0-573694DBC2EC}"/>
                </a:ext>
              </a:extLst>
            </p:cNvPr>
            <p:cNvSpPr txBox="1"/>
            <p:nvPr/>
          </p:nvSpPr>
          <p:spPr>
            <a:xfrm>
              <a:off x="5225947" y="3734614"/>
              <a:ext cx="1300092" cy="461665"/>
            </a:xfrm>
            <a:prstGeom prst="rect">
              <a:avLst/>
            </a:prstGeom>
            <a:noFill/>
          </p:spPr>
          <p:txBody>
            <a:bodyPr wrap="square">
              <a:spAutoFit/>
            </a:bodyPr>
            <a:lstStyle/>
            <a:p>
              <a:r>
                <a:rPr lang="en-US" sz="2400" dirty="0">
                  <a:solidFill>
                    <a:srgbClr val="0085B4"/>
                  </a:solidFill>
                  <a:latin typeface="Aptos" panose="020B0004020202020204" pitchFamily="34" charset="0"/>
                </a:rPr>
                <a:t>£3,047</a:t>
              </a:r>
              <a:endParaRPr lang="en-GB" sz="2400" dirty="0">
                <a:solidFill>
                  <a:srgbClr val="0085B4"/>
                </a:solidFill>
                <a:latin typeface="Aptos" panose="020B0004020202020204" pitchFamily="34" charset="0"/>
              </a:endParaRPr>
            </a:p>
          </p:txBody>
        </p:sp>
        <p:sp>
          <p:nvSpPr>
            <p:cNvPr id="605" name="TextBox 604">
              <a:extLst>
                <a:ext uri="{FF2B5EF4-FFF2-40B4-BE49-F238E27FC236}">
                  <a16:creationId xmlns:a16="http://schemas.microsoft.com/office/drawing/2014/main" id="{20754882-8B2C-9662-D486-3E2EBE3D288F}"/>
                </a:ext>
              </a:extLst>
            </p:cNvPr>
            <p:cNvSpPr txBox="1"/>
            <p:nvPr/>
          </p:nvSpPr>
          <p:spPr>
            <a:xfrm>
              <a:off x="5225947" y="4114070"/>
              <a:ext cx="1079394" cy="276999"/>
            </a:xfrm>
            <a:prstGeom prst="rect">
              <a:avLst/>
            </a:prstGeom>
            <a:noFill/>
          </p:spPr>
          <p:txBody>
            <a:bodyPr wrap="square">
              <a:spAutoFit/>
            </a:bodyPr>
            <a:lstStyle/>
            <a:p>
              <a:r>
                <a:rPr lang="en-US" sz="1200">
                  <a:solidFill>
                    <a:srgbClr val="0085B4"/>
                  </a:solidFill>
                  <a:latin typeface="Aptos" panose="020B0004020202020204" pitchFamily="34" charset="0"/>
                </a:rPr>
                <a:t>gain</a:t>
              </a:r>
              <a:endParaRPr lang="en-GB" sz="1200">
                <a:solidFill>
                  <a:srgbClr val="0085B4"/>
                </a:solidFill>
                <a:latin typeface="Aptos" panose="020B0004020202020204" pitchFamily="34" charset="0"/>
              </a:endParaRPr>
            </a:p>
          </p:txBody>
        </p:sp>
      </p:grpSp>
      <p:grpSp>
        <p:nvGrpSpPr>
          <p:cNvPr id="622" name="Group 621">
            <a:extLst>
              <a:ext uri="{FF2B5EF4-FFF2-40B4-BE49-F238E27FC236}">
                <a16:creationId xmlns:a16="http://schemas.microsoft.com/office/drawing/2014/main" id="{8B060F6E-0B29-079A-3B3D-A980CEC41D1A}"/>
              </a:ext>
            </a:extLst>
          </p:cNvPr>
          <p:cNvGrpSpPr/>
          <p:nvPr/>
        </p:nvGrpSpPr>
        <p:grpSpPr>
          <a:xfrm>
            <a:off x="3878066" y="2013121"/>
            <a:ext cx="4923010" cy="1026327"/>
            <a:chOff x="2542410" y="1923308"/>
            <a:chExt cx="4923010" cy="1026327"/>
          </a:xfrm>
        </p:grpSpPr>
        <p:sp>
          <p:nvSpPr>
            <p:cNvPr id="608" name="TextBox 607">
              <a:extLst>
                <a:ext uri="{FF2B5EF4-FFF2-40B4-BE49-F238E27FC236}">
                  <a16:creationId xmlns:a16="http://schemas.microsoft.com/office/drawing/2014/main" id="{D90E75A2-E07E-C3F1-8CA8-A89A04741D9D}"/>
                </a:ext>
              </a:extLst>
            </p:cNvPr>
            <p:cNvSpPr txBox="1"/>
            <p:nvPr/>
          </p:nvSpPr>
          <p:spPr>
            <a:xfrm>
              <a:off x="2944652" y="2295975"/>
              <a:ext cx="4298470" cy="584775"/>
            </a:xfrm>
            <a:prstGeom prst="rect">
              <a:avLst/>
            </a:prstGeom>
            <a:noFill/>
          </p:spPr>
          <p:txBody>
            <a:bodyPr wrap="square">
              <a:spAutoFit/>
            </a:bodyPr>
            <a:lstStyle/>
            <a:p>
              <a:pPr algn="ctr"/>
              <a:r>
                <a:rPr lang="en-US" sz="1600" dirty="0">
                  <a:latin typeface="Aptos" panose="020B0004020202020204" pitchFamily="34" charset="0"/>
                </a:rPr>
                <a:t>If you saved £145 a month, you will be able to buy 2,296 shares</a:t>
              </a:r>
              <a:endParaRPr lang="en-GB" sz="1600" dirty="0">
                <a:latin typeface="Aptos" panose="020B0004020202020204" pitchFamily="34" charset="0"/>
              </a:endParaRPr>
            </a:p>
          </p:txBody>
        </p:sp>
        <p:sp>
          <p:nvSpPr>
            <p:cNvPr id="621" name="Rectangle: Rounded Corners 620">
              <a:extLst>
                <a:ext uri="{FF2B5EF4-FFF2-40B4-BE49-F238E27FC236}">
                  <a16:creationId xmlns:a16="http://schemas.microsoft.com/office/drawing/2014/main" id="{BF27BE0A-35C4-9E5B-840A-4C4C41CE78A7}"/>
                </a:ext>
              </a:extLst>
            </p:cNvPr>
            <p:cNvSpPr/>
            <p:nvPr/>
          </p:nvSpPr>
          <p:spPr>
            <a:xfrm>
              <a:off x="2729729" y="2168230"/>
              <a:ext cx="4735691" cy="781405"/>
            </a:xfrm>
            <a:custGeom>
              <a:avLst/>
              <a:gdLst>
                <a:gd name="connsiteX0" fmla="*/ 0 w 4735691"/>
                <a:gd name="connsiteY0" fmla="*/ 130237 h 781405"/>
                <a:gd name="connsiteX1" fmla="*/ 130237 w 4735691"/>
                <a:gd name="connsiteY1" fmla="*/ 0 h 781405"/>
                <a:gd name="connsiteX2" fmla="*/ 4605454 w 4735691"/>
                <a:gd name="connsiteY2" fmla="*/ 0 h 781405"/>
                <a:gd name="connsiteX3" fmla="*/ 4735691 w 4735691"/>
                <a:gd name="connsiteY3" fmla="*/ 130237 h 781405"/>
                <a:gd name="connsiteX4" fmla="*/ 4735691 w 4735691"/>
                <a:gd name="connsiteY4" fmla="*/ 651168 h 781405"/>
                <a:gd name="connsiteX5" fmla="*/ 4605454 w 4735691"/>
                <a:gd name="connsiteY5" fmla="*/ 781405 h 781405"/>
                <a:gd name="connsiteX6" fmla="*/ 130237 w 4735691"/>
                <a:gd name="connsiteY6" fmla="*/ 781405 h 781405"/>
                <a:gd name="connsiteX7" fmla="*/ 0 w 4735691"/>
                <a:gd name="connsiteY7" fmla="*/ 651168 h 781405"/>
                <a:gd name="connsiteX8" fmla="*/ 0 w 4735691"/>
                <a:gd name="connsiteY8" fmla="*/ 130237 h 781405"/>
                <a:gd name="connsiteX0" fmla="*/ 130237 w 4735691"/>
                <a:gd name="connsiteY0" fmla="*/ 0 h 781405"/>
                <a:gd name="connsiteX1" fmla="*/ 4605454 w 4735691"/>
                <a:gd name="connsiteY1" fmla="*/ 0 h 781405"/>
                <a:gd name="connsiteX2" fmla="*/ 4735691 w 4735691"/>
                <a:gd name="connsiteY2" fmla="*/ 130237 h 781405"/>
                <a:gd name="connsiteX3" fmla="*/ 4735691 w 4735691"/>
                <a:gd name="connsiteY3" fmla="*/ 651168 h 781405"/>
                <a:gd name="connsiteX4" fmla="*/ 4605454 w 4735691"/>
                <a:gd name="connsiteY4" fmla="*/ 781405 h 781405"/>
                <a:gd name="connsiteX5" fmla="*/ 130237 w 4735691"/>
                <a:gd name="connsiteY5" fmla="*/ 781405 h 781405"/>
                <a:gd name="connsiteX6" fmla="*/ 0 w 4735691"/>
                <a:gd name="connsiteY6" fmla="*/ 651168 h 781405"/>
                <a:gd name="connsiteX7" fmla="*/ 0 w 4735691"/>
                <a:gd name="connsiteY7" fmla="*/ 130237 h 781405"/>
                <a:gd name="connsiteX8" fmla="*/ 221677 w 4735691"/>
                <a:gd name="connsiteY8" fmla="*/ 91440 h 781405"/>
                <a:gd name="connsiteX0" fmla="*/ 130237 w 4735691"/>
                <a:gd name="connsiteY0" fmla="*/ 0 h 781405"/>
                <a:gd name="connsiteX1" fmla="*/ 4605454 w 4735691"/>
                <a:gd name="connsiteY1" fmla="*/ 0 h 781405"/>
                <a:gd name="connsiteX2" fmla="*/ 4735691 w 4735691"/>
                <a:gd name="connsiteY2" fmla="*/ 130237 h 781405"/>
                <a:gd name="connsiteX3" fmla="*/ 4735691 w 4735691"/>
                <a:gd name="connsiteY3" fmla="*/ 651168 h 781405"/>
                <a:gd name="connsiteX4" fmla="*/ 4605454 w 4735691"/>
                <a:gd name="connsiteY4" fmla="*/ 781405 h 781405"/>
                <a:gd name="connsiteX5" fmla="*/ 130237 w 4735691"/>
                <a:gd name="connsiteY5" fmla="*/ 781405 h 781405"/>
                <a:gd name="connsiteX6" fmla="*/ 0 w 4735691"/>
                <a:gd name="connsiteY6" fmla="*/ 651168 h 781405"/>
                <a:gd name="connsiteX7" fmla="*/ 0 w 4735691"/>
                <a:gd name="connsiteY7" fmla="*/ 130237 h 781405"/>
                <a:gd name="connsiteX0" fmla="*/ 130237 w 4735691"/>
                <a:gd name="connsiteY0" fmla="*/ 0 h 781405"/>
                <a:gd name="connsiteX1" fmla="*/ 4605454 w 4735691"/>
                <a:gd name="connsiteY1" fmla="*/ 0 h 781405"/>
                <a:gd name="connsiteX2" fmla="*/ 4735691 w 4735691"/>
                <a:gd name="connsiteY2" fmla="*/ 130237 h 781405"/>
                <a:gd name="connsiteX3" fmla="*/ 4735691 w 4735691"/>
                <a:gd name="connsiteY3" fmla="*/ 651168 h 781405"/>
                <a:gd name="connsiteX4" fmla="*/ 4605454 w 4735691"/>
                <a:gd name="connsiteY4" fmla="*/ 781405 h 781405"/>
                <a:gd name="connsiteX5" fmla="*/ 130237 w 4735691"/>
                <a:gd name="connsiteY5" fmla="*/ 781405 h 781405"/>
                <a:gd name="connsiteX6" fmla="*/ 0 w 4735691"/>
                <a:gd name="connsiteY6" fmla="*/ 651168 h 781405"/>
                <a:gd name="connsiteX7" fmla="*/ 0 w 4735691"/>
                <a:gd name="connsiteY7" fmla="*/ 307021 h 781405"/>
                <a:gd name="connsiteX0" fmla="*/ 380173 w 4735691"/>
                <a:gd name="connsiteY0" fmla="*/ 0 h 781405"/>
                <a:gd name="connsiteX1" fmla="*/ 4605454 w 4735691"/>
                <a:gd name="connsiteY1" fmla="*/ 0 h 781405"/>
                <a:gd name="connsiteX2" fmla="*/ 4735691 w 4735691"/>
                <a:gd name="connsiteY2" fmla="*/ 130237 h 781405"/>
                <a:gd name="connsiteX3" fmla="*/ 4735691 w 4735691"/>
                <a:gd name="connsiteY3" fmla="*/ 651168 h 781405"/>
                <a:gd name="connsiteX4" fmla="*/ 4605454 w 4735691"/>
                <a:gd name="connsiteY4" fmla="*/ 781405 h 781405"/>
                <a:gd name="connsiteX5" fmla="*/ 130237 w 4735691"/>
                <a:gd name="connsiteY5" fmla="*/ 781405 h 781405"/>
                <a:gd name="connsiteX6" fmla="*/ 0 w 4735691"/>
                <a:gd name="connsiteY6" fmla="*/ 651168 h 781405"/>
                <a:gd name="connsiteX7" fmla="*/ 0 w 4735691"/>
                <a:gd name="connsiteY7" fmla="*/ 307021 h 78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5691" h="781405">
                  <a:moveTo>
                    <a:pt x="380173" y="0"/>
                  </a:moveTo>
                  <a:lnTo>
                    <a:pt x="4605454" y="0"/>
                  </a:lnTo>
                  <a:cubicBezTo>
                    <a:pt x="4677382" y="0"/>
                    <a:pt x="4735691" y="58309"/>
                    <a:pt x="4735691" y="130237"/>
                  </a:cubicBezTo>
                  <a:lnTo>
                    <a:pt x="4735691" y="651168"/>
                  </a:lnTo>
                  <a:cubicBezTo>
                    <a:pt x="4735691" y="723096"/>
                    <a:pt x="4677382" y="781405"/>
                    <a:pt x="4605454" y="781405"/>
                  </a:cubicBezTo>
                  <a:lnTo>
                    <a:pt x="130237" y="781405"/>
                  </a:lnTo>
                  <a:cubicBezTo>
                    <a:pt x="58309" y="781405"/>
                    <a:pt x="0" y="723096"/>
                    <a:pt x="0" y="651168"/>
                  </a:cubicBezTo>
                  <a:lnTo>
                    <a:pt x="0" y="307021"/>
                  </a:lnTo>
                </a:path>
              </a:pathLst>
            </a:custGeom>
            <a:noFill/>
            <a:ln w="12700">
              <a:solidFill>
                <a:schemeClr val="accent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pPr>
              <a:endParaRPr lang="en-GB">
                <a:solidFill>
                  <a:srgbClr val="B5C2E5"/>
                </a:solidFill>
                <a:latin typeface="Arial"/>
              </a:endParaRPr>
            </a:p>
          </p:txBody>
        </p:sp>
        <p:sp>
          <p:nvSpPr>
            <p:cNvPr id="620" name="Freeform: Shape 619">
              <a:extLst>
                <a:ext uri="{FF2B5EF4-FFF2-40B4-BE49-F238E27FC236}">
                  <a16:creationId xmlns:a16="http://schemas.microsoft.com/office/drawing/2014/main" id="{CD6CA3CB-C436-193A-3B36-020075FE9DC5}"/>
                </a:ext>
              </a:extLst>
            </p:cNvPr>
            <p:cNvSpPr/>
            <p:nvPr/>
          </p:nvSpPr>
          <p:spPr>
            <a:xfrm>
              <a:off x="2542410" y="1923308"/>
              <a:ext cx="476187" cy="476187"/>
            </a:xfrm>
            <a:custGeom>
              <a:avLst/>
              <a:gdLst>
                <a:gd name="connsiteX0" fmla="*/ 296305 w 584450"/>
                <a:gd name="connsiteY0" fmla="*/ 360835 h 584450"/>
                <a:gd name="connsiteX1" fmla="*/ 227620 w 584450"/>
                <a:gd name="connsiteY1" fmla="*/ 429520 h 584450"/>
                <a:gd name="connsiteX2" fmla="*/ 296305 w 584450"/>
                <a:gd name="connsiteY2" fmla="*/ 498205 h 584450"/>
                <a:gd name="connsiteX3" fmla="*/ 364990 w 584450"/>
                <a:gd name="connsiteY3" fmla="*/ 429520 h 584450"/>
                <a:gd name="connsiteX4" fmla="*/ 296305 w 584450"/>
                <a:gd name="connsiteY4" fmla="*/ 360835 h 584450"/>
                <a:gd name="connsiteX5" fmla="*/ 232765 w 584450"/>
                <a:gd name="connsiteY5" fmla="*/ 81683 h 584450"/>
                <a:gd name="connsiteX6" fmla="*/ 253856 w 584450"/>
                <a:gd name="connsiteY6" fmla="*/ 333145 h 584450"/>
                <a:gd name="connsiteX7" fmla="*/ 337466 w 584450"/>
                <a:gd name="connsiteY7" fmla="*/ 333145 h 584450"/>
                <a:gd name="connsiteX8" fmla="*/ 361193 w 584450"/>
                <a:gd name="connsiteY8" fmla="*/ 81683 h 584450"/>
                <a:gd name="connsiteX9" fmla="*/ 292225 w 584450"/>
                <a:gd name="connsiteY9" fmla="*/ 0 h 584450"/>
                <a:gd name="connsiteX10" fmla="*/ 584450 w 584450"/>
                <a:gd name="connsiteY10" fmla="*/ 292225 h 584450"/>
                <a:gd name="connsiteX11" fmla="*/ 292225 w 584450"/>
                <a:gd name="connsiteY11" fmla="*/ 584450 h 584450"/>
                <a:gd name="connsiteX12" fmla="*/ 0 w 584450"/>
                <a:gd name="connsiteY12" fmla="*/ 292225 h 584450"/>
                <a:gd name="connsiteX13" fmla="*/ 292225 w 584450"/>
                <a:gd name="connsiteY13" fmla="*/ 0 h 58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4450" h="584450">
                  <a:moveTo>
                    <a:pt x="296305" y="360835"/>
                  </a:moveTo>
                  <a:cubicBezTo>
                    <a:pt x="258371" y="360835"/>
                    <a:pt x="227620" y="391586"/>
                    <a:pt x="227620" y="429520"/>
                  </a:cubicBezTo>
                  <a:cubicBezTo>
                    <a:pt x="227620" y="467454"/>
                    <a:pt x="258371" y="498205"/>
                    <a:pt x="296305" y="498205"/>
                  </a:cubicBezTo>
                  <a:cubicBezTo>
                    <a:pt x="334239" y="498205"/>
                    <a:pt x="364990" y="467454"/>
                    <a:pt x="364990" y="429520"/>
                  </a:cubicBezTo>
                  <a:cubicBezTo>
                    <a:pt x="364990" y="391586"/>
                    <a:pt x="334239" y="360835"/>
                    <a:pt x="296305" y="360835"/>
                  </a:cubicBezTo>
                  <a:close/>
                  <a:moveTo>
                    <a:pt x="232765" y="81683"/>
                  </a:moveTo>
                  <a:lnTo>
                    <a:pt x="253856" y="333145"/>
                  </a:lnTo>
                  <a:lnTo>
                    <a:pt x="337466" y="333145"/>
                  </a:lnTo>
                  <a:lnTo>
                    <a:pt x="361193" y="81683"/>
                  </a:lnTo>
                  <a:close/>
                  <a:moveTo>
                    <a:pt x="292225" y="0"/>
                  </a:moveTo>
                  <a:cubicBezTo>
                    <a:pt x="453616" y="0"/>
                    <a:pt x="584450" y="130834"/>
                    <a:pt x="584450" y="292225"/>
                  </a:cubicBezTo>
                  <a:cubicBezTo>
                    <a:pt x="584450" y="453616"/>
                    <a:pt x="453616" y="584450"/>
                    <a:pt x="292225" y="584450"/>
                  </a:cubicBezTo>
                  <a:cubicBezTo>
                    <a:pt x="130834" y="584450"/>
                    <a:pt x="0" y="453616"/>
                    <a:pt x="0" y="292225"/>
                  </a:cubicBezTo>
                  <a:cubicBezTo>
                    <a:pt x="0" y="130834"/>
                    <a:pt x="130834" y="0"/>
                    <a:pt x="292225" y="0"/>
                  </a:cubicBezTo>
                  <a:close/>
                </a:path>
              </a:pathLst>
            </a:custGeom>
            <a:solidFill>
              <a:schemeClr val="accent2">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914400" eaLnBrk="1" fontAlgn="auto" hangingPunct="1">
                <a:spcBef>
                  <a:spcPts val="0"/>
                </a:spcBef>
                <a:spcAft>
                  <a:spcPts val="0"/>
                </a:spcAft>
              </a:pPr>
              <a:endParaRPr lang="en-GB">
                <a:solidFill>
                  <a:srgbClr val="B5C2E5"/>
                </a:solidFill>
                <a:latin typeface="Arial"/>
                <a:ea typeface="+mn-ea"/>
                <a:cs typeface="+mn-cs"/>
              </a:endParaRPr>
            </a:p>
          </p:txBody>
        </p:sp>
      </p:grpSp>
      <p:sp>
        <p:nvSpPr>
          <p:cNvPr id="624" name="TextBox 623">
            <a:extLst>
              <a:ext uri="{FF2B5EF4-FFF2-40B4-BE49-F238E27FC236}">
                <a16:creationId xmlns:a16="http://schemas.microsoft.com/office/drawing/2014/main" id="{34F9D7EC-1A6A-99C5-E10B-F4685BEFB1EE}"/>
              </a:ext>
            </a:extLst>
          </p:cNvPr>
          <p:cNvSpPr txBox="1"/>
          <p:nvPr/>
        </p:nvSpPr>
        <p:spPr>
          <a:xfrm>
            <a:off x="3467475" y="5956102"/>
            <a:ext cx="5584120" cy="461665"/>
          </a:xfrm>
          <a:prstGeom prst="rect">
            <a:avLst/>
          </a:prstGeom>
          <a:noFill/>
        </p:spPr>
        <p:txBody>
          <a:bodyPr wrap="square">
            <a:spAutoFit/>
          </a:bodyPr>
          <a:lstStyle/>
          <a:p>
            <a:pPr algn="ctr"/>
            <a:r>
              <a:rPr lang="en-US" sz="1200" dirty="0">
                <a:latin typeface="Aptos" panose="020B0004020202020204" pitchFamily="34" charset="0"/>
              </a:rPr>
              <a:t>If you have </a:t>
            </a:r>
            <a:r>
              <a:rPr lang="en-US" sz="1200" dirty="0" err="1">
                <a:latin typeface="Aptos" panose="020B0004020202020204" pitchFamily="34" charset="0"/>
              </a:rPr>
              <a:t>realised</a:t>
            </a:r>
            <a:r>
              <a:rPr lang="en-US" sz="1200" dirty="0">
                <a:latin typeface="Aptos" panose="020B0004020202020204" pitchFamily="34" charset="0"/>
              </a:rPr>
              <a:t> gains by disposing of other assets in the same tax year, you will need to factor these in when calculating your available CGT exemption.</a:t>
            </a:r>
            <a:endParaRPr lang="en-GB" sz="1200" dirty="0">
              <a:latin typeface="Aptos" panose="020B0004020202020204" pitchFamily="34" charset="0"/>
            </a:endParaRPr>
          </a:p>
        </p:txBody>
      </p:sp>
      <p:grpSp>
        <p:nvGrpSpPr>
          <p:cNvPr id="3" name="Group 2">
            <a:extLst>
              <a:ext uri="{FF2B5EF4-FFF2-40B4-BE49-F238E27FC236}">
                <a16:creationId xmlns:a16="http://schemas.microsoft.com/office/drawing/2014/main" id="{FE19C731-D6D1-8E9C-A4AB-9C8E61845F1A}"/>
              </a:ext>
            </a:extLst>
          </p:cNvPr>
          <p:cNvGrpSpPr/>
          <p:nvPr/>
        </p:nvGrpSpPr>
        <p:grpSpPr>
          <a:xfrm>
            <a:off x="2146434" y="3591322"/>
            <a:ext cx="856806" cy="459181"/>
            <a:chOff x="1308606" y="2996939"/>
            <a:chExt cx="856806" cy="459181"/>
          </a:xfrm>
        </p:grpSpPr>
        <p:sp>
          <p:nvSpPr>
            <p:cNvPr id="5" name="Rectangle 16">
              <a:extLst>
                <a:ext uri="{FF2B5EF4-FFF2-40B4-BE49-F238E27FC236}">
                  <a16:creationId xmlns:a16="http://schemas.microsoft.com/office/drawing/2014/main" id="{6FB42F6A-889F-A5F3-5CD6-58903BECCE9C}"/>
                </a:ext>
              </a:extLst>
            </p:cNvPr>
            <p:cNvSpPr>
              <a:spLocks noChangeArrowheads="1"/>
            </p:cNvSpPr>
            <p:nvPr/>
          </p:nvSpPr>
          <p:spPr bwMode="auto">
            <a:xfrm>
              <a:off x="1348457" y="2996939"/>
              <a:ext cx="8169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US" altLang="en-US" sz="1400" b="1" dirty="0">
                  <a:solidFill>
                    <a:srgbClr val="00A5E3"/>
                  </a:solidFill>
                  <a:latin typeface="Aptos" panose="020B0004020202020204" pitchFamily="34" charset="0"/>
                </a:rPr>
                <a:t>£1.33 gain</a:t>
              </a:r>
            </a:p>
          </p:txBody>
        </p:sp>
        <p:sp>
          <p:nvSpPr>
            <p:cNvPr id="6" name="Rectangle 16">
              <a:extLst>
                <a:ext uri="{FF2B5EF4-FFF2-40B4-BE49-F238E27FC236}">
                  <a16:creationId xmlns:a16="http://schemas.microsoft.com/office/drawing/2014/main" id="{5AAE291B-F9AF-4F76-CDEF-8D214F6AA42F}"/>
                </a:ext>
              </a:extLst>
            </p:cNvPr>
            <p:cNvSpPr>
              <a:spLocks noChangeArrowheads="1"/>
            </p:cNvSpPr>
            <p:nvPr/>
          </p:nvSpPr>
          <p:spPr bwMode="auto">
            <a:xfrm>
              <a:off x="1308606" y="3240676"/>
              <a:ext cx="7674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US" altLang="en-US" sz="1400" b="1" dirty="0">
                  <a:solidFill>
                    <a:srgbClr val="00A5E3"/>
                  </a:solidFill>
                  <a:latin typeface="Aptos" panose="020B0004020202020204" pitchFamily="34" charset="0"/>
                </a:rPr>
                <a:t>per share</a:t>
              </a:r>
            </a:p>
          </p:txBody>
        </p:sp>
      </p:grpSp>
      <p:grpSp>
        <p:nvGrpSpPr>
          <p:cNvPr id="7" name="Group 6">
            <a:extLst>
              <a:ext uri="{FF2B5EF4-FFF2-40B4-BE49-F238E27FC236}">
                <a16:creationId xmlns:a16="http://schemas.microsoft.com/office/drawing/2014/main" id="{E298D092-2CCA-7996-EDA8-55B245E0E67E}"/>
              </a:ext>
            </a:extLst>
          </p:cNvPr>
          <p:cNvGrpSpPr/>
          <p:nvPr/>
        </p:nvGrpSpPr>
        <p:grpSpPr>
          <a:xfrm>
            <a:off x="1833309" y="3372936"/>
            <a:ext cx="211703" cy="1087518"/>
            <a:chOff x="2438425" y="2628185"/>
            <a:chExt cx="211703" cy="2148449"/>
          </a:xfrm>
        </p:grpSpPr>
        <p:cxnSp>
          <p:nvCxnSpPr>
            <p:cNvPr id="8" name="Straight Connector 7">
              <a:extLst>
                <a:ext uri="{FF2B5EF4-FFF2-40B4-BE49-F238E27FC236}">
                  <a16:creationId xmlns:a16="http://schemas.microsoft.com/office/drawing/2014/main" id="{6576536E-4306-94E7-F6A5-0F2F1E2188EA}"/>
                </a:ext>
              </a:extLst>
            </p:cNvPr>
            <p:cNvCxnSpPr>
              <a:cxnSpLocks/>
            </p:cNvCxnSpPr>
            <p:nvPr/>
          </p:nvCxnSpPr>
          <p:spPr>
            <a:xfrm>
              <a:off x="2438425" y="2628185"/>
              <a:ext cx="139675" cy="0"/>
            </a:xfrm>
            <a:prstGeom prst="line">
              <a:avLst/>
            </a:prstGeom>
            <a:ln w="9525">
              <a:solidFill>
                <a:srgbClr val="0085B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2C90CF2D-FD75-A07A-5472-20E40260DAAC}"/>
                </a:ext>
              </a:extLst>
            </p:cNvPr>
            <p:cNvCxnSpPr>
              <a:cxnSpLocks/>
            </p:cNvCxnSpPr>
            <p:nvPr/>
          </p:nvCxnSpPr>
          <p:spPr>
            <a:xfrm>
              <a:off x="2438425" y="4776634"/>
              <a:ext cx="139675" cy="0"/>
            </a:xfrm>
            <a:prstGeom prst="line">
              <a:avLst/>
            </a:prstGeom>
            <a:ln w="9525">
              <a:solidFill>
                <a:srgbClr val="0085B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B962F8BA-75D3-9042-6C99-A2EC79019E12}"/>
                </a:ext>
              </a:extLst>
            </p:cNvPr>
            <p:cNvCxnSpPr>
              <a:cxnSpLocks/>
            </p:cNvCxnSpPr>
            <p:nvPr/>
          </p:nvCxnSpPr>
          <p:spPr>
            <a:xfrm>
              <a:off x="2584463" y="2661857"/>
              <a:ext cx="0" cy="2090888"/>
            </a:xfrm>
            <a:prstGeom prst="line">
              <a:avLst/>
            </a:prstGeom>
            <a:ln w="9525">
              <a:solidFill>
                <a:srgbClr val="0085B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88A141A-040A-C7D3-8160-4560A5DD19ED}"/>
                </a:ext>
              </a:extLst>
            </p:cNvPr>
            <p:cNvCxnSpPr>
              <a:cxnSpLocks/>
            </p:cNvCxnSpPr>
            <p:nvPr/>
          </p:nvCxnSpPr>
          <p:spPr>
            <a:xfrm>
              <a:off x="2600365" y="3592100"/>
              <a:ext cx="49763" cy="0"/>
            </a:xfrm>
            <a:prstGeom prst="line">
              <a:avLst/>
            </a:prstGeom>
            <a:ln w="9525">
              <a:solidFill>
                <a:srgbClr val="0085B4"/>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AE625A45-5444-E8C1-3077-38192BCD2FCA}"/>
              </a:ext>
            </a:extLst>
          </p:cNvPr>
          <p:cNvGrpSpPr/>
          <p:nvPr/>
        </p:nvGrpSpPr>
        <p:grpSpPr>
          <a:xfrm>
            <a:off x="2134924" y="4386930"/>
            <a:ext cx="871809" cy="651681"/>
            <a:chOff x="7836834" y="5037318"/>
            <a:chExt cx="871809" cy="498802"/>
          </a:xfrm>
        </p:grpSpPr>
        <p:sp>
          <p:nvSpPr>
            <p:cNvPr id="13" name="TextBox 12">
              <a:extLst>
                <a:ext uri="{FF2B5EF4-FFF2-40B4-BE49-F238E27FC236}">
                  <a16:creationId xmlns:a16="http://schemas.microsoft.com/office/drawing/2014/main" id="{0E3D96C6-7CD8-6096-9E36-CD98EF5BA165}"/>
                </a:ext>
              </a:extLst>
            </p:cNvPr>
            <p:cNvSpPr txBox="1"/>
            <p:nvPr/>
          </p:nvSpPr>
          <p:spPr>
            <a:xfrm>
              <a:off x="7836834" y="5253430"/>
              <a:ext cx="871809" cy="28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marL="0" marR="0" lvl="0" indent="0" defTabSz="914400" eaLnBrk="0" latinLnBrk="0" hangingPunct="0">
                <a:lnSpc>
                  <a:spcPct val="100000"/>
                </a:lnSpc>
                <a:buClrTx/>
                <a:buSzTx/>
                <a:buFontTx/>
                <a:buNone/>
                <a:tabLst/>
                <a:defRPr kumimoji="0" sz="1400" b="0" i="0" u="none" strike="noStrike" cap="none" normalizeH="0" baseline="0">
                  <a:ln>
                    <a:noFill/>
                  </a:ln>
                  <a:solidFill>
                    <a:srgbClr val="595959"/>
                  </a:solidFill>
                  <a:effectLst/>
                  <a:latin typeface="+mn-lt"/>
                </a:defRPr>
              </a:lvl1pPr>
              <a:lvl2pPr eaLnBrk="0" hangingPunct="0">
                <a:defRPr>
                  <a:latin typeface="Arial" panose="020B0604020202020204" pitchFamily="34" charset="0"/>
                </a:defRPr>
              </a:lvl2pPr>
              <a:lvl3pPr eaLnBrk="0" hangingPunct="0">
                <a:defRPr>
                  <a:latin typeface="Arial" panose="020B0604020202020204" pitchFamily="34" charset="0"/>
                </a:defRPr>
              </a:lvl3pPr>
              <a:lvl4pPr eaLnBrk="0" hangingPunct="0">
                <a:defRPr>
                  <a:latin typeface="Arial" panose="020B0604020202020204" pitchFamily="34" charset="0"/>
                </a:defRPr>
              </a:lvl4pPr>
              <a:lvl5pPr eaLnBrk="0" hangingPunct="0">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en-GB" sz="1200" dirty="0">
                  <a:solidFill>
                    <a:srgbClr val="000000"/>
                  </a:solidFill>
                  <a:latin typeface="Aptos" panose="020B0004020202020204" pitchFamily="34" charset="0"/>
                </a:rPr>
                <a:t>Discounted Share Price</a:t>
              </a:r>
            </a:p>
          </p:txBody>
        </p:sp>
        <p:sp>
          <p:nvSpPr>
            <p:cNvPr id="14" name="TextBox 13">
              <a:extLst>
                <a:ext uri="{FF2B5EF4-FFF2-40B4-BE49-F238E27FC236}">
                  <a16:creationId xmlns:a16="http://schemas.microsoft.com/office/drawing/2014/main" id="{6EEBC9C2-BBD8-66AD-56FF-36F90DEF9ED3}"/>
                </a:ext>
              </a:extLst>
            </p:cNvPr>
            <p:cNvSpPr txBox="1"/>
            <p:nvPr/>
          </p:nvSpPr>
          <p:spPr>
            <a:xfrm>
              <a:off x="7836834" y="5037318"/>
              <a:ext cx="610745" cy="18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marR="0" lvl="0" indent="0" defTabSz="914400" eaLnBrk="0" latinLnBrk="0" hangingPunct="0">
                <a:lnSpc>
                  <a:spcPct val="100000"/>
                </a:lnSpc>
                <a:buClrTx/>
                <a:buSzTx/>
                <a:buFontTx/>
                <a:buNone/>
                <a:tabLst/>
                <a:defRPr kumimoji="0" sz="1400" b="0" i="0" u="none" strike="noStrike" cap="none" normalizeH="0" baseline="0">
                  <a:ln>
                    <a:noFill/>
                  </a:ln>
                  <a:solidFill>
                    <a:srgbClr val="595959"/>
                  </a:solidFill>
                  <a:effectLst/>
                  <a:latin typeface="+mn-lt"/>
                </a:defRPr>
              </a:lvl1pPr>
              <a:lvl2pPr eaLnBrk="0" hangingPunct="0">
                <a:defRPr>
                  <a:latin typeface="Arial" panose="020B0604020202020204" pitchFamily="34" charset="0"/>
                </a:defRPr>
              </a:lvl2pPr>
              <a:lvl3pPr eaLnBrk="0" hangingPunct="0">
                <a:defRPr>
                  <a:latin typeface="Arial" panose="020B0604020202020204" pitchFamily="34" charset="0"/>
                </a:defRPr>
              </a:lvl3pPr>
              <a:lvl4pPr eaLnBrk="0" hangingPunct="0">
                <a:defRPr>
                  <a:latin typeface="Arial" panose="020B0604020202020204" pitchFamily="34" charset="0"/>
                </a:defRPr>
              </a:lvl4pPr>
              <a:lvl5pPr eaLnBrk="0" hangingPunct="0">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en-GB" sz="1600" dirty="0">
                  <a:solidFill>
                    <a:srgbClr val="000000"/>
                  </a:solidFill>
                  <a:latin typeface="Aptos" panose="020B0004020202020204" pitchFamily="34" charset="0"/>
                </a:rPr>
                <a:t>£2.27p</a:t>
              </a:r>
            </a:p>
          </p:txBody>
        </p:sp>
      </p:grpSp>
      <p:pic>
        <p:nvPicPr>
          <p:cNvPr id="15" name="Picture 14">
            <a:extLst>
              <a:ext uri="{FF2B5EF4-FFF2-40B4-BE49-F238E27FC236}">
                <a16:creationId xmlns:a16="http://schemas.microsoft.com/office/drawing/2014/main" id="{3208CF93-E137-1EE1-78BE-B9EF243C0F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9989" y="3372936"/>
            <a:ext cx="823031" cy="2932430"/>
          </a:xfrm>
          <a:prstGeom prst="rect">
            <a:avLst/>
          </a:prstGeom>
        </p:spPr>
      </p:pic>
      <p:sp>
        <p:nvSpPr>
          <p:cNvPr id="16" name="Arrow: Chevron 15">
            <a:extLst>
              <a:ext uri="{FF2B5EF4-FFF2-40B4-BE49-F238E27FC236}">
                <a16:creationId xmlns:a16="http://schemas.microsoft.com/office/drawing/2014/main" id="{94391588-E4F5-2082-F236-AFC15189C277}"/>
              </a:ext>
            </a:extLst>
          </p:cNvPr>
          <p:cNvSpPr/>
          <p:nvPr/>
        </p:nvSpPr>
        <p:spPr bwMode="auto">
          <a:xfrm>
            <a:off x="668559" y="4432631"/>
            <a:ext cx="113867" cy="133029"/>
          </a:xfrm>
          <a:prstGeom prst="chevron">
            <a:avLst/>
          </a:prstGeom>
          <a:solidFill>
            <a:srgbClr val="595959"/>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200" b="1" kern="0" err="1">
              <a:solidFill>
                <a:srgbClr val="000000"/>
              </a:solidFill>
              <a:latin typeface="Arial"/>
            </a:endParaRPr>
          </a:p>
        </p:txBody>
      </p:sp>
      <p:sp>
        <p:nvSpPr>
          <p:cNvPr id="17" name="Arrow: Chevron 16">
            <a:extLst>
              <a:ext uri="{FF2B5EF4-FFF2-40B4-BE49-F238E27FC236}">
                <a16:creationId xmlns:a16="http://schemas.microsoft.com/office/drawing/2014/main" id="{5294F13C-D4F6-1DB5-C24D-A64C72A82E63}"/>
              </a:ext>
            </a:extLst>
          </p:cNvPr>
          <p:cNvSpPr/>
          <p:nvPr/>
        </p:nvSpPr>
        <p:spPr bwMode="auto">
          <a:xfrm flipH="1">
            <a:off x="1882874" y="4418081"/>
            <a:ext cx="113867" cy="133029"/>
          </a:xfrm>
          <a:prstGeom prst="chevron">
            <a:avLst/>
          </a:prstGeom>
          <a:solidFill>
            <a:srgbClr val="595959"/>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200" b="1" kern="0" err="1">
              <a:solidFill>
                <a:srgbClr val="000000"/>
              </a:solidFill>
              <a:latin typeface="Arial"/>
            </a:endParaRPr>
          </a:p>
        </p:txBody>
      </p:sp>
    </p:spTree>
    <p:extLst>
      <p:ext uri="{BB962C8B-B14F-4D97-AF65-F5344CB8AC3E}">
        <p14:creationId xmlns:p14="http://schemas.microsoft.com/office/powerpoint/2010/main" val="4076067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06"/>
                                        </p:tgtEl>
                                        <p:attrNameLst>
                                          <p:attrName>style.visibility</p:attrName>
                                        </p:attrNameLst>
                                      </p:cBhvr>
                                      <p:to>
                                        <p:strVal val="visible"/>
                                      </p:to>
                                    </p:set>
                                    <p:animEffect transition="in" filter="fade">
                                      <p:cBhvr>
                                        <p:cTn id="7" dur="500"/>
                                        <p:tgtEl>
                                          <p:spTgt spid="60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22"/>
                                        </p:tgtEl>
                                        <p:attrNameLst>
                                          <p:attrName>style.visibility</p:attrName>
                                        </p:attrNameLst>
                                      </p:cBhvr>
                                      <p:to>
                                        <p:strVal val="visible"/>
                                      </p:to>
                                    </p:set>
                                    <p:animEffect transition="in" filter="fade">
                                      <p:cBhvr>
                                        <p:cTn id="11" dur="500"/>
                                        <p:tgtEl>
                                          <p:spTgt spid="6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07"/>
                                        </p:tgtEl>
                                        <p:attrNameLst>
                                          <p:attrName>style.visibility</p:attrName>
                                        </p:attrNameLst>
                                      </p:cBhvr>
                                      <p:to>
                                        <p:strVal val="visible"/>
                                      </p:to>
                                    </p:set>
                                    <p:animEffect transition="in" filter="fade">
                                      <p:cBhvr>
                                        <p:cTn id="16" dur="500"/>
                                        <p:tgtEl>
                                          <p:spTgt spid="60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24"/>
                                        </p:tgtEl>
                                        <p:attrNameLst>
                                          <p:attrName>style.visibility</p:attrName>
                                        </p:attrNameLst>
                                      </p:cBhvr>
                                      <p:to>
                                        <p:strVal val="visible"/>
                                      </p:to>
                                    </p:set>
                                    <p:animEffect transition="in" filter="fade">
                                      <p:cBhvr>
                                        <p:cTn id="19" dur="500"/>
                                        <p:tgtEl>
                                          <p:spTgt spid="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0A3F900-13C3-48F7-8F81-2AA993726618}"/>
              </a:ext>
            </a:extLst>
          </p:cNvPr>
          <p:cNvSpPr>
            <a:spLocks noGrp="1"/>
          </p:cNvSpPr>
          <p:nvPr>
            <p:ph type="title" idx="4294967295"/>
          </p:nvPr>
        </p:nvSpPr>
        <p:spPr>
          <a:xfrm>
            <a:off x="802800" y="1059679"/>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dirty="0">
                <a:solidFill>
                  <a:srgbClr val="391C66"/>
                </a:solidFill>
                <a:latin typeface="Aptos Display" panose="020B0004020202020204" pitchFamily="34" charset="0"/>
                <a:ea typeface="ヒラギノ角ゴ Pro W3"/>
              </a:rPr>
              <a:t>About us</a:t>
            </a:r>
          </a:p>
        </p:txBody>
      </p:sp>
      <p:sp>
        <p:nvSpPr>
          <p:cNvPr id="7" name="Content Placeholder 1">
            <a:extLst>
              <a:ext uri="{FF2B5EF4-FFF2-40B4-BE49-F238E27FC236}">
                <a16:creationId xmlns:a16="http://schemas.microsoft.com/office/drawing/2014/main" id="{5E2B319A-D4CD-4666-B155-10F1F74A0A91}"/>
              </a:ext>
            </a:extLst>
          </p:cNvPr>
          <p:cNvSpPr>
            <a:spLocks noGrp="1"/>
          </p:cNvSpPr>
          <p:nvPr>
            <p:ph sz="quarter" idx="4294967295"/>
          </p:nvPr>
        </p:nvSpPr>
        <p:spPr>
          <a:xfrm>
            <a:off x="802799" y="1813694"/>
            <a:ext cx="10494465" cy="4192587"/>
          </a:xfrm>
          <a:prstGeom prst="rect">
            <a:avLst/>
          </a:prstGeom>
        </p:spPr>
        <p:txBody>
          <a:bodyPr lIns="0"/>
          <a:lstStyle/>
          <a:p>
            <a:pPr marL="0" indent="0">
              <a:buNone/>
            </a:pPr>
            <a:r>
              <a:rPr lang="en-GB" dirty="0">
                <a:latin typeface="Aptos" panose="020B0004020202020204" pitchFamily="34" charset="0"/>
              </a:rPr>
              <a:t>WEALTH at work is a leading financial wellbeing, retirement and workplace savings specialist.</a:t>
            </a:r>
            <a:br>
              <a:rPr lang="en-US" altLang="en-US" dirty="0">
                <a:latin typeface="Aptos" panose="020B0004020202020204" pitchFamily="34" charset="0"/>
                <a:ea typeface="ヒラギノ角ゴ Pro W3"/>
              </a:rPr>
            </a:br>
            <a:br>
              <a:rPr lang="en-US" altLang="en-US" dirty="0">
                <a:latin typeface="Aptos" panose="020B0004020202020204" pitchFamily="34" charset="0"/>
                <a:ea typeface="ヒラギノ角ゴ Pro W3"/>
              </a:rPr>
            </a:br>
            <a:r>
              <a:rPr lang="en-GB" dirty="0">
                <a:latin typeface="Aptos" panose="020B0004020202020204" pitchFamily="34" charset="0"/>
              </a:rPr>
              <a:t>Established in 2005, we work with hundreds of organisations across both the private and public sector.</a:t>
            </a:r>
            <a:br>
              <a:rPr lang="en-GB" dirty="0">
                <a:latin typeface="Aptos" panose="020B0004020202020204" pitchFamily="34" charset="0"/>
              </a:rPr>
            </a:br>
            <a:br>
              <a:rPr lang="en-GB" dirty="0">
                <a:latin typeface="Aptos" panose="020B0004020202020204" pitchFamily="34" charset="0"/>
              </a:rPr>
            </a:br>
            <a:r>
              <a:rPr lang="en-US" altLang="en-US" dirty="0">
                <a:latin typeface="Aptos" panose="020B0004020202020204" pitchFamily="34" charset="0"/>
                <a:ea typeface="ヒラギノ角ゴ Pro W3"/>
              </a:rPr>
              <a:t>Our financial education services are delivered on a bespoke basis.</a:t>
            </a:r>
            <a:endParaRPr lang="en-US" altLang="en-US" dirty="0">
              <a:solidFill>
                <a:srgbClr val="FF0000"/>
              </a:solidFill>
              <a:latin typeface="Aptos" panose="020B0004020202020204" pitchFamily="34" charset="0"/>
              <a:ea typeface="ヒラギノ角ゴ Pro W3"/>
            </a:endParaRPr>
          </a:p>
        </p:txBody>
      </p:sp>
      <p:sp>
        <p:nvSpPr>
          <p:cNvPr id="2" name="RefTextBox123">
            <a:extLst>
              <a:ext uri="{FF2B5EF4-FFF2-40B4-BE49-F238E27FC236}">
                <a16:creationId xmlns:a16="http://schemas.microsoft.com/office/drawing/2014/main" id="{E0ABDBF1-E447-8196-D423-6407985311B3}"/>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dirty="0">
                <a:solidFill>
                  <a:srgbClr val="101012"/>
                </a:solidFill>
                <a:latin typeface="Bierstadt" panose="020B0004020202020204" pitchFamily="34" charset="0"/>
              </a:rPr>
              <a:t>341377444</a:t>
            </a:r>
          </a:p>
        </p:txBody>
      </p:sp>
    </p:spTree>
    <p:custDataLst>
      <p:tags r:id="rId1"/>
    </p:custDataLst>
    <p:extLst>
      <p:ext uri="{BB962C8B-B14F-4D97-AF65-F5344CB8AC3E}">
        <p14:creationId xmlns:p14="http://schemas.microsoft.com/office/powerpoint/2010/main" val="1535400658"/>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131B0EF-6677-76A6-A82D-9CDD6EDC114A}"/>
              </a:ext>
            </a:extLst>
          </p:cNvPr>
          <p:cNvGraphicFramePr>
            <a:graphicFrameLocks noGrp="1"/>
          </p:cNvGraphicFramePr>
          <p:nvPr>
            <p:extLst>
              <p:ext uri="{D42A27DB-BD31-4B8C-83A1-F6EECF244321}">
                <p14:modId xmlns:p14="http://schemas.microsoft.com/office/powerpoint/2010/main" val="1366055996"/>
              </p:ext>
            </p:extLst>
          </p:nvPr>
        </p:nvGraphicFramePr>
        <p:xfrm>
          <a:off x="802800" y="2110240"/>
          <a:ext cx="10368121" cy="3319761"/>
        </p:xfrm>
        <a:graphic>
          <a:graphicData uri="http://schemas.openxmlformats.org/drawingml/2006/table">
            <a:tbl>
              <a:tblPr firstRow="1" firstCol="1" bandRow="1">
                <a:tableStyleId>{7DF18680-E054-41AD-8BC1-D1AEF772440D}</a:tableStyleId>
              </a:tblPr>
              <a:tblGrid>
                <a:gridCol w="1412413">
                  <a:extLst>
                    <a:ext uri="{9D8B030D-6E8A-4147-A177-3AD203B41FA5}">
                      <a16:colId xmlns:a16="http://schemas.microsoft.com/office/drawing/2014/main" val="2212192104"/>
                    </a:ext>
                  </a:extLst>
                </a:gridCol>
                <a:gridCol w="1345460">
                  <a:extLst>
                    <a:ext uri="{9D8B030D-6E8A-4147-A177-3AD203B41FA5}">
                      <a16:colId xmlns:a16="http://schemas.microsoft.com/office/drawing/2014/main" val="3380828062"/>
                    </a:ext>
                  </a:extLst>
                </a:gridCol>
                <a:gridCol w="1198299">
                  <a:extLst>
                    <a:ext uri="{9D8B030D-6E8A-4147-A177-3AD203B41FA5}">
                      <a16:colId xmlns:a16="http://schemas.microsoft.com/office/drawing/2014/main" val="2656510132"/>
                    </a:ext>
                  </a:extLst>
                </a:gridCol>
                <a:gridCol w="1597731">
                  <a:extLst>
                    <a:ext uri="{9D8B030D-6E8A-4147-A177-3AD203B41FA5}">
                      <a16:colId xmlns:a16="http://schemas.microsoft.com/office/drawing/2014/main" val="478224243"/>
                    </a:ext>
                  </a:extLst>
                </a:gridCol>
                <a:gridCol w="2407109">
                  <a:extLst>
                    <a:ext uri="{9D8B030D-6E8A-4147-A177-3AD203B41FA5}">
                      <a16:colId xmlns:a16="http://schemas.microsoft.com/office/drawing/2014/main" val="2916416527"/>
                    </a:ext>
                  </a:extLst>
                </a:gridCol>
                <a:gridCol w="2407109">
                  <a:extLst>
                    <a:ext uri="{9D8B030D-6E8A-4147-A177-3AD203B41FA5}">
                      <a16:colId xmlns:a16="http://schemas.microsoft.com/office/drawing/2014/main" val="1713092552"/>
                    </a:ext>
                  </a:extLst>
                </a:gridCol>
              </a:tblGrid>
              <a:tr h="1148826">
                <a:tc>
                  <a:txBody>
                    <a:bodyPr/>
                    <a:lstStyle/>
                    <a:p>
                      <a:pPr algn="ctr" rtl="0" fontAlgn="ctr">
                        <a:buNone/>
                      </a:pPr>
                      <a:r>
                        <a:rPr lang="en-GB" sz="1800" b="0" i="0" u="none" strike="noStrike" dirty="0">
                          <a:solidFill>
                            <a:srgbClr val="FFFFFF"/>
                          </a:solidFill>
                          <a:effectLst/>
                          <a:latin typeface="Aptos" panose="020B0004020202020204" pitchFamily="34" charset="0"/>
                        </a:rPr>
                        <a:t>Monthly Savings</a:t>
                      </a:r>
                    </a:p>
                  </a:txBody>
                  <a:tcPr marL="6350" marR="6350" marT="6350" marB="0" anchor="ctr"/>
                </a:tc>
                <a:tc>
                  <a:txBody>
                    <a:bodyPr/>
                    <a:lstStyle/>
                    <a:p>
                      <a:pPr algn="ctr" rtl="0" fontAlgn="ctr">
                        <a:buNone/>
                      </a:pPr>
                      <a:r>
                        <a:rPr lang="en-GB" sz="1800" b="0" i="0" u="none" strike="noStrike" dirty="0">
                          <a:solidFill>
                            <a:srgbClr val="FFFFFF"/>
                          </a:solidFill>
                          <a:effectLst/>
                          <a:latin typeface="Aptos" panose="020B0004020202020204" pitchFamily="34" charset="0"/>
                        </a:rPr>
                        <a:t>Shares Under Option</a:t>
                      </a:r>
                    </a:p>
                  </a:txBody>
                  <a:tcPr marL="6350" marR="6350" marT="6350" marB="0" anchor="ctr"/>
                </a:tc>
                <a:tc>
                  <a:txBody>
                    <a:bodyPr/>
                    <a:lstStyle/>
                    <a:p>
                      <a:pPr algn="ctr" rtl="0" fontAlgn="ctr">
                        <a:buNone/>
                      </a:pPr>
                      <a:r>
                        <a:rPr lang="en-GB" sz="1800" b="0" i="0" u="none" strike="noStrike" dirty="0">
                          <a:solidFill>
                            <a:srgbClr val="FFFFFF"/>
                          </a:solidFill>
                          <a:effectLst/>
                          <a:latin typeface="Aptos" panose="020B0004020202020204" pitchFamily="34" charset="0"/>
                        </a:rPr>
                        <a:t>Capital Gain</a:t>
                      </a:r>
                    </a:p>
                  </a:txBody>
                  <a:tcPr marL="6350" marR="6350" marT="6350" marB="0" anchor="ctr"/>
                </a:tc>
                <a:tc>
                  <a:txBody>
                    <a:bodyPr/>
                    <a:lstStyle/>
                    <a:p>
                      <a:pPr algn="ctr" rtl="0" fontAlgn="ctr">
                        <a:buNone/>
                      </a:pPr>
                      <a:r>
                        <a:rPr lang="en-GB" sz="1800" b="0" i="0" u="none" strike="noStrike">
                          <a:solidFill>
                            <a:srgbClr val="FFFFFF"/>
                          </a:solidFill>
                          <a:effectLst/>
                          <a:latin typeface="Aptos" panose="020B0004020202020204" pitchFamily="34" charset="0"/>
                        </a:rPr>
                        <a:t>Gain in excess of CGT exemption</a:t>
                      </a:r>
                    </a:p>
                  </a:txBody>
                  <a:tcPr marL="6350" marR="6350" marT="6350" marB="0" anchor="ctr"/>
                </a:tc>
                <a:tc>
                  <a:txBody>
                    <a:bodyPr/>
                    <a:lstStyle/>
                    <a:p>
                      <a:pPr algn="ctr" rtl="0" fontAlgn="ctr">
                        <a:buNone/>
                      </a:pPr>
                      <a:r>
                        <a:rPr lang="en-GB" sz="1800" b="0" i="0" u="none" strike="noStrike">
                          <a:solidFill>
                            <a:srgbClr val="FFFFFF"/>
                          </a:solidFill>
                          <a:effectLst/>
                          <a:latin typeface="Aptos" panose="020B0004020202020204" pitchFamily="34" charset="0"/>
                        </a:rPr>
                        <a:t>Tax charge </a:t>
                      </a:r>
                      <a:br>
                        <a:rPr lang="en-GB" sz="1800" b="0" i="0" u="none" strike="noStrike">
                          <a:solidFill>
                            <a:srgbClr val="FFFFFF"/>
                          </a:solidFill>
                          <a:effectLst/>
                          <a:latin typeface="Aptos" panose="020B0004020202020204" pitchFamily="34" charset="0"/>
                        </a:rPr>
                      </a:br>
                      <a:r>
                        <a:rPr lang="en-GB" sz="1800" b="0" i="0" u="none" strike="noStrike">
                          <a:solidFill>
                            <a:srgbClr val="FFFFFF"/>
                          </a:solidFill>
                          <a:effectLst/>
                          <a:latin typeface="Aptos" panose="020B0004020202020204" pitchFamily="34" charset="0"/>
                        </a:rPr>
                        <a:t>Basic Rate</a:t>
                      </a:r>
                    </a:p>
                  </a:txBody>
                  <a:tcPr marL="6350" marR="6350" marT="6350" marB="0" anchor="ctr"/>
                </a:tc>
                <a:tc>
                  <a:txBody>
                    <a:bodyPr/>
                    <a:lstStyle/>
                    <a:p>
                      <a:pPr algn="ctr" rtl="0" fontAlgn="ctr">
                        <a:buNone/>
                      </a:pPr>
                      <a:r>
                        <a:rPr lang="en-GB" sz="1800" b="0" i="0" u="none" strike="noStrike">
                          <a:solidFill>
                            <a:srgbClr val="FFFFFF"/>
                          </a:solidFill>
                          <a:effectLst/>
                          <a:latin typeface="Aptos" panose="020B0004020202020204" pitchFamily="34" charset="0"/>
                        </a:rPr>
                        <a:t>Tax charge </a:t>
                      </a:r>
                      <a:br>
                        <a:rPr lang="en-GB" sz="1800" b="0" i="0" u="none" strike="noStrike">
                          <a:solidFill>
                            <a:srgbClr val="FFFFFF"/>
                          </a:solidFill>
                          <a:effectLst/>
                          <a:latin typeface="Aptos" panose="020B0004020202020204" pitchFamily="34" charset="0"/>
                        </a:rPr>
                      </a:br>
                      <a:r>
                        <a:rPr lang="en-GB" sz="1800" b="0" i="0" u="none" strike="noStrike">
                          <a:solidFill>
                            <a:srgbClr val="FFFFFF"/>
                          </a:solidFill>
                          <a:effectLst/>
                          <a:latin typeface="Aptos" panose="020B0004020202020204" pitchFamily="34" charset="0"/>
                        </a:rPr>
                        <a:t>Higher Rate</a:t>
                      </a:r>
                    </a:p>
                  </a:txBody>
                  <a:tcPr marL="6350" marR="6350" marT="6350" marB="0" anchor="ctr"/>
                </a:tc>
                <a:extLst>
                  <a:ext uri="{0D108BD9-81ED-4DB2-BD59-A6C34878D82A}">
                    <a16:rowId xmlns:a16="http://schemas.microsoft.com/office/drawing/2014/main" val="456636243"/>
                  </a:ext>
                </a:extLst>
              </a:tr>
              <a:tr h="434187">
                <a:tc>
                  <a:txBody>
                    <a:bodyPr/>
                    <a:lstStyle/>
                    <a:p>
                      <a:pPr algn="ctr" rtl="0" fontAlgn="ctr">
                        <a:buNone/>
                      </a:pPr>
                      <a:r>
                        <a:rPr lang="en-GB" sz="1800" b="0" i="0" u="none" strike="noStrike">
                          <a:solidFill>
                            <a:srgbClr val="FFFFFF"/>
                          </a:solidFill>
                          <a:effectLst/>
                          <a:latin typeface="+mn-lt"/>
                        </a:rPr>
                        <a:t>£100</a:t>
                      </a:r>
                    </a:p>
                  </a:txBody>
                  <a:tcPr marL="7620" marR="7620" marT="7620" marB="0" anchor="ctr"/>
                </a:tc>
                <a:tc>
                  <a:txBody>
                    <a:bodyPr/>
                    <a:lstStyle/>
                    <a:p>
                      <a:pPr algn="ctr" rtl="0" fontAlgn="ctr">
                        <a:buNone/>
                      </a:pPr>
                      <a:r>
                        <a:rPr lang="en-GB" sz="1800" b="0" i="0" u="none" strike="noStrike">
                          <a:solidFill>
                            <a:srgbClr val="111111"/>
                          </a:solidFill>
                          <a:effectLst/>
                          <a:latin typeface="+mn-lt"/>
                        </a:rPr>
                        <a:t>1,583</a:t>
                      </a:r>
                    </a:p>
                  </a:txBody>
                  <a:tcPr marL="7620" marR="7620" marT="7620" marB="0" anchor="ctr"/>
                </a:tc>
                <a:tc>
                  <a:txBody>
                    <a:bodyPr/>
                    <a:lstStyle/>
                    <a:p>
                      <a:pPr algn="ctr" rtl="0" fontAlgn="ctr">
                        <a:buNone/>
                      </a:pPr>
                      <a:r>
                        <a:rPr lang="en-GB" sz="1800" b="0" i="0" u="none" strike="noStrike">
                          <a:solidFill>
                            <a:srgbClr val="111111"/>
                          </a:solidFill>
                          <a:effectLst/>
                          <a:latin typeface="+mn-lt"/>
                        </a:rPr>
                        <a:t>£2,101</a:t>
                      </a:r>
                    </a:p>
                  </a:txBody>
                  <a:tcPr marL="7620" marR="7620" marT="7620" marB="0" anchor="ctr"/>
                </a:tc>
                <a:tc>
                  <a:txBody>
                    <a:bodyPr/>
                    <a:lstStyle/>
                    <a:p>
                      <a:pPr algn="ctr" rtl="0" fontAlgn="b">
                        <a:buNone/>
                      </a:pPr>
                      <a:r>
                        <a:rPr lang="en-GB" sz="1800" b="1" i="0" u="none" strike="noStrike" dirty="0">
                          <a:solidFill>
                            <a:schemeClr val="accent1"/>
                          </a:solidFill>
                          <a:effectLst/>
                          <a:latin typeface="+mn-lt"/>
                        </a:rPr>
                        <a:t>ZERO</a:t>
                      </a:r>
                    </a:p>
                  </a:txBody>
                  <a:tcPr marL="7620" marR="7620" marT="7620" marB="0" anchor="ctr"/>
                </a:tc>
                <a:tc>
                  <a:txBody>
                    <a:bodyPr/>
                    <a:lstStyle/>
                    <a:p>
                      <a:pPr algn="ctr" rtl="0" fontAlgn="b">
                        <a:buNone/>
                      </a:pPr>
                      <a:r>
                        <a:rPr lang="en-GB" sz="1800" b="0" i="0" u="none" strike="noStrike" dirty="0">
                          <a:solidFill>
                            <a:srgbClr val="111111"/>
                          </a:solidFill>
                          <a:effectLst/>
                          <a:latin typeface="+mn-lt"/>
                        </a:rPr>
                        <a:t> </a:t>
                      </a:r>
                      <a:r>
                        <a:rPr lang="en-GB" sz="1800" b="1" i="0" u="none" strike="noStrike" dirty="0">
                          <a:solidFill>
                            <a:schemeClr val="accent1"/>
                          </a:solidFill>
                          <a:effectLst/>
                          <a:latin typeface="+mn-lt"/>
                        </a:rPr>
                        <a:t>ZERO</a:t>
                      </a:r>
                      <a:endParaRPr lang="en-GB" sz="1800" b="0" i="0" u="none" strike="noStrike" dirty="0">
                        <a:solidFill>
                          <a:srgbClr val="111111"/>
                        </a:solidFill>
                        <a:effectLst/>
                        <a:latin typeface="+mn-lt"/>
                      </a:endParaRPr>
                    </a:p>
                  </a:txBody>
                  <a:tcPr marL="7620" marR="7620" marT="7620" marB="0" anchor="ctr"/>
                </a:tc>
                <a:tc>
                  <a:txBody>
                    <a:bodyPr/>
                    <a:lstStyle/>
                    <a:p>
                      <a:pPr algn="ctr" rtl="0" fontAlgn="b">
                        <a:buNone/>
                      </a:pPr>
                      <a:r>
                        <a:rPr lang="en-GB" sz="1800" b="1" i="0" u="none" strike="noStrike" dirty="0">
                          <a:solidFill>
                            <a:schemeClr val="accent1"/>
                          </a:solidFill>
                          <a:effectLst/>
                          <a:latin typeface="+mn-lt"/>
                        </a:rPr>
                        <a:t>ZERO</a:t>
                      </a:r>
                      <a:endParaRPr lang="en-GB" sz="1800" b="0" i="0" u="none" strike="noStrike" dirty="0">
                        <a:solidFill>
                          <a:srgbClr val="111111"/>
                        </a:solidFill>
                        <a:effectLst/>
                        <a:latin typeface="+mn-lt"/>
                      </a:endParaRPr>
                    </a:p>
                  </a:txBody>
                  <a:tcPr marL="7620" marR="7620" marT="7620" marB="0" anchor="ctr"/>
                </a:tc>
                <a:extLst>
                  <a:ext uri="{0D108BD9-81ED-4DB2-BD59-A6C34878D82A}">
                    <a16:rowId xmlns:a16="http://schemas.microsoft.com/office/drawing/2014/main" val="1875670282"/>
                  </a:ext>
                </a:extLst>
              </a:tr>
              <a:tr h="434187">
                <a:tc>
                  <a:txBody>
                    <a:bodyPr/>
                    <a:lstStyle/>
                    <a:p>
                      <a:pPr algn="ctr" rtl="0" fontAlgn="ctr">
                        <a:buNone/>
                      </a:pPr>
                      <a:r>
                        <a:rPr lang="en-GB" sz="1800" b="0" i="0" u="none" strike="noStrike">
                          <a:solidFill>
                            <a:srgbClr val="FFFFFF"/>
                          </a:solidFill>
                          <a:effectLst/>
                          <a:latin typeface="+mn-lt"/>
                        </a:rPr>
                        <a:t>£200</a:t>
                      </a:r>
                    </a:p>
                  </a:txBody>
                  <a:tcPr marL="7620" marR="7620" marT="7620" marB="0" anchor="ctr"/>
                </a:tc>
                <a:tc>
                  <a:txBody>
                    <a:bodyPr/>
                    <a:lstStyle/>
                    <a:p>
                      <a:pPr algn="ctr" rtl="0" fontAlgn="ctr">
                        <a:buNone/>
                      </a:pPr>
                      <a:r>
                        <a:rPr lang="en-GB" sz="1800" b="0" i="0" u="none" strike="noStrike">
                          <a:solidFill>
                            <a:srgbClr val="111111"/>
                          </a:solidFill>
                          <a:effectLst/>
                          <a:latin typeface="+mn-lt"/>
                        </a:rPr>
                        <a:t>3,167</a:t>
                      </a:r>
                    </a:p>
                  </a:txBody>
                  <a:tcPr marL="7620" marR="7620" marT="7620" marB="0" anchor="ctr"/>
                </a:tc>
                <a:tc>
                  <a:txBody>
                    <a:bodyPr/>
                    <a:lstStyle/>
                    <a:p>
                      <a:pPr algn="ctr" rtl="0" fontAlgn="ctr">
                        <a:buNone/>
                      </a:pPr>
                      <a:r>
                        <a:rPr lang="en-GB" sz="1800" b="0" i="0" u="none" strike="noStrike">
                          <a:solidFill>
                            <a:srgbClr val="111111"/>
                          </a:solidFill>
                          <a:effectLst/>
                          <a:latin typeface="+mn-lt"/>
                        </a:rPr>
                        <a:t>£4,203</a:t>
                      </a:r>
                    </a:p>
                  </a:txBody>
                  <a:tcPr marL="7620" marR="7620" marT="7620" marB="0" anchor="ctr"/>
                </a:tc>
                <a:tc>
                  <a:txBody>
                    <a:bodyPr/>
                    <a:lstStyle/>
                    <a:p>
                      <a:pPr algn="ctr" rtl="0" fontAlgn="b">
                        <a:buNone/>
                      </a:pPr>
                      <a:r>
                        <a:rPr lang="en-GB" sz="1800" b="0" i="0" u="none" strike="noStrike">
                          <a:solidFill>
                            <a:srgbClr val="111111"/>
                          </a:solidFill>
                          <a:effectLst/>
                          <a:latin typeface="+mn-lt"/>
                        </a:rPr>
                        <a:t>£1,203</a:t>
                      </a:r>
                    </a:p>
                  </a:txBody>
                  <a:tcPr marL="7620" marR="7620" marT="7620" marB="0" anchor="ctr"/>
                </a:tc>
                <a:tc>
                  <a:txBody>
                    <a:bodyPr/>
                    <a:lstStyle/>
                    <a:p>
                      <a:pPr algn="ctr" rtl="0" fontAlgn="b">
                        <a:buNone/>
                      </a:pPr>
                      <a:r>
                        <a:rPr lang="en-GB" sz="1800" b="0" i="0" u="none" strike="noStrike">
                          <a:solidFill>
                            <a:srgbClr val="111111"/>
                          </a:solidFill>
                          <a:effectLst/>
                          <a:latin typeface="+mn-lt"/>
                        </a:rPr>
                        <a:t> £217 </a:t>
                      </a:r>
                    </a:p>
                  </a:txBody>
                  <a:tcPr marL="7620" marR="7620" marT="7620" marB="0" anchor="ctr"/>
                </a:tc>
                <a:tc>
                  <a:txBody>
                    <a:bodyPr/>
                    <a:lstStyle/>
                    <a:p>
                      <a:pPr algn="ctr" rtl="0" fontAlgn="b">
                        <a:buNone/>
                      </a:pPr>
                      <a:r>
                        <a:rPr lang="en-GB" sz="1800" b="0" i="0" u="none" strike="noStrike">
                          <a:solidFill>
                            <a:srgbClr val="111111"/>
                          </a:solidFill>
                          <a:effectLst/>
                          <a:latin typeface="+mn-lt"/>
                        </a:rPr>
                        <a:t>£289</a:t>
                      </a:r>
                    </a:p>
                  </a:txBody>
                  <a:tcPr marL="7620" marR="7620" marT="7620" marB="0" anchor="ctr"/>
                </a:tc>
                <a:extLst>
                  <a:ext uri="{0D108BD9-81ED-4DB2-BD59-A6C34878D82A}">
                    <a16:rowId xmlns:a16="http://schemas.microsoft.com/office/drawing/2014/main" val="2991560759"/>
                  </a:ext>
                </a:extLst>
              </a:tr>
              <a:tr h="434187">
                <a:tc>
                  <a:txBody>
                    <a:bodyPr/>
                    <a:lstStyle/>
                    <a:p>
                      <a:pPr algn="ctr" rtl="0" fontAlgn="ctr">
                        <a:buNone/>
                      </a:pPr>
                      <a:r>
                        <a:rPr lang="en-GB" sz="1800" b="0" i="0" u="none" strike="noStrike">
                          <a:solidFill>
                            <a:srgbClr val="FFFFFF"/>
                          </a:solidFill>
                          <a:effectLst/>
                          <a:latin typeface="+mn-lt"/>
                        </a:rPr>
                        <a:t>£300</a:t>
                      </a:r>
                    </a:p>
                  </a:txBody>
                  <a:tcPr marL="7620" marR="7620" marT="7620" marB="0" anchor="ctr"/>
                </a:tc>
                <a:tc>
                  <a:txBody>
                    <a:bodyPr/>
                    <a:lstStyle/>
                    <a:p>
                      <a:pPr algn="ctr" rtl="0" fontAlgn="ctr">
                        <a:buNone/>
                      </a:pPr>
                      <a:r>
                        <a:rPr lang="en-GB" sz="1800" b="0" i="0" u="none" strike="noStrike">
                          <a:solidFill>
                            <a:srgbClr val="111111"/>
                          </a:solidFill>
                          <a:effectLst/>
                          <a:latin typeface="+mn-lt"/>
                        </a:rPr>
                        <a:t>4,751</a:t>
                      </a:r>
                    </a:p>
                  </a:txBody>
                  <a:tcPr marL="7620" marR="7620" marT="7620" marB="0" anchor="ctr"/>
                </a:tc>
                <a:tc>
                  <a:txBody>
                    <a:bodyPr/>
                    <a:lstStyle/>
                    <a:p>
                      <a:pPr algn="ctr" rtl="0" fontAlgn="ctr">
                        <a:buNone/>
                      </a:pPr>
                      <a:r>
                        <a:rPr lang="en-GB" sz="1800" b="0" i="0" u="none" strike="noStrike">
                          <a:solidFill>
                            <a:srgbClr val="111111"/>
                          </a:solidFill>
                          <a:effectLst/>
                          <a:latin typeface="+mn-lt"/>
                        </a:rPr>
                        <a:t>£6,306</a:t>
                      </a:r>
                    </a:p>
                  </a:txBody>
                  <a:tcPr marL="7620" marR="7620" marT="7620" marB="0" anchor="ctr"/>
                </a:tc>
                <a:tc>
                  <a:txBody>
                    <a:bodyPr/>
                    <a:lstStyle/>
                    <a:p>
                      <a:pPr algn="ctr" rtl="0" fontAlgn="b">
                        <a:buNone/>
                      </a:pPr>
                      <a:r>
                        <a:rPr lang="en-GB" sz="1800" b="0" i="0" u="none" strike="noStrike">
                          <a:solidFill>
                            <a:srgbClr val="111111"/>
                          </a:solidFill>
                          <a:effectLst/>
                          <a:latin typeface="+mn-lt"/>
                        </a:rPr>
                        <a:t>£3,306</a:t>
                      </a:r>
                    </a:p>
                  </a:txBody>
                  <a:tcPr marL="7620" marR="7620" marT="7620" marB="0" anchor="ctr"/>
                </a:tc>
                <a:tc>
                  <a:txBody>
                    <a:bodyPr/>
                    <a:lstStyle/>
                    <a:p>
                      <a:pPr algn="ctr" rtl="0" fontAlgn="b">
                        <a:buNone/>
                      </a:pPr>
                      <a:r>
                        <a:rPr lang="en-GB" sz="1800" b="0" i="0" u="none" strike="noStrike">
                          <a:solidFill>
                            <a:srgbClr val="111111"/>
                          </a:solidFill>
                          <a:effectLst/>
                          <a:latin typeface="+mn-lt"/>
                        </a:rPr>
                        <a:t> £595 </a:t>
                      </a:r>
                    </a:p>
                  </a:txBody>
                  <a:tcPr marL="7620" marR="7620" marT="7620" marB="0" anchor="ctr"/>
                </a:tc>
                <a:tc>
                  <a:txBody>
                    <a:bodyPr/>
                    <a:lstStyle/>
                    <a:p>
                      <a:pPr algn="ctr" rtl="0" fontAlgn="b">
                        <a:buNone/>
                      </a:pPr>
                      <a:r>
                        <a:rPr lang="en-GB" sz="1800" b="0" i="0" u="none" strike="noStrike">
                          <a:solidFill>
                            <a:srgbClr val="111111"/>
                          </a:solidFill>
                          <a:effectLst/>
                          <a:latin typeface="+mn-lt"/>
                        </a:rPr>
                        <a:t>£793</a:t>
                      </a:r>
                    </a:p>
                  </a:txBody>
                  <a:tcPr marL="7620" marR="7620" marT="7620" marB="0" anchor="ctr"/>
                </a:tc>
                <a:extLst>
                  <a:ext uri="{0D108BD9-81ED-4DB2-BD59-A6C34878D82A}">
                    <a16:rowId xmlns:a16="http://schemas.microsoft.com/office/drawing/2014/main" val="4265556253"/>
                  </a:ext>
                </a:extLst>
              </a:tr>
              <a:tr h="434187">
                <a:tc>
                  <a:txBody>
                    <a:bodyPr/>
                    <a:lstStyle/>
                    <a:p>
                      <a:pPr algn="ctr" rtl="0" fontAlgn="ctr">
                        <a:buNone/>
                      </a:pPr>
                      <a:r>
                        <a:rPr lang="en-GB" sz="1800" b="0" i="0" u="none" strike="noStrike">
                          <a:solidFill>
                            <a:srgbClr val="FFFFFF"/>
                          </a:solidFill>
                          <a:effectLst/>
                          <a:latin typeface="+mn-lt"/>
                        </a:rPr>
                        <a:t>£400</a:t>
                      </a:r>
                    </a:p>
                  </a:txBody>
                  <a:tcPr marL="7620" marR="7620" marT="7620" marB="0" anchor="ctr"/>
                </a:tc>
                <a:tc>
                  <a:txBody>
                    <a:bodyPr/>
                    <a:lstStyle/>
                    <a:p>
                      <a:pPr algn="ctr" rtl="0" fontAlgn="ctr">
                        <a:buNone/>
                      </a:pPr>
                      <a:r>
                        <a:rPr lang="en-GB" sz="1800" b="0" i="0" u="none" strike="noStrike">
                          <a:solidFill>
                            <a:srgbClr val="111111"/>
                          </a:solidFill>
                          <a:effectLst/>
                          <a:latin typeface="+mn-lt"/>
                        </a:rPr>
                        <a:t>6,335</a:t>
                      </a:r>
                    </a:p>
                  </a:txBody>
                  <a:tcPr marL="7620" marR="7620" marT="7620" marB="0" anchor="ctr"/>
                </a:tc>
                <a:tc>
                  <a:txBody>
                    <a:bodyPr/>
                    <a:lstStyle/>
                    <a:p>
                      <a:pPr algn="ctr" rtl="0" fontAlgn="ctr">
                        <a:buNone/>
                      </a:pPr>
                      <a:r>
                        <a:rPr lang="en-GB" sz="1800" b="0" i="0" u="none" strike="noStrike">
                          <a:solidFill>
                            <a:srgbClr val="111111"/>
                          </a:solidFill>
                          <a:effectLst/>
                          <a:latin typeface="+mn-lt"/>
                        </a:rPr>
                        <a:t>£8,408</a:t>
                      </a:r>
                    </a:p>
                  </a:txBody>
                  <a:tcPr marL="7620" marR="7620" marT="7620" marB="0" anchor="ctr"/>
                </a:tc>
                <a:tc>
                  <a:txBody>
                    <a:bodyPr/>
                    <a:lstStyle/>
                    <a:p>
                      <a:pPr algn="ctr" rtl="0" fontAlgn="b">
                        <a:buNone/>
                      </a:pPr>
                      <a:r>
                        <a:rPr lang="en-GB" sz="1800" b="0" i="0" u="none" strike="noStrike">
                          <a:solidFill>
                            <a:srgbClr val="111111"/>
                          </a:solidFill>
                          <a:effectLst/>
                          <a:latin typeface="+mn-lt"/>
                        </a:rPr>
                        <a:t>£5,408</a:t>
                      </a:r>
                    </a:p>
                  </a:txBody>
                  <a:tcPr marL="7620" marR="7620" marT="7620" marB="0" anchor="ctr"/>
                </a:tc>
                <a:tc>
                  <a:txBody>
                    <a:bodyPr/>
                    <a:lstStyle/>
                    <a:p>
                      <a:pPr algn="ctr" rtl="0" fontAlgn="b">
                        <a:buNone/>
                      </a:pPr>
                      <a:r>
                        <a:rPr lang="en-GB" sz="1800" b="0" i="0" u="none" strike="noStrike">
                          <a:solidFill>
                            <a:srgbClr val="111111"/>
                          </a:solidFill>
                          <a:effectLst/>
                          <a:latin typeface="+mn-lt"/>
                        </a:rPr>
                        <a:t> £973 </a:t>
                      </a:r>
                    </a:p>
                  </a:txBody>
                  <a:tcPr marL="7620" marR="7620" marT="7620" marB="0" anchor="ctr"/>
                </a:tc>
                <a:tc>
                  <a:txBody>
                    <a:bodyPr/>
                    <a:lstStyle/>
                    <a:p>
                      <a:pPr algn="ctr" rtl="0" fontAlgn="b">
                        <a:buNone/>
                      </a:pPr>
                      <a:r>
                        <a:rPr lang="en-GB" sz="1800" b="0" i="0" u="none" strike="noStrike">
                          <a:solidFill>
                            <a:srgbClr val="111111"/>
                          </a:solidFill>
                          <a:effectLst/>
                          <a:latin typeface="+mn-lt"/>
                        </a:rPr>
                        <a:t>£1,298</a:t>
                      </a:r>
                    </a:p>
                  </a:txBody>
                  <a:tcPr marL="7620" marR="7620" marT="7620" marB="0" anchor="ctr"/>
                </a:tc>
                <a:extLst>
                  <a:ext uri="{0D108BD9-81ED-4DB2-BD59-A6C34878D82A}">
                    <a16:rowId xmlns:a16="http://schemas.microsoft.com/office/drawing/2014/main" val="3626374554"/>
                  </a:ext>
                </a:extLst>
              </a:tr>
              <a:tr h="434187">
                <a:tc>
                  <a:txBody>
                    <a:bodyPr/>
                    <a:lstStyle/>
                    <a:p>
                      <a:pPr algn="ctr" rtl="0" fontAlgn="ctr">
                        <a:buNone/>
                      </a:pPr>
                      <a:r>
                        <a:rPr lang="en-GB" sz="1800" b="0" i="0" u="none" strike="noStrike">
                          <a:solidFill>
                            <a:srgbClr val="FFFFFF"/>
                          </a:solidFill>
                          <a:effectLst/>
                          <a:latin typeface="+mn-lt"/>
                        </a:rPr>
                        <a:t>£500</a:t>
                      </a:r>
                    </a:p>
                  </a:txBody>
                  <a:tcPr marL="7620" marR="7620" marT="7620" marB="0" anchor="ctr"/>
                </a:tc>
                <a:tc>
                  <a:txBody>
                    <a:bodyPr/>
                    <a:lstStyle/>
                    <a:p>
                      <a:pPr algn="ctr" rtl="0" fontAlgn="ctr">
                        <a:buNone/>
                      </a:pPr>
                      <a:r>
                        <a:rPr lang="en-GB" sz="1800" b="0" i="0" u="none" strike="noStrike">
                          <a:solidFill>
                            <a:srgbClr val="111111"/>
                          </a:solidFill>
                          <a:effectLst/>
                          <a:latin typeface="+mn-lt"/>
                        </a:rPr>
                        <a:t>7,919</a:t>
                      </a:r>
                    </a:p>
                  </a:txBody>
                  <a:tcPr marL="7620" marR="7620" marT="7620" marB="0" anchor="ctr"/>
                </a:tc>
                <a:tc>
                  <a:txBody>
                    <a:bodyPr/>
                    <a:lstStyle/>
                    <a:p>
                      <a:pPr algn="ctr" rtl="0" fontAlgn="ctr">
                        <a:buNone/>
                      </a:pPr>
                      <a:r>
                        <a:rPr lang="en-GB" sz="1800" b="0" i="0" u="none" strike="noStrike">
                          <a:solidFill>
                            <a:srgbClr val="111111"/>
                          </a:solidFill>
                          <a:effectLst/>
                          <a:latin typeface="+mn-lt"/>
                        </a:rPr>
                        <a:t>£10,510</a:t>
                      </a:r>
                    </a:p>
                  </a:txBody>
                  <a:tcPr marL="7620" marR="7620" marT="7620" marB="0" anchor="ctr"/>
                </a:tc>
                <a:tc>
                  <a:txBody>
                    <a:bodyPr/>
                    <a:lstStyle/>
                    <a:p>
                      <a:pPr algn="ctr" rtl="0" fontAlgn="b">
                        <a:buNone/>
                      </a:pPr>
                      <a:r>
                        <a:rPr lang="en-GB" sz="1800" b="0" i="0" u="none" strike="noStrike">
                          <a:solidFill>
                            <a:srgbClr val="111111"/>
                          </a:solidFill>
                          <a:effectLst/>
                          <a:latin typeface="+mn-lt"/>
                        </a:rPr>
                        <a:t>£7,510</a:t>
                      </a:r>
                    </a:p>
                  </a:txBody>
                  <a:tcPr marL="7620" marR="7620" marT="7620" marB="0" anchor="ctr"/>
                </a:tc>
                <a:tc>
                  <a:txBody>
                    <a:bodyPr/>
                    <a:lstStyle/>
                    <a:p>
                      <a:pPr algn="ctr" rtl="0" fontAlgn="b">
                        <a:buNone/>
                      </a:pPr>
                      <a:r>
                        <a:rPr lang="en-GB" sz="1800" b="0" i="0" u="none" strike="noStrike">
                          <a:solidFill>
                            <a:srgbClr val="111111"/>
                          </a:solidFill>
                          <a:effectLst/>
                          <a:latin typeface="+mn-lt"/>
                        </a:rPr>
                        <a:t> £1,352 </a:t>
                      </a:r>
                    </a:p>
                  </a:txBody>
                  <a:tcPr marL="7620" marR="7620" marT="7620" marB="0" anchor="ctr"/>
                </a:tc>
                <a:tc>
                  <a:txBody>
                    <a:bodyPr/>
                    <a:lstStyle/>
                    <a:p>
                      <a:pPr algn="ctr" rtl="0" fontAlgn="b">
                        <a:buNone/>
                      </a:pPr>
                      <a:r>
                        <a:rPr lang="en-GB" sz="1800" b="0" i="0" u="none" strike="noStrike" dirty="0">
                          <a:solidFill>
                            <a:srgbClr val="111111"/>
                          </a:solidFill>
                          <a:effectLst/>
                          <a:latin typeface="+mn-lt"/>
                        </a:rPr>
                        <a:t>£1,802</a:t>
                      </a:r>
                    </a:p>
                  </a:txBody>
                  <a:tcPr marL="7620" marR="7620" marT="7620" marB="0" anchor="ctr"/>
                </a:tc>
                <a:extLst>
                  <a:ext uri="{0D108BD9-81ED-4DB2-BD59-A6C34878D82A}">
                    <a16:rowId xmlns:a16="http://schemas.microsoft.com/office/drawing/2014/main" val="1858352050"/>
                  </a:ext>
                </a:extLst>
              </a:tr>
            </a:tbl>
          </a:graphicData>
        </a:graphic>
      </p:graphicFrame>
      <p:sp>
        <p:nvSpPr>
          <p:cNvPr id="3" name="Title 1">
            <a:extLst>
              <a:ext uri="{FF2B5EF4-FFF2-40B4-BE49-F238E27FC236}">
                <a16:creationId xmlns:a16="http://schemas.microsoft.com/office/drawing/2014/main" id="{49A4CB72-123D-E302-14F5-E412264A4A03}"/>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defTabSz="914400" eaLnBrk="1" fontAlgn="auto" hangingPunct="1">
              <a:spcBef>
                <a:spcPts val="0"/>
              </a:spcBef>
              <a:spcAft>
                <a:spcPts val="0"/>
              </a:spcAft>
              <a:defRPr/>
            </a:pPr>
            <a:r>
              <a:rPr lang="en-GB" sz="3600" dirty="0">
                <a:solidFill>
                  <a:srgbClr val="391C66"/>
                </a:solidFill>
                <a:latin typeface="Aptos Display" panose="020B0004020202020204" pitchFamily="34" charset="0"/>
                <a:ea typeface="ヒラギノ角ゴ Pro W3"/>
              </a:rPr>
              <a:t>Your Sharesave 2022 performance</a:t>
            </a:r>
          </a:p>
        </p:txBody>
      </p:sp>
      <p:sp>
        <p:nvSpPr>
          <p:cNvPr id="5" name="TextBox 4">
            <a:extLst>
              <a:ext uri="{FF2B5EF4-FFF2-40B4-BE49-F238E27FC236}">
                <a16:creationId xmlns:a16="http://schemas.microsoft.com/office/drawing/2014/main" id="{3915AC99-C1E2-C7D5-C5BB-5F57B76F184A}"/>
              </a:ext>
            </a:extLst>
          </p:cNvPr>
          <p:cNvSpPr txBox="1"/>
          <p:nvPr/>
        </p:nvSpPr>
        <p:spPr>
          <a:xfrm>
            <a:off x="827233" y="1584960"/>
            <a:ext cx="8179903" cy="369332"/>
          </a:xfrm>
          <a:prstGeom prst="rect">
            <a:avLst/>
          </a:prstGeom>
          <a:noFill/>
        </p:spPr>
        <p:txBody>
          <a:bodyPr wrap="square">
            <a:spAutoFit/>
          </a:bodyPr>
          <a:lstStyle/>
          <a:p>
            <a:r>
              <a:rPr lang="en-GB" dirty="0">
                <a:solidFill>
                  <a:srgbClr val="000000"/>
                </a:solidFill>
                <a:latin typeface="Aptos" panose="020B0004020202020204" pitchFamily="34" charset="0"/>
              </a:rPr>
              <a:t>Based on a share price of £3.60.  </a:t>
            </a:r>
            <a:endParaRPr lang="en-GB" dirty="0">
              <a:latin typeface="Aptos" panose="020B0004020202020204" pitchFamily="34" charset="0"/>
            </a:endParaRPr>
          </a:p>
        </p:txBody>
      </p:sp>
      <p:sp>
        <p:nvSpPr>
          <p:cNvPr id="6" name="TextBox 5">
            <a:extLst>
              <a:ext uri="{FF2B5EF4-FFF2-40B4-BE49-F238E27FC236}">
                <a16:creationId xmlns:a16="http://schemas.microsoft.com/office/drawing/2014/main" id="{422EA79C-2816-5779-0F48-DF3B2EE6E228}"/>
              </a:ext>
            </a:extLst>
          </p:cNvPr>
          <p:cNvSpPr txBox="1"/>
          <p:nvPr/>
        </p:nvSpPr>
        <p:spPr>
          <a:xfrm>
            <a:off x="825951" y="6354053"/>
            <a:ext cx="10368121" cy="461665"/>
          </a:xfrm>
          <a:prstGeom prst="rect">
            <a:avLst/>
          </a:prstGeom>
          <a:noFill/>
        </p:spPr>
        <p:txBody>
          <a:bodyPr wrap="square">
            <a:spAutoFit/>
          </a:bodyPr>
          <a:lstStyle/>
          <a:p>
            <a:r>
              <a:rPr lang="en-GB" sz="1200" dirty="0">
                <a:solidFill>
                  <a:srgbClr val="000000"/>
                </a:solidFill>
                <a:latin typeface="Aptos" panose="020B0004020202020204" pitchFamily="34" charset="0"/>
              </a:rPr>
              <a:t>Shown as a guide only.  The share price is likely to vary at the point you sell your shares. Your tax charge will be different if you have other chargeable gains in the same tax year.</a:t>
            </a:r>
            <a:endParaRPr lang="en-GB" sz="1200" dirty="0">
              <a:latin typeface="Aptos" panose="020B0004020202020204" pitchFamily="34" charset="0"/>
            </a:endParaRPr>
          </a:p>
        </p:txBody>
      </p:sp>
      <p:sp>
        <p:nvSpPr>
          <p:cNvPr id="7" name="TextBox 6">
            <a:extLst>
              <a:ext uri="{FF2B5EF4-FFF2-40B4-BE49-F238E27FC236}">
                <a16:creationId xmlns:a16="http://schemas.microsoft.com/office/drawing/2014/main" id="{99A3C2CA-7303-1590-CAF5-14CACE252D30}"/>
              </a:ext>
            </a:extLst>
          </p:cNvPr>
          <p:cNvSpPr txBox="1"/>
          <p:nvPr/>
        </p:nvSpPr>
        <p:spPr>
          <a:xfrm>
            <a:off x="575035" y="5912212"/>
            <a:ext cx="8681733" cy="307777"/>
          </a:xfrm>
          <a:prstGeom prst="rect">
            <a:avLst/>
          </a:prstGeom>
          <a:noFill/>
        </p:spPr>
        <p:txBody>
          <a:bodyPr wrap="square">
            <a:spAutoFit/>
          </a:bodyPr>
          <a:lstStyle/>
          <a:p>
            <a:pPr algn="ctr"/>
            <a:r>
              <a:rPr lang="en-GB" sz="1400" dirty="0">
                <a:solidFill>
                  <a:srgbClr val="000000"/>
                </a:solidFill>
                <a:latin typeface="Aptos" panose="020B0004020202020204" pitchFamily="34" charset="0"/>
              </a:rPr>
              <a:t>Gains are taxed at your marginal rate, meaning some basic rate taxpayers may pay gains at 18% and 24%</a:t>
            </a:r>
            <a:endParaRPr lang="en-GB" sz="1400" dirty="0">
              <a:latin typeface="Aptos" panose="020B0004020202020204" pitchFamily="34" charset="0"/>
            </a:endParaRPr>
          </a:p>
        </p:txBody>
      </p:sp>
    </p:spTree>
    <p:extLst>
      <p:ext uri="{BB962C8B-B14F-4D97-AF65-F5344CB8AC3E}">
        <p14:creationId xmlns:p14="http://schemas.microsoft.com/office/powerpoint/2010/main" val="1350007695"/>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34B41-09BF-8502-1C2B-9DC40D4B2FE2}"/>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defTabSz="914400" eaLnBrk="1" fontAlgn="auto" hangingPunct="1">
              <a:spcBef>
                <a:spcPts val="0"/>
              </a:spcBef>
              <a:spcAft>
                <a:spcPts val="0"/>
              </a:spcAft>
              <a:defRPr/>
            </a:pPr>
            <a:r>
              <a:rPr lang="en-GB" sz="3600">
                <a:solidFill>
                  <a:srgbClr val="391C66"/>
                </a:solidFill>
                <a:latin typeface="Aptos Display" panose="020B0004020202020204" pitchFamily="34" charset="0"/>
                <a:ea typeface="ヒラギノ角ゴ Pro W3"/>
              </a:rPr>
              <a:t>Determining your CGT rate</a:t>
            </a:r>
            <a:endParaRPr lang="en-GB" sz="3600" dirty="0">
              <a:solidFill>
                <a:srgbClr val="391C66"/>
              </a:solidFill>
              <a:latin typeface="Aptos Display" panose="020B0004020202020204" pitchFamily="34" charset="0"/>
              <a:ea typeface="ヒラギノ角ゴ Pro W3"/>
            </a:endParaRPr>
          </a:p>
        </p:txBody>
      </p:sp>
      <p:sp>
        <p:nvSpPr>
          <p:cNvPr id="3" name="Rectangle 2">
            <a:extLst>
              <a:ext uri="{FF2B5EF4-FFF2-40B4-BE49-F238E27FC236}">
                <a16:creationId xmlns:a16="http://schemas.microsoft.com/office/drawing/2014/main" id="{71D89951-A1A1-39C3-08C4-4AAEBC11A243}"/>
              </a:ext>
            </a:extLst>
          </p:cNvPr>
          <p:cNvSpPr/>
          <p:nvPr/>
        </p:nvSpPr>
        <p:spPr>
          <a:xfrm>
            <a:off x="8006615" y="2362068"/>
            <a:ext cx="939548" cy="2988639"/>
          </a:xfrm>
          <a:prstGeom prst="rect">
            <a:avLst/>
          </a:prstGeom>
          <a:pattFill prst="lgCheck">
            <a:fgClr>
              <a:schemeClr val="bg1">
                <a:lumMod val="85000"/>
              </a:schemeClr>
            </a:fgClr>
            <a:bgClr>
              <a:schemeClr val="bg1"/>
            </a:bgClr>
          </a:pattFill>
          <a:ln>
            <a:noFill/>
          </a:ln>
          <a:effectLst>
            <a:innerShdw blurRad="139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7" name="Group 96">
            <a:extLst>
              <a:ext uri="{FF2B5EF4-FFF2-40B4-BE49-F238E27FC236}">
                <a16:creationId xmlns:a16="http://schemas.microsoft.com/office/drawing/2014/main" id="{1656EBAF-BA09-632E-A524-2AFE935BA6BB}"/>
              </a:ext>
            </a:extLst>
          </p:cNvPr>
          <p:cNvGrpSpPr/>
          <p:nvPr/>
        </p:nvGrpSpPr>
        <p:grpSpPr>
          <a:xfrm>
            <a:off x="8133255" y="3440691"/>
            <a:ext cx="686268" cy="1778439"/>
            <a:chOff x="6374281" y="2824417"/>
            <a:chExt cx="686268" cy="1778439"/>
          </a:xfrm>
        </p:grpSpPr>
        <p:sp>
          <p:nvSpPr>
            <p:cNvPr id="6" name="Rectangle 5">
              <a:extLst>
                <a:ext uri="{FF2B5EF4-FFF2-40B4-BE49-F238E27FC236}">
                  <a16:creationId xmlns:a16="http://schemas.microsoft.com/office/drawing/2014/main" id="{6AA99390-741C-375F-D681-4828FC7144CE}"/>
                </a:ext>
              </a:extLst>
            </p:cNvPr>
            <p:cNvSpPr/>
            <p:nvPr/>
          </p:nvSpPr>
          <p:spPr>
            <a:xfrm>
              <a:off x="6374281" y="2824417"/>
              <a:ext cx="686268" cy="1333350"/>
            </a:xfrm>
            <a:prstGeom prst="rect">
              <a:avLst/>
            </a:prstGeom>
            <a:gradFill flip="none" rotWithShape="1">
              <a:gsLst>
                <a:gs pos="24000">
                  <a:srgbClr val="269ADE"/>
                </a:gs>
                <a:gs pos="79000">
                  <a:srgbClr val="258CC9"/>
                </a:gs>
                <a:gs pos="53000">
                  <a:srgbClr val="0A9FFA"/>
                </a:gs>
                <a:gs pos="35000">
                  <a:srgbClr val="82BDE0"/>
                </a:gs>
                <a:gs pos="100000">
                  <a:srgbClr val="035F97"/>
                </a:gs>
                <a:gs pos="0">
                  <a:srgbClr val="035F97"/>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Calibri"/>
              </a:endParaRPr>
            </a:p>
          </p:txBody>
        </p:sp>
        <p:sp>
          <p:nvSpPr>
            <p:cNvPr id="21" name="Rectangle 20">
              <a:extLst>
                <a:ext uri="{FF2B5EF4-FFF2-40B4-BE49-F238E27FC236}">
                  <a16:creationId xmlns:a16="http://schemas.microsoft.com/office/drawing/2014/main" id="{7D22AF6D-BB7B-2206-3AC6-0D571EB2FCA1}"/>
                </a:ext>
              </a:extLst>
            </p:cNvPr>
            <p:cNvSpPr/>
            <p:nvPr/>
          </p:nvSpPr>
          <p:spPr>
            <a:xfrm>
              <a:off x="6374281" y="4155673"/>
              <a:ext cx="686268" cy="447183"/>
            </a:xfrm>
            <a:prstGeom prst="rect">
              <a:avLst/>
            </a:prstGeom>
            <a:gradFill flip="none" rotWithShape="1">
              <a:gsLst>
                <a:gs pos="34000">
                  <a:schemeClr val="accent5"/>
                </a:gs>
                <a:gs pos="79000">
                  <a:srgbClr val="91E002"/>
                </a:gs>
                <a:gs pos="42000">
                  <a:schemeClr val="accent5"/>
                </a:gs>
                <a:gs pos="12000">
                  <a:srgbClr val="93E402"/>
                </a:gs>
                <a:gs pos="100000">
                  <a:schemeClr val="accent2">
                    <a:lumMod val="50000"/>
                  </a:schemeClr>
                </a:gs>
                <a:gs pos="0">
                  <a:schemeClr val="accent2">
                    <a:lumMod val="50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Calibri"/>
              </a:endParaRPr>
            </a:p>
          </p:txBody>
        </p:sp>
      </p:grpSp>
      <p:grpSp>
        <p:nvGrpSpPr>
          <p:cNvPr id="7" name="Group 6">
            <a:extLst>
              <a:ext uri="{FF2B5EF4-FFF2-40B4-BE49-F238E27FC236}">
                <a16:creationId xmlns:a16="http://schemas.microsoft.com/office/drawing/2014/main" id="{D653FC10-EC56-1D09-B1D5-75C457368A78}"/>
              </a:ext>
            </a:extLst>
          </p:cNvPr>
          <p:cNvGrpSpPr/>
          <p:nvPr/>
        </p:nvGrpSpPr>
        <p:grpSpPr>
          <a:xfrm>
            <a:off x="8061884" y="5106567"/>
            <a:ext cx="829013" cy="306832"/>
            <a:chOff x="1581856" y="2492896"/>
            <a:chExt cx="1080000" cy="540000"/>
          </a:xfrm>
          <a:effectLst>
            <a:outerShdw blurRad="215900" dist="38100" dir="16200000" sx="102000" sy="102000" rotWithShape="0">
              <a:prstClr val="black">
                <a:alpha val="40000"/>
              </a:prstClr>
            </a:outerShdw>
          </a:effectLst>
        </p:grpSpPr>
        <p:sp>
          <p:nvSpPr>
            <p:cNvPr id="8" name="Rectangle 7">
              <a:extLst>
                <a:ext uri="{FF2B5EF4-FFF2-40B4-BE49-F238E27FC236}">
                  <a16:creationId xmlns:a16="http://schemas.microsoft.com/office/drawing/2014/main" id="{774C5BBF-112A-C869-3529-63808F673E15}"/>
                </a:ext>
              </a:extLst>
            </p:cNvPr>
            <p:cNvSpPr/>
            <p:nvPr/>
          </p:nvSpPr>
          <p:spPr>
            <a:xfrm>
              <a:off x="1581856" y="2492896"/>
              <a:ext cx="540000" cy="54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Calibri"/>
              </a:endParaRPr>
            </a:p>
          </p:txBody>
        </p:sp>
        <p:sp>
          <p:nvSpPr>
            <p:cNvPr id="9" name="Rectangle 8">
              <a:extLst>
                <a:ext uri="{FF2B5EF4-FFF2-40B4-BE49-F238E27FC236}">
                  <a16:creationId xmlns:a16="http://schemas.microsoft.com/office/drawing/2014/main" id="{8B512395-470C-D560-5403-B1A6CCE27028}"/>
                </a:ext>
              </a:extLst>
            </p:cNvPr>
            <p:cNvSpPr/>
            <p:nvPr/>
          </p:nvSpPr>
          <p:spPr>
            <a:xfrm>
              <a:off x="2121856" y="2492896"/>
              <a:ext cx="540000" cy="54000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Calibri"/>
              </a:endParaRPr>
            </a:p>
          </p:txBody>
        </p:sp>
      </p:grpSp>
      <p:sp>
        <p:nvSpPr>
          <p:cNvPr id="10" name="Rectangle 9">
            <a:extLst>
              <a:ext uri="{FF2B5EF4-FFF2-40B4-BE49-F238E27FC236}">
                <a16:creationId xmlns:a16="http://schemas.microsoft.com/office/drawing/2014/main" id="{E51B8A9D-53E5-AE95-D279-5ADFC244385F}"/>
              </a:ext>
            </a:extLst>
          </p:cNvPr>
          <p:cNvSpPr/>
          <p:nvPr/>
        </p:nvSpPr>
        <p:spPr>
          <a:xfrm>
            <a:off x="8006615" y="5350706"/>
            <a:ext cx="939548" cy="812311"/>
          </a:xfrm>
          <a:prstGeom prst="rect">
            <a:avLst/>
          </a:prstGeom>
          <a:gradFill flip="none" rotWithShape="1">
            <a:gsLst>
              <a:gs pos="0">
                <a:schemeClr val="bg1"/>
              </a:gs>
              <a:gs pos="69000">
                <a:schemeClr val="bg1"/>
              </a:gs>
              <a:gs pos="26000">
                <a:schemeClr val="bg1">
                  <a:lumMod val="85000"/>
                </a:schemeClr>
              </a:gs>
              <a:gs pos="10000">
                <a:schemeClr val="bg1">
                  <a:lumMod val="65000"/>
                </a:schemeClr>
              </a:gs>
              <a:gs pos="90000">
                <a:schemeClr val="bg1">
                  <a:lumMod val="75000"/>
                </a:schemeClr>
              </a:gs>
              <a:gs pos="100000">
                <a:schemeClr val="bg1"/>
              </a:gs>
            </a:gsLst>
            <a:lin ang="0" scaled="0"/>
            <a:tileRect/>
          </a:gradFill>
          <a:ln>
            <a:noFill/>
          </a:ln>
          <a:effectLst>
            <a:outerShdw blurRad="101600" dist="38100" dir="16200000" sx="102000" sy="102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Calibri"/>
            </a:endParaRPr>
          </a:p>
        </p:txBody>
      </p:sp>
      <p:grpSp>
        <p:nvGrpSpPr>
          <p:cNvPr id="99" name="Group 98">
            <a:extLst>
              <a:ext uri="{FF2B5EF4-FFF2-40B4-BE49-F238E27FC236}">
                <a16:creationId xmlns:a16="http://schemas.microsoft.com/office/drawing/2014/main" id="{1CECA560-08A0-FD16-E95F-AB69BB03261B}"/>
              </a:ext>
            </a:extLst>
          </p:cNvPr>
          <p:cNvGrpSpPr/>
          <p:nvPr/>
        </p:nvGrpSpPr>
        <p:grpSpPr>
          <a:xfrm>
            <a:off x="9017535" y="4624003"/>
            <a:ext cx="939548" cy="595128"/>
            <a:chOff x="7258561" y="4007730"/>
            <a:chExt cx="939548" cy="595128"/>
          </a:xfrm>
        </p:grpSpPr>
        <p:sp>
          <p:nvSpPr>
            <p:cNvPr id="24" name="TextBox 23">
              <a:extLst>
                <a:ext uri="{FF2B5EF4-FFF2-40B4-BE49-F238E27FC236}">
                  <a16:creationId xmlns:a16="http://schemas.microsoft.com/office/drawing/2014/main" id="{6BEE087B-67DE-D462-49A4-3834275A134A}"/>
                </a:ext>
              </a:extLst>
            </p:cNvPr>
            <p:cNvSpPr txBox="1"/>
            <p:nvPr/>
          </p:nvSpPr>
          <p:spPr>
            <a:xfrm>
              <a:off x="7258561" y="4007730"/>
              <a:ext cx="939548" cy="307777"/>
            </a:xfrm>
            <a:prstGeom prst="rect">
              <a:avLst/>
            </a:prstGeom>
            <a:noFill/>
          </p:spPr>
          <p:txBody>
            <a:bodyPr wrap="square" rtlCol="0">
              <a:spAutoFit/>
            </a:bodyPr>
            <a:lstStyle/>
            <a:p>
              <a:pPr algn="ctr"/>
              <a:r>
                <a:rPr lang="en-GB" sz="1400" dirty="0">
                  <a:latin typeface="Aptos" panose="020B0004020202020204" pitchFamily="34" charset="0"/>
                </a:rPr>
                <a:t>£12,570</a:t>
              </a:r>
            </a:p>
          </p:txBody>
        </p:sp>
        <p:sp>
          <p:nvSpPr>
            <p:cNvPr id="25" name="TextBox 24">
              <a:extLst>
                <a:ext uri="{FF2B5EF4-FFF2-40B4-BE49-F238E27FC236}">
                  <a16:creationId xmlns:a16="http://schemas.microsoft.com/office/drawing/2014/main" id="{0A370510-782B-C3B2-A169-E71E63F16F2B}"/>
                </a:ext>
              </a:extLst>
            </p:cNvPr>
            <p:cNvSpPr txBox="1"/>
            <p:nvPr/>
          </p:nvSpPr>
          <p:spPr>
            <a:xfrm>
              <a:off x="7258561" y="4187360"/>
              <a:ext cx="939548" cy="415498"/>
            </a:xfrm>
            <a:prstGeom prst="rect">
              <a:avLst/>
            </a:prstGeom>
            <a:noFill/>
          </p:spPr>
          <p:txBody>
            <a:bodyPr wrap="square" rtlCol="0">
              <a:spAutoFit/>
            </a:bodyPr>
            <a:lstStyle/>
            <a:p>
              <a:pPr algn="ctr"/>
              <a:r>
                <a:rPr lang="en-GB" sz="1050" dirty="0">
                  <a:latin typeface="Aptos" panose="020B0004020202020204" pitchFamily="34" charset="0"/>
                </a:rPr>
                <a:t>personal allowance</a:t>
              </a:r>
            </a:p>
          </p:txBody>
        </p:sp>
      </p:grpSp>
      <p:cxnSp>
        <p:nvCxnSpPr>
          <p:cNvPr id="27" name="Straight Connector 26">
            <a:extLst>
              <a:ext uri="{FF2B5EF4-FFF2-40B4-BE49-F238E27FC236}">
                <a16:creationId xmlns:a16="http://schemas.microsoft.com/office/drawing/2014/main" id="{72E69833-E0A6-4872-4F20-2753AC828023}"/>
              </a:ext>
            </a:extLst>
          </p:cNvPr>
          <p:cNvCxnSpPr>
            <a:cxnSpLocks/>
          </p:cNvCxnSpPr>
          <p:nvPr/>
        </p:nvCxnSpPr>
        <p:spPr>
          <a:xfrm>
            <a:off x="8006615" y="4771164"/>
            <a:ext cx="1036428" cy="0"/>
          </a:xfrm>
          <a:prstGeom prst="line">
            <a:avLst/>
          </a:prstGeom>
          <a:ln>
            <a:solidFill>
              <a:srgbClr val="3A3A3A"/>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98" name="Group 97">
            <a:extLst>
              <a:ext uri="{FF2B5EF4-FFF2-40B4-BE49-F238E27FC236}">
                <a16:creationId xmlns:a16="http://schemas.microsoft.com/office/drawing/2014/main" id="{1DDBE4DE-0183-C346-1D9F-27EE76F548CA}"/>
              </a:ext>
            </a:extLst>
          </p:cNvPr>
          <p:cNvGrpSpPr/>
          <p:nvPr/>
        </p:nvGrpSpPr>
        <p:grpSpPr>
          <a:xfrm>
            <a:off x="7305603" y="3450056"/>
            <a:ext cx="629639" cy="1321109"/>
            <a:chOff x="5546628" y="2833782"/>
            <a:chExt cx="629639" cy="1321109"/>
          </a:xfrm>
        </p:grpSpPr>
        <p:sp>
          <p:nvSpPr>
            <p:cNvPr id="33" name="Left Brace 32">
              <a:extLst>
                <a:ext uri="{FF2B5EF4-FFF2-40B4-BE49-F238E27FC236}">
                  <a16:creationId xmlns:a16="http://schemas.microsoft.com/office/drawing/2014/main" id="{E4DD1A1C-2217-1170-9DAD-9381E01143D7}"/>
                </a:ext>
              </a:extLst>
            </p:cNvPr>
            <p:cNvSpPr/>
            <p:nvPr/>
          </p:nvSpPr>
          <p:spPr>
            <a:xfrm>
              <a:off x="6066537" y="2833782"/>
              <a:ext cx="109730" cy="1321109"/>
            </a:xfrm>
            <a:prstGeom prst="leftBrace">
              <a:avLst>
                <a:gd name="adj1" fmla="val 23985"/>
                <a:gd name="adj2" fmla="val 50078"/>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5" name="TextBox 34">
              <a:extLst>
                <a:ext uri="{FF2B5EF4-FFF2-40B4-BE49-F238E27FC236}">
                  <a16:creationId xmlns:a16="http://schemas.microsoft.com/office/drawing/2014/main" id="{E9CFA96F-5C67-7350-47CE-844180E423DA}"/>
                </a:ext>
              </a:extLst>
            </p:cNvPr>
            <p:cNvSpPr txBox="1"/>
            <p:nvPr/>
          </p:nvSpPr>
          <p:spPr>
            <a:xfrm>
              <a:off x="5546628" y="3581642"/>
              <a:ext cx="568484" cy="369332"/>
            </a:xfrm>
            <a:prstGeom prst="rect">
              <a:avLst/>
            </a:prstGeom>
            <a:noFill/>
          </p:spPr>
          <p:txBody>
            <a:bodyPr wrap="square" rtlCol="0">
              <a:spAutoFit/>
            </a:bodyPr>
            <a:lstStyle/>
            <a:p>
              <a:pPr algn="ctr"/>
              <a:r>
                <a:rPr lang="en-GB" sz="900" dirty="0">
                  <a:latin typeface="Aptos" panose="020B0004020202020204" pitchFamily="34" charset="0"/>
                </a:rPr>
                <a:t>taxable income</a:t>
              </a:r>
            </a:p>
          </p:txBody>
        </p:sp>
      </p:grpSp>
      <p:grpSp>
        <p:nvGrpSpPr>
          <p:cNvPr id="100" name="Group 99">
            <a:extLst>
              <a:ext uri="{FF2B5EF4-FFF2-40B4-BE49-F238E27FC236}">
                <a16:creationId xmlns:a16="http://schemas.microsoft.com/office/drawing/2014/main" id="{E84035C6-AA69-0995-E654-09955332C18E}"/>
              </a:ext>
            </a:extLst>
          </p:cNvPr>
          <p:cNvGrpSpPr/>
          <p:nvPr/>
        </p:nvGrpSpPr>
        <p:grpSpPr>
          <a:xfrm>
            <a:off x="8006615" y="2890961"/>
            <a:ext cx="1950468" cy="595128"/>
            <a:chOff x="6247641" y="2274688"/>
            <a:chExt cx="1950468" cy="595128"/>
          </a:xfrm>
        </p:grpSpPr>
        <p:sp>
          <p:nvSpPr>
            <p:cNvPr id="30" name="TextBox 29">
              <a:extLst>
                <a:ext uri="{FF2B5EF4-FFF2-40B4-BE49-F238E27FC236}">
                  <a16:creationId xmlns:a16="http://schemas.microsoft.com/office/drawing/2014/main" id="{5433363F-5FA7-A952-088F-CF3FBDDDDD34}"/>
                </a:ext>
              </a:extLst>
            </p:cNvPr>
            <p:cNvSpPr txBox="1"/>
            <p:nvPr/>
          </p:nvSpPr>
          <p:spPr>
            <a:xfrm>
              <a:off x="7258561" y="2274688"/>
              <a:ext cx="939548" cy="307777"/>
            </a:xfrm>
            <a:prstGeom prst="rect">
              <a:avLst/>
            </a:prstGeom>
            <a:noFill/>
          </p:spPr>
          <p:txBody>
            <a:bodyPr wrap="square" rtlCol="0">
              <a:spAutoFit/>
            </a:bodyPr>
            <a:lstStyle/>
            <a:p>
              <a:pPr algn="ctr"/>
              <a:r>
                <a:rPr lang="en-GB" sz="1400" dirty="0">
                  <a:latin typeface="Aptos" panose="020B0004020202020204" pitchFamily="34" charset="0"/>
                </a:rPr>
                <a:t>£50,270</a:t>
              </a:r>
            </a:p>
          </p:txBody>
        </p:sp>
        <p:sp>
          <p:nvSpPr>
            <p:cNvPr id="31" name="TextBox 30">
              <a:extLst>
                <a:ext uri="{FF2B5EF4-FFF2-40B4-BE49-F238E27FC236}">
                  <a16:creationId xmlns:a16="http://schemas.microsoft.com/office/drawing/2014/main" id="{80065E40-B4B3-24D7-E9B6-49F254C390A0}"/>
                </a:ext>
              </a:extLst>
            </p:cNvPr>
            <p:cNvSpPr txBox="1"/>
            <p:nvPr/>
          </p:nvSpPr>
          <p:spPr>
            <a:xfrm>
              <a:off x="7258561" y="2454318"/>
              <a:ext cx="939548" cy="415498"/>
            </a:xfrm>
            <a:prstGeom prst="rect">
              <a:avLst/>
            </a:prstGeom>
            <a:noFill/>
          </p:spPr>
          <p:txBody>
            <a:bodyPr wrap="square" rtlCol="0">
              <a:spAutoFit/>
            </a:bodyPr>
            <a:lstStyle/>
            <a:p>
              <a:pPr algn="ctr"/>
              <a:r>
                <a:rPr lang="en-GB" sz="1050" dirty="0">
                  <a:latin typeface="Aptos" panose="020B0004020202020204" pitchFamily="34" charset="0"/>
                </a:rPr>
                <a:t>higher rate tax band</a:t>
              </a:r>
            </a:p>
          </p:txBody>
        </p:sp>
        <p:cxnSp>
          <p:nvCxnSpPr>
            <p:cNvPr id="32" name="Straight Connector 31">
              <a:extLst>
                <a:ext uri="{FF2B5EF4-FFF2-40B4-BE49-F238E27FC236}">
                  <a16:creationId xmlns:a16="http://schemas.microsoft.com/office/drawing/2014/main" id="{071DCCAA-8D08-0D4B-CA0E-E82B6AEE63EB}"/>
                </a:ext>
              </a:extLst>
            </p:cNvPr>
            <p:cNvCxnSpPr>
              <a:cxnSpLocks/>
            </p:cNvCxnSpPr>
            <p:nvPr/>
          </p:nvCxnSpPr>
          <p:spPr>
            <a:xfrm>
              <a:off x="6247641" y="2413820"/>
              <a:ext cx="1036428" cy="0"/>
            </a:xfrm>
            <a:prstGeom prst="line">
              <a:avLst/>
            </a:prstGeom>
            <a:ln>
              <a:solidFill>
                <a:srgbClr val="3A3A3A"/>
              </a:solidFill>
              <a:prstDash val="sysDot"/>
            </a:ln>
            <a:effectLst/>
          </p:spPr>
          <p:style>
            <a:lnRef idx="2">
              <a:schemeClr val="accent1"/>
            </a:lnRef>
            <a:fillRef idx="0">
              <a:schemeClr val="accent1"/>
            </a:fillRef>
            <a:effectRef idx="1">
              <a:schemeClr val="accent1"/>
            </a:effectRef>
            <a:fontRef idx="minor">
              <a:schemeClr val="tx1"/>
            </a:fontRef>
          </p:style>
        </p:cxnSp>
      </p:grpSp>
      <p:grpSp>
        <p:nvGrpSpPr>
          <p:cNvPr id="101" name="Group 100">
            <a:extLst>
              <a:ext uri="{FF2B5EF4-FFF2-40B4-BE49-F238E27FC236}">
                <a16:creationId xmlns:a16="http://schemas.microsoft.com/office/drawing/2014/main" id="{E643C758-7F8D-868B-9B88-24423B6A54C9}"/>
              </a:ext>
            </a:extLst>
          </p:cNvPr>
          <p:cNvGrpSpPr/>
          <p:nvPr/>
        </p:nvGrpSpPr>
        <p:grpSpPr>
          <a:xfrm>
            <a:off x="7103135" y="3078404"/>
            <a:ext cx="832107" cy="369332"/>
            <a:chOff x="5344160" y="2462131"/>
            <a:chExt cx="832107" cy="369332"/>
          </a:xfrm>
        </p:grpSpPr>
        <p:sp>
          <p:nvSpPr>
            <p:cNvPr id="85" name="Left Brace 84">
              <a:extLst>
                <a:ext uri="{FF2B5EF4-FFF2-40B4-BE49-F238E27FC236}">
                  <a16:creationId xmlns:a16="http://schemas.microsoft.com/office/drawing/2014/main" id="{D94B0E47-8605-1BD4-B404-7D336AA04C86}"/>
                </a:ext>
              </a:extLst>
            </p:cNvPr>
            <p:cNvSpPr/>
            <p:nvPr/>
          </p:nvSpPr>
          <p:spPr>
            <a:xfrm>
              <a:off x="6066537" y="2479040"/>
              <a:ext cx="109730" cy="314235"/>
            </a:xfrm>
            <a:prstGeom prst="leftBrace">
              <a:avLst>
                <a:gd name="adj1" fmla="val 23985"/>
                <a:gd name="adj2" fmla="val 50078"/>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6" name="TextBox 85">
              <a:extLst>
                <a:ext uri="{FF2B5EF4-FFF2-40B4-BE49-F238E27FC236}">
                  <a16:creationId xmlns:a16="http://schemas.microsoft.com/office/drawing/2014/main" id="{FB4D2CB8-3416-F1F0-5941-BEEFBD04CE00}"/>
                </a:ext>
              </a:extLst>
            </p:cNvPr>
            <p:cNvSpPr txBox="1"/>
            <p:nvPr/>
          </p:nvSpPr>
          <p:spPr>
            <a:xfrm>
              <a:off x="5344160" y="2462131"/>
              <a:ext cx="770952" cy="369332"/>
            </a:xfrm>
            <a:prstGeom prst="rect">
              <a:avLst/>
            </a:prstGeom>
            <a:noFill/>
          </p:spPr>
          <p:txBody>
            <a:bodyPr wrap="square" rtlCol="0">
              <a:spAutoFit/>
            </a:bodyPr>
            <a:lstStyle/>
            <a:p>
              <a:pPr algn="ctr"/>
              <a:r>
                <a:rPr lang="en-GB" sz="900" dirty="0">
                  <a:latin typeface="Aptos" panose="020B0004020202020204" pitchFamily="34" charset="0"/>
                </a:rPr>
                <a:t>chargeable gain</a:t>
              </a:r>
            </a:p>
          </p:txBody>
        </p:sp>
      </p:grpSp>
      <p:sp>
        <p:nvSpPr>
          <p:cNvPr id="13" name="Rectangle 12">
            <a:extLst>
              <a:ext uri="{FF2B5EF4-FFF2-40B4-BE49-F238E27FC236}">
                <a16:creationId xmlns:a16="http://schemas.microsoft.com/office/drawing/2014/main" id="{46935B68-F36A-CA23-71CA-D29DBE03BD39}"/>
              </a:ext>
            </a:extLst>
          </p:cNvPr>
          <p:cNvSpPr/>
          <p:nvPr/>
        </p:nvSpPr>
        <p:spPr>
          <a:xfrm>
            <a:off x="8006615" y="2145957"/>
            <a:ext cx="939548" cy="306832"/>
          </a:xfrm>
          <a:prstGeom prst="rect">
            <a:avLst/>
          </a:prstGeom>
          <a:gradFill flip="none" rotWithShape="1">
            <a:gsLst>
              <a:gs pos="0">
                <a:schemeClr val="bg1"/>
              </a:gs>
              <a:gs pos="69000">
                <a:schemeClr val="bg1"/>
              </a:gs>
              <a:gs pos="26000">
                <a:schemeClr val="bg1">
                  <a:lumMod val="85000"/>
                </a:schemeClr>
              </a:gs>
              <a:gs pos="10000">
                <a:schemeClr val="bg1">
                  <a:lumMod val="65000"/>
                </a:schemeClr>
              </a:gs>
              <a:gs pos="90000">
                <a:schemeClr val="bg1">
                  <a:lumMod val="75000"/>
                </a:schemeClr>
              </a:gs>
              <a:gs pos="100000">
                <a:schemeClr val="bg1"/>
              </a:gs>
            </a:gsLst>
            <a:lin ang="0" scaled="0"/>
            <a:tileRect/>
          </a:gradFill>
          <a:ln>
            <a:noFill/>
          </a:ln>
          <a:effectLst>
            <a:outerShdw blurRad="101600" dist="38100" dir="16200000" sx="102000" sy="102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Calibri"/>
            </a:endParaRPr>
          </a:p>
        </p:txBody>
      </p:sp>
      <p:sp>
        <p:nvSpPr>
          <p:cNvPr id="16" name="Freeform: Shape 15">
            <a:extLst>
              <a:ext uri="{FF2B5EF4-FFF2-40B4-BE49-F238E27FC236}">
                <a16:creationId xmlns:a16="http://schemas.microsoft.com/office/drawing/2014/main" id="{67E44D2E-3398-7E42-6C76-5E3DBB4E16E7}"/>
              </a:ext>
            </a:extLst>
          </p:cNvPr>
          <p:cNvSpPr/>
          <p:nvPr/>
        </p:nvSpPr>
        <p:spPr>
          <a:xfrm>
            <a:off x="8006615" y="2283701"/>
            <a:ext cx="939548" cy="31347"/>
          </a:xfrm>
          <a:custGeom>
            <a:avLst/>
            <a:gdLst>
              <a:gd name="connsiteX0" fmla="*/ 0 w 939548"/>
              <a:gd name="connsiteY0" fmla="*/ 0 h 35192"/>
              <a:gd name="connsiteX1" fmla="*/ 939548 w 939548"/>
              <a:gd name="connsiteY1" fmla="*/ 0 h 35192"/>
              <a:gd name="connsiteX2" fmla="*/ 939548 w 939548"/>
              <a:gd name="connsiteY2" fmla="*/ 35192 h 35192"/>
              <a:gd name="connsiteX3" fmla="*/ 0 w 939548"/>
              <a:gd name="connsiteY3" fmla="*/ 35192 h 35192"/>
            </a:gdLst>
            <a:ahLst/>
            <a:cxnLst>
              <a:cxn ang="0">
                <a:pos x="connsiteX0" y="connsiteY0"/>
              </a:cxn>
              <a:cxn ang="0">
                <a:pos x="connsiteX1" y="connsiteY1"/>
              </a:cxn>
              <a:cxn ang="0">
                <a:pos x="connsiteX2" y="connsiteY2"/>
              </a:cxn>
              <a:cxn ang="0">
                <a:pos x="connsiteX3" y="connsiteY3"/>
              </a:cxn>
            </a:cxnLst>
            <a:rect l="l" t="t" r="r" b="b"/>
            <a:pathLst>
              <a:path w="939548" h="35192">
                <a:moveTo>
                  <a:pt x="0" y="0"/>
                </a:moveTo>
                <a:lnTo>
                  <a:pt x="939548" y="0"/>
                </a:lnTo>
                <a:lnTo>
                  <a:pt x="939548" y="35192"/>
                </a:lnTo>
                <a:lnTo>
                  <a:pt x="0" y="35192"/>
                </a:lnTo>
                <a:close/>
              </a:path>
            </a:pathLst>
          </a:custGeom>
          <a:gradFill>
            <a:gsLst>
              <a:gs pos="0">
                <a:schemeClr val="bg1">
                  <a:lumMod val="85000"/>
                </a:schemeClr>
              </a:gs>
              <a:gs pos="76000">
                <a:schemeClr val="bg1">
                  <a:lumMod val="65000"/>
                </a:schemeClr>
              </a:gs>
              <a:gs pos="19000">
                <a:schemeClr val="bg1">
                  <a:lumMod val="65000"/>
                </a:schemeClr>
              </a:gs>
              <a:gs pos="10000">
                <a:schemeClr val="bg1">
                  <a:lumMod val="65000"/>
                </a:schemeClr>
              </a:gs>
              <a:gs pos="90000">
                <a:schemeClr val="bg1">
                  <a:lumMod val="75000"/>
                </a:schemeClr>
              </a:gs>
              <a:gs pos="100000">
                <a:schemeClr val="bg1">
                  <a:lumMod val="85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eaLnBrk="1" fontAlgn="auto" hangingPunct="1">
              <a:spcBef>
                <a:spcPts val="0"/>
              </a:spcBef>
              <a:spcAft>
                <a:spcPts val="0"/>
              </a:spcAft>
              <a:defRPr/>
            </a:pPr>
            <a:endParaRPr lang="en-GB">
              <a:solidFill>
                <a:prstClr val="white"/>
              </a:solidFill>
              <a:latin typeface="Calibri"/>
            </a:endParaRPr>
          </a:p>
        </p:txBody>
      </p:sp>
      <p:sp>
        <p:nvSpPr>
          <p:cNvPr id="89" name="Freeform: Shape 88">
            <a:extLst>
              <a:ext uri="{FF2B5EF4-FFF2-40B4-BE49-F238E27FC236}">
                <a16:creationId xmlns:a16="http://schemas.microsoft.com/office/drawing/2014/main" id="{33778E1E-4562-A4F6-7EC9-AE27DBD44100}"/>
              </a:ext>
            </a:extLst>
          </p:cNvPr>
          <p:cNvSpPr/>
          <p:nvPr/>
        </p:nvSpPr>
        <p:spPr>
          <a:xfrm>
            <a:off x="8006615" y="5485806"/>
            <a:ext cx="939548" cy="31347"/>
          </a:xfrm>
          <a:custGeom>
            <a:avLst/>
            <a:gdLst>
              <a:gd name="connsiteX0" fmla="*/ 0 w 939548"/>
              <a:gd name="connsiteY0" fmla="*/ 0 h 35192"/>
              <a:gd name="connsiteX1" fmla="*/ 939548 w 939548"/>
              <a:gd name="connsiteY1" fmla="*/ 0 h 35192"/>
              <a:gd name="connsiteX2" fmla="*/ 939548 w 939548"/>
              <a:gd name="connsiteY2" fmla="*/ 35192 h 35192"/>
              <a:gd name="connsiteX3" fmla="*/ 0 w 939548"/>
              <a:gd name="connsiteY3" fmla="*/ 35192 h 35192"/>
            </a:gdLst>
            <a:ahLst/>
            <a:cxnLst>
              <a:cxn ang="0">
                <a:pos x="connsiteX0" y="connsiteY0"/>
              </a:cxn>
              <a:cxn ang="0">
                <a:pos x="connsiteX1" y="connsiteY1"/>
              </a:cxn>
              <a:cxn ang="0">
                <a:pos x="connsiteX2" y="connsiteY2"/>
              </a:cxn>
              <a:cxn ang="0">
                <a:pos x="connsiteX3" y="connsiteY3"/>
              </a:cxn>
            </a:cxnLst>
            <a:rect l="l" t="t" r="r" b="b"/>
            <a:pathLst>
              <a:path w="939548" h="35192">
                <a:moveTo>
                  <a:pt x="0" y="0"/>
                </a:moveTo>
                <a:lnTo>
                  <a:pt x="939548" y="0"/>
                </a:lnTo>
                <a:lnTo>
                  <a:pt x="939548" y="35192"/>
                </a:lnTo>
                <a:lnTo>
                  <a:pt x="0" y="35192"/>
                </a:lnTo>
                <a:close/>
              </a:path>
            </a:pathLst>
          </a:custGeom>
          <a:gradFill>
            <a:gsLst>
              <a:gs pos="0">
                <a:schemeClr val="bg1">
                  <a:lumMod val="85000"/>
                </a:schemeClr>
              </a:gs>
              <a:gs pos="76000">
                <a:schemeClr val="bg1">
                  <a:lumMod val="65000"/>
                </a:schemeClr>
              </a:gs>
              <a:gs pos="19000">
                <a:schemeClr val="bg1">
                  <a:lumMod val="65000"/>
                </a:schemeClr>
              </a:gs>
              <a:gs pos="10000">
                <a:schemeClr val="bg1">
                  <a:lumMod val="65000"/>
                </a:schemeClr>
              </a:gs>
              <a:gs pos="90000">
                <a:schemeClr val="bg1">
                  <a:lumMod val="75000"/>
                </a:schemeClr>
              </a:gs>
              <a:gs pos="100000">
                <a:schemeClr val="bg1">
                  <a:lumMod val="85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eaLnBrk="1" fontAlgn="auto" hangingPunct="1">
              <a:spcBef>
                <a:spcPts val="0"/>
              </a:spcBef>
              <a:spcAft>
                <a:spcPts val="0"/>
              </a:spcAft>
              <a:defRPr/>
            </a:pPr>
            <a:endParaRPr lang="en-GB">
              <a:solidFill>
                <a:prstClr val="white"/>
              </a:solidFill>
              <a:latin typeface="Calibri"/>
            </a:endParaRPr>
          </a:p>
        </p:txBody>
      </p:sp>
      <p:grpSp>
        <p:nvGrpSpPr>
          <p:cNvPr id="91" name="Group 90">
            <a:extLst>
              <a:ext uri="{FF2B5EF4-FFF2-40B4-BE49-F238E27FC236}">
                <a16:creationId xmlns:a16="http://schemas.microsoft.com/office/drawing/2014/main" id="{D3C8E6B8-0F40-3BC0-0D1D-7132EA62177B}"/>
              </a:ext>
            </a:extLst>
          </p:cNvPr>
          <p:cNvGrpSpPr/>
          <p:nvPr/>
        </p:nvGrpSpPr>
        <p:grpSpPr>
          <a:xfrm>
            <a:off x="8133256" y="3066246"/>
            <a:ext cx="686268" cy="366997"/>
            <a:chOff x="1188824" y="2467268"/>
            <a:chExt cx="686268" cy="366997"/>
          </a:xfrm>
        </p:grpSpPr>
        <p:grpSp>
          <p:nvGrpSpPr>
            <p:cNvPr id="48" name="Group 47">
              <a:extLst>
                <a:ext uri="{FF2B5EF4-FFF2-40B4-BE49-F238E27FC236}">
                  <a16:creationId xmlns:a16="http://schemas.microsoft.com/office/drawing/2014/main" id="{7CC1A777-91D4-7EB7-7A0A-5AC35DD5FF1A}"/>
                </a:ext>
              </a:extLst>
            </p:cNvPr>
            <p:cNvGrpSpPr/>
            <p:nvPr/>
          </p:nvGrpSpPr>
          <p:grpSpPr>
            <a:xfrm>
              <a:off x="1188824" y="2707521"/>
              <a:ext cx="686268" cy="66678"/>
              <a:chOff x="5155743" y="2893133"/>
              <a:chExt cx="686268" cy="118672"/>
            </a:xfrm>
          </p:grpSpPr>
          <p:sp>
            <p:nvSpPr>
              <p:cNvPr id="49" name="Freeform: Shape 48">
                <a:extLst>
                  <a:ext uri="{FF2B5EF4-FFF2-40B4-BE49-F238E27FC236}">
                    <a16:creationId xmlns:a16="http://schemas.microsoft.com/office/drawing/2014/main" id="{62FAC8A6-A1A1-1C7A-6A48-E4E7DB424EEB}"/>
                  </a:ext>
                </a:extLst>
              </p:cNvPr>
              <p:cNvSpPr/>
              <p:nvPr/>
            </p:nvSpPr>
            <p:spPr>
              <a:xfrm>
                <a:off x="5155743" y="2914085"/>
                <a:ext cx="686268" cy="97720"/>
              </a:xfrm>
              <a:custGeom>
                <a:avLst/>
                <a:gdLst>
                  <a:gd name="connsiteX0" fmla="*/ 0 w 686268"/>
                  <a:gd name="connsiteY0" fmla="*/ 0 h 97720"/>
                  <a:gd name="connsiteX1" fmla="*/ 686268 w 686268"/>
                  <a:gd name="connsiteY1" fmla="*/ 0 h 97720"/>
                  <a:gd name="connsiteX2" fmla="*/ 686268 w 686268"/>
                  <a:gd name="connsiteY2" fmla="*/ 74860 h 97720"/>
                  <a:gd name="connsiteX3" fmla="*/ 343134 w 686268"/>
                  <a:gd name="connsiteY3" fmla="*/ 97720 h 97720"/>
                  <a:gd name="connsiteX4" fmla="*/ 0 w 686268"/>
                  <a:gd name="connsiteY4" fmla="*/ 74860 h 97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268" h="97720">
                    <a:moveTo>
                      <a:pt x="0" y="0"/>
                    </a:moveTo>
                    <a:lnTo>
                      <a:pt x="686268" y="0"/>
                    </a:lnTo>
                    <a:lnTo>
                      <a:pt x="686268" y="74860"/>
                    </a:lnTo>
                    <a:cubicBezTo>
                      <a:pt x="686268" y="87485"/>
                      <a:pt x="532642" y="97720"/>
                      <a:pt x="343134" y="97720"/>
                    </a:cubicBezTo>
                    <a:cubicBezTo>
                      <a:pt x="153626" y="97720"/>
                      <a:pt x="0" y="87485"/>
                      <a:pt x="0" y="74860"/>
                    </a:cubicBezTo>
                    <a:close/>
                  </a:path>
                </a:pathLst>
              </a:cu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50" name="Oval 49">
                <a:extLst>
                  <a:ext uri="{FF2B5EF4-FFF2-40B4-BE49-F238E27FC236}">
                    <a16:creationId xmlns:a16="http://schemas.microsoft.com/office/drawing/2014/main" id="{75B23568-DC58-BBF3-EF1C-2B03BA5DF3EB}"/>
                  </a:ext>
                </a:extLst>
              </p:cNvPr>
              <p:cNvSpPr/>
              <p:nvPr/>
            </p:nvSpPr>
            <p:spPr>
              <a:xfrm>
                <a:off x="5155743" y="2893133"/>
                <a:ext cx="686268" cy="45719"/>
              </a:xfrm>
              <a:prstGeom prst="ellipse">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51" name="Group 50">
              <a:extLst>
                <a:ext uri="{FF2B5EF4-FFF2-40B4-BE49-F238E27FC236}">
                  <a16:creationId xmlns:a16="http://schemas.microsoft.com/office/drawing/2014/main" id="{7A474A29-1577-EDD3-0E5F-494E198798C8}"/>
                </a:ext>
              </a:extLst>
            </p:cNvPr>
            <p:cNvGrpSpPr/>
            <p:nvPr/>
          </p:nvGrpSpPr>
          <p:grpSpPr>
            <a:xfrm>
              <a:off x="1188824" y="2647458"/>
              <a:ext cx="686268" cy="66678"/>
              <a:chOff x="5155743" y="2893133"/>
              <a:chExt cx="686268" cy="118672"/>
            </a:xfrm>
          </p:grpSpPr>
          <p:sp>
            <p:nvSpPr>
              <p:cNvPr id="52" name="Freeform: Shape 51">
                <a:extLst>
                  <a:ext uri="{FF2B5EF4-FFF2-40B4-BE49-F238E27FC236}">
                    <a16:creationId xmlns:a16="http://schemas.microsoft.com/office/drawing/2014/main" id="{1EA004C0-8EE6-02F2-C571-8F86392CFCBF}"/>
                  </a:ext>
                </a:extLst>
              </p:cNvPr>
              <p:cNvSpPr/>
              <p:nvPr/>
            </p:nvSpPr>
            <p:spPr>
              <a:xfrm>
                <a:off x="5155743" y="2914085"/>
                <a:ext cx="686268" cy="97720"/>
              </a:xfrm>
              <a:custGeom>
                <a:avLst/>
                <a:gdLst>
                  <a:gd name="connsiteX0" fmla="*/ 0 w 686268"/>
                  <a:gd name="connsiteY0" fmla="*/ 0 h 97720"/>
                  <a:gd name="connsiteX1" fmla="*/ 686268 w 686268"/>
                  <a:gd name="connsiteY1" fmla="*/ 0 h 97720"/>
                  <a:gd name="connsiteX2" fmla="*/ 686268 w 686268"/>
                  <a:gd name="connsiteY2" fmla="*/ 74860 h 97720"/>
                  <a:gd name="connsiteX3" fmla="*/ 343134 w 686268"/>
                  <a:gd name="connsiteY3" fmla="*/ 97720 h 97720"/>
                  <a:gd name="connsiteX4" fmla="*/ 0 w 686268"/>
                  <a:gd name="connsiteY4" fmla="*/ 74860 h 97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268" h="97720">
                    <a:moveTo>
                      <a:pt x="0" y="0"/>
                    </a:moveTo>
                    <a:lnTo>
                      <a:pt x="686268" y="0"/>
                    </a:lnTo>
                    <a:lnTo>
                      <a:pt x="686268" y="74860"/>
                    </a:lnTo>
                    <a:cubicBezTo>
                      <a:pt x="686268" y="87485"/>
                      <a:pt x="532642" y="97720"/>
                      <a:pt x="343134" y="97720"/>
                    </a:cubicBezTo>
                    <a:cubicBezTo>
                      <a:pt x="153626" y="97720"/>
                      <a:pt x="0" y="87485"/>
                      <a:pt x="0" y="74860"/>
                    </a:cubicBezTo>
                    <a:close/>
                  </a:path>
                </a:pathLst>
              </a:cu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53" name="Oval 52">
                <a:extLst>
                  <a:ext uri="{FF2B5EF4-FFF2-40B4-BE49-F238E27FC236}">
                    <a16:creationId xmlns:a16="http://schemas.microsoft.com/office/drawing/2014/main" id="{3FF741FE-39D3-4503-318D-E6F65F848268}"/>
                  </a:ext>
                </a:extLst>
              </p:cNvPr>
              <p:cNvSpPr/>
              <p:nvPr/>
            </p:nvSpPr>
            <p:spPr>
              <a:xfrm>
                <a:off x="5155743" y="2893133"/>
                <a:ext cx="686268" cy="45719"/>
              </a:xfrm>
              <a:prstGeom prst="ellipse">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54" name="Group 53">
              <a:extLst>
                <a:ext uri="{FF2B5EF4-FFF2-40B4-BE49-F238E27FC236}">
                  <a16:creationId xmlns:a16="http://schemas.microsoft.com/office/drawing/2014/main" id="{688B3C05-CAAE-8DBB-90CE-55B0B2910194}"/>
                </a:ext>
              </a:extLst>
            </p:cNvPr>
            <p:cNvGrpSpPr/>
            <p:nvPr/>
          </p:nvGrpSpPr>
          <p:grpSpPr>
            <a:xfrm>
              <a:off x="1188824" y="2587395"/>
              <a:ext cx="686268" cy="66678"/>
              <a:chOff x="5155743" y="2893133"/>
              <a:chExt cx="686268" cy="118672"/>
            </a:xfrm>
          </p:grpSpPr>
          <p:sp>
            <p:nvSpPr>
              <p:cNvPr id="55" name="Freeform: Shape 54">
                <a:extLst>
                  <a:ext uri="{FF2B5EF4-FFF2-40B4-BE49-F238E27FC236}">
                    <a16:creationId xmlns:a16="http://schemas.microsoft.com/office/drawing/2014/main" id="{D64F1ACC-31CA-A5D9-8940-3EFB71A5BE1A}"/>
                  </a:ext>
                </a:extLst>
              </p:cNvPr>
              <p:cNvSpPr/>
              <p:nvPr/>
            </p:nvSpPr>
            <p:spPr>
              <a:xfrm>
                <a:off x="5155743" y="2914085"/>
                <a:ext cx="686268" cy="97720"/>
              </a:xfrm>
              <a:custGeom>
                <a:avLst/>
                <a:gdLst>
                  <a:gd name="connsiteX0" fmla="*/ 0 w 686268"/>
                  <a:gd name="connsiteY0" fmla="*/ 0 h 97720"/>
                  <a:gd name="connsiteX1" fmla="*/ 686268 w 686268"/>
                  <a:gd name="connsiteY1" fmla="*/ 0 h 97720"/>
                  <a:gd name="connsiteX2" fmla="*/ 686268 w 686268"/>
                  <a:gd name="connsiteY2" fmla="*/ 74860 h 97720"/>
                  <a:gd name="connsiteX3" fmla="*/ 343134 w 686268"/>
                  <a:gd name="connsiteY3" fmla="*/ 97720 h 97720"/>
                  <a:gd name="connsiteX4" fmla="*/ 0 w 686268"/>
                  <a:gd name="connsiteY4" fmla="*/ 74860 h 97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268" h="97720">
                    <a:moveTo>
                      <a:pt x="0" y="0"/>
                    </a:moveTo>
                    <a:lnTo>
                      <a:pt x="686268" y="0"/>
                    </a:lnTo>
                    <a:lnTo>
                      <a:pt x="686268" y="74860"/>
                    </a:lnTo>
                    <a:cubicBezTo>
                      <a:pt x="686268" y="87485"/>
                      <a:pt x="532642" y="97720"/>
                      <a:pt x="343134" y="97720"/>
                    </a:cubicBezTo>
                    <a:cubicBezTo>
                      <a:pt x="153626" y="97720"/>
                      <a:pt x="0" y="87485"/>
                      <a:pt x="0" y="74860"/>
                    </a:cubicBezTo>
                    <a:close/>
                  </a:path>
                </a:pathLst>
              </a:cu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56" name="Oval 55">
                <a:extLst>
                  <a:ext uri="{FF2B5EF4-FFF2-40B4-BE49-F238E27FC236}">
                    <a16:creationId xmlns:a16="http://schemas.microsoft.com/office/drawing/2014/main" id="{8A79B953-571B-4C6D-C704-3F10128907AD}"/>
                  </a:ext>
                </a:extLst>
              </p:cNvPr>
              <p:cNvSpPr/>
              <p:nvPr/>
            </p:nvSpPr>
            <p:spPr>
              <a:xfrm>
                <a:off x="5155743" y="2893133"/>
                <a:ext cx="686268" cy="45719"/>
              </a:xfrm>
              <a:prstGeom prst="ellipse">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57" name="Group 56">
              <a:extLst>
                <a:ext uri="{FF2B5EF4-FFF2-40B4-BE49-F238E27FC236}">
                  <a16:creationId xmlns:a16="http://schemas.microsoft.com/office/drawing/2014/main" id="{073C357A-A21A-3E07-ADA4-E90A3EA91D9E}"/>
                </a:ext>
              </a:extLst>
            </p:cNvPr>
            <p:cNvGrpSpPr/>
            <p:nvPr/>
          </p:nvGrpSpPr>
          <p:grpSpPr>
            <a:xfrm>
              <a:off x="1188824" y="2527332"/>
              <a:ext cx="686268" cy="66678"/>
              <a:chOff x="5155743" y="2893133"/>
              <a:chExt cx="686268" cy="118672"/>
            </a:xfrm>
          </p:grpSpPr>
          <p:sp>
            <p:nvSpPr>
              <p:cNvPr id="58" name="Freeform: Shape 57">
                <a:extLst>
                  <a:ext uri="{FF2B5EF4-FFF2-40B4-BE49-F238E27FC236}">
                    <a16:creationId xmlns:a16="http://schemas.microsoft.com/office/drawing/2014/main" id="{1032AC02-731D-2D3E-25A7-772C406D71ED}"/>
                  </a:ext>
                </a:extLst>
              </p:cNvPr>
              <p:cNvSpPr/>
              <p:nvPr/>
            </p:nvSpPr>
            <p:spPr>
              <a:xfrm>
                <a:off x="5155743" y="2914085"/>
                <a:ext cx="686268" cy="97720"/>
              </a:xfrm>
              <a:custGeom>
                <a:avLst/>
                <a:gdLst>
                  <a:gd name="connsiteX0" fmla="*/ 0 w 686268"/>
                  <a:gd name="connsiteY0" fmla="*/ 0 h 97720"/>
                  <a:gd name="connsiteX1" fmla="*/ 686268 w 686268"/>
                  <a:gd name="connsiteY1" fmla="*/ 0 h 97720"/>
                  <a:gd name="connsiteX2" fmla="*/ 686268 w 686268"/>
                  <a:gd name="connsiteY2" fmla="*/ 74860 h 97720"/>
                  <a:gd name="connsiteX3" fmla="*/ 343134 w 686268"/>
                  <a:gd name="connsiteY3" fmla="*/ 97720 h 97720"/>
                  <a:gd name="connsiteX4" fmla="*/ 0 w 686268"/>
                  <a:gd name="connsiteY4" fmla="*/ 74860 h 97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268" h="97720">
                    <a:moveTo>
                      <a:pt x="0" y="0"/>
                    </a:moveTo>
                    <a:lnTo>
                      <a:pt x="686268" y="0"/>
                    </a:lnTo>
                    <a:lnTo>
                      <a:pt x="686268" y="74860"/>
                    </a:lnTo>
                    <a:cubicBezTo>
                      <a:pt x="686268" y="87485"/>
                      <a:pt x="532642" y="97720"/>
                      <a:pt x="343134" y="97720"/>
                    </a:cubicBezTo>
                    <a:cubicBezTo>
                      <a:pt x="153626" y="97720"/>
                      <a:pt x="0" y="87485"/>
                      <a:pt x="0" y="74860"/>
                    </a:cubicBezTo>
                    <a:close/>
                  </a:path>
                </a:pathLst>
              </a:cu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59" name="Oval 58">
                <a:extLst>
                  <a:ext uri="{FF2B5EF4-FFF2-40B4-BE49-F238E27FC236}">
                    <a16:creationId xmlns:a16="http://schemas.microsoft.com/office/drawing/2014/main" id="{9E0BA1B1-42AC-1482-DF2A-2F7566B3AD07}"/>
                  </a:ext>
                </a:extLst>
              </p:cNvPr>
              <p:cNvSpPr/>
              <p:nvPr/>
            </p:nvSpPr>
            <p:spPr>
              <a:xfrm>
                <a:off x="5155743" y="2893133"/>
                <a:ext cx="686268" cy="45719"/>
              </a:xfrm>
              <a:prstGeom prst="ellipse">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60" name="Group 59">
              <a:extLst>
                <a:ext uri="{FF2B5EF4-FFF2-40B4-BE49-F238E27FC236}">
                  <a16:creationId xmlns:a16="http://schemas.microsoft.com/office/drawing/2014/main" id="{0F9CBDA5-E3C7-439A-E71C-6A56B2BDFFD7}"/>
                </a:ext>
              </a:extLst>
            </p:cNvPr>
            <p:cNvGrpSpPr/>
            <p:nvPr/>
          </p:nvGrpSpPr>
          <p:grpSpPr>
            <a:xfrm>
              <a:off x="1188824" y="2467268"/>
              <a:ext cx="686268" cy="66678"/>
              <a:chOff x="5155743" y="2893133"/>
              <a:chExt cx="686268" cy="118672"/>
            </a:xfrm>
          </p:grpSpPr>
          <p:sp>
            <p:nvSpPr>
              <p:cNvPr id="61" name="Freeform: Shape 60">
                <a:extLst>
                  <a:ext uri="{FF2B5EF4-FFF2-40B4-BE49-F238E27FC236}">
                    <a16:creationId xmlns:a16="http://schemas.microsoft.com/office/drawing/2014/main" id="{30DABB1F-C9AB-7865-5D4A-7827518AFC04}"/>
                  </a:ext>
                </a:extLst>
              </p:cNvPr>
              <p:cNvSpPr/>
              <p:nvPr/>
            </p:nvSpPr>
            <p:spPr>
              <a:xfrm>
                <a:off x="5155743" y="2914085"/>
                <a:ext cx="686268" cy="97720"/>
              </a:xfrm>
              <a:custGeom>
                <a:avLst/>
                <a:gdLst>
                  <a:gd name="connsiteX0" fmla="*/ 0 w 686268"/>
                  <a:gd name="connsiteY0" fmla="*/ 0 h 97720"/>
                  <a:gd name="connsiteX1" fmla="*/ 686268 w 686268"/>
                  <a:gd name="connsiteY1" fmla="*/ 0 h 97720"/>
                  <a:gd name="connsiteX2" fmla="*/ 686268 w 686268"/>
                  <a:gd name="connsiteY2" fmla="*/ 74860 h 97720"/>
                  <a:gd name="connsiteX3" fmla="*/ 343134 w 686268"/>
                  <a:gd name="connsiteY3" fmla="*/ 97720 h 97720"/>
                  <a:gd name="connsiteX4" fmla="*/ 0 w 686268"/>
                  <a:gd name="connsiteY4" fmla="*/ 74860 h 97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268" h="97720">
                    <a:moveTo>
                      <a:pt x="0" y="0"/>
                    </a:moveTo>
                    <a:lnTo>
                      <a:pt x="686268" y="0"/>
                    </a:lnTo>
                    <a:lnTo>
                      <a:pt x="686268" y="74860"/>
                    </a:lnTo>
                    <a:cubicBezTo>
                      <a:pt x="686268" y="87485"/>
                      <a:pt x="532642" y="97720"/>
                      <a:pt x="343134" y="97720"/>
                    </a:cubicBezTo>
                    <a:cubicBezTo>
                      <a:pt x="153626" y="97720"/>
                      <a:pt x="0" y="87485"/>
                      <a:pt x="0" y="74860"/>
                    </a:cubicBezTo>
                    <a:close/>
                  </a:path>
                </a:pathLst>
              </a:cu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62" name="Oval 61">
                <a:extLst>
                  <a:ext uri="{FF2B5EF4-FFF2-40B4-BE49-F238E27FC236}">
                    <a16:creationId xmlns:a16="http://schemas.microsoft.com/office/drawing/2014/main" id="{878DB159-EDA2-AE03-D01E-73FDFED103A0}"/>
                  </a:ext>
                </a:extLst>
              </p:cNvPr>
              <p:cNvSpPr/>
              <p:nvPr/>
            </p:nvSpPr>
            <p:spPr>
              <a:xfrm>
                <a:off x="5155743" y="2893133"/>
                <a:ext cx="686268" cy="45719"/>
              </a:xfrm>
              <a:prstGeom prst="ellipse">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1D499645-D1C3-FF78-ECC9-4EB734D38D2B}"/>
                </a:ext>
              </a:extLst>
            </p:cNvPr>
            <p:cNvGrpSpPr/>
            <p:nvPr/>
          </p:nvGrpSpPr>
          <p:grpSpPr>
            <a:xfrm>
              <a:off x="1188824" y="2767587"/>
              <a:ext cx="686268" cy="66678"/>
              <a:chOff x="5155743" y="2893133"/>
              <a:chExt cx="686268" cy="118672"/>
            </a:xfrm>
          </p:grpSpPr>
          <p:sp>
            <p:nvSpPr>
              <p:cNvPr id="40" name="Freeform: Shape 39">
                <a:extLst>
                  <a:ext uri="{FF2B5EF4-FFF2-40B4-BE49-F238E27FC236}">
                    <a16:creationId xmlns:a16="http://schemas.microsoft.com/office/drawing/2014/main" id="{C5C117C3-F9D6-3BD3-8D72-3F996F6B8567}"/>
                  </a:ext>
                </a:extLst>
              </p:cNvPr>
              <p:cNvSpPr/>
              <p:nvPr/>
            </p:nvSpPr>
            <p:spPr>
              <a:xfrm>
                <a:off x="5155743" y="2914085"/>
                <a:ext cx="686268" cy="97720"/>
              </a:xfrm>
              <a:custGeom>
                <a:avLst/>
                <a:gdLst>
                  <a:gd name="connsiteX0" fmla="*/ 0 w 686268"/>
                  <a:gd name="connsiteY0" fmla="*/ 0 h 97720"/>
                  <a:gd name="connsiteX1" fmla="*/ 686268 w 686268"/>
                  <a:gd name="connsiteY1" fmla="*/ 0 h 97720"/>
                  <a:gd name="connsiteX2" fmla="*/ 686268 w 686268"/>
                  <a:gd name="connsiteY2" fmla="*/ 74860 h 97720"/>
                  <a:gd name="connsiteX3" fmla="*/ 343134 w 686268"/>
                  <a:gd name="connsiteY3" fmla="*/ 97720 h 97720"/>
                  <a:gd name="connsiteX4" fmla="*/ 0 w 686268"/>
                  <a:gd name="connsiteY4" fmla="*/ 74860 h 97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268" h="97720">
                    <a:moveTo>
                      <a:pt x="0" y="0"/>
                    </a:moveTo>
                    <a:lnTo>
                      <a:pt x="686268" y="0"/>
                    </a:lnTo>
                    <a:lnTo>
                      <a:pt x="686268" y="74860"/>
                    </a:lnTo>
                    <a:cubicBezTo>
                      <a:pt x="686268" y="87485"/>
                      <a:pt x="532642" y="97720"/>
                      <a:pt x="343134" y="97720"/>
                    </a:cubicBezTo>
                    <a:cubicBezTo>
                      <a:pt x="153626" y="97720"/>
                      <a:pt x="0" y="87485"/>
                      <a:pt x="0" y="74860"/>
                    </a:cubicBezTo>
                    <a:close/>
                  </a:path>
                </a:pathLst>
              </a:cu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39" name="Oval 38">
                <a:extLst>
                  <a:ext uri="{FF2B5EF4-FFF2-40B4-BE49-F238E27FC236}">
                    <a16:creationId xmlns:a16="http://schemas.microsoft.com/office/drawing/2014/main" id="{D61C1D22-83EF-EE0D-6D54-A524D392A1F2}"/>
                  </a:ext>
                </a:extLst>
              </p:cNvPr>
              <p:cNvSpPr/>
              <p:nvPr/>
            </p:nvSpPr>
            <p:spPr>
              <a:xfrm>
                <a:off x="5155743" y="2893133"/>
                <a:ext cx="686268" cy="45719"/>
              </a:xfrm>
              <a:prstGeom prst="ellipse">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
        <p:nvSpPr>
          <p:cNvPr id="92" name="TextBox 91">
            <a:extLst>
              <a:ext uri="{FF2B5EF4-FFF2-40B4-BE49-F238E27FC236}">
                <a16:creationId xmlns:a16="http://schemas.microsoft.com/office/drawing/2014/main" id="{FAFFC416-DB2E-F44A-57B1-BC1D6EE52AC2}"/>
              </a:ext>
            </a:extLst>
          </p:cNvPr>
          <p:cNvSpPr txBox="1"/>
          <p:nvPr/>
        </p:nvSpPr>
        <p:spPr>
          <a:xfrm rot="16200000">
            <a:off x="8404353" y="3871527"/>
            <a:ext cx="939548" cy="215444"/>
          </a:xfrm>
          <a:prstGeom prst="rect">
            <a:avLst/>
          </a:prstGeom>
          <a:noFill/>
        </p:spPr>
        <p:txBody>
          <a:bodyPr wrap="square" rtlCol="0">
            <a:spAutoFit/>
          </a:bodyPr>
          <a:lstStyle/>
          <a:p>
            <a:pPr algn="ctr"/>
            <a:r>
              <a:rPr lang="en-GB" sz="800" dirty="0">
                <a:solidFill>
                  <a:srgbClr val="4D4D4D"/>
                </a:solidFill>
                <a:latin typeface="Aptos" panose="020B0004020202020204" pitchFamily="34" charset="0"/>
              </a:rPr>
              <a:t>basic rate: 20%</a:t>
            </a:r>
          </a:p>
        </p:txBody>
      </p:sp>
      <p:sp>
        <p:nvSpPr>
          <p:cNvPr id="94" name="TextBox 93">
            <a:extLst>
              <a:ext uri="{FF2B5EF4-FFF2-40B4-BE49-F238E27FC236}">
                <a16:creationId xmlns:a16="http://schemas.microsoft.com/office/drawing/2014/main" id="{FCB6E3C4-2921-C1E9-7774-7D2830E22926}"/>
              </a:ext>
            </a:extLst>
          </p:cNvPr>
          <p:cNvSpPr txBox="1"/>
          <p:nvPr/>
        </p:nvSpPr>
        <p:spPr>
          <a:xfrm>
            <a:off x="1065546" y="2357930"/>
            <a:ext cx="3784735" cy="1138773"/>
          </a:xfrm>
          <a:prstGeom prst="rect">
            <a:avLst/>
          </a:prstGeom>
          <a:noFill/>
        </p:spPr>
        <p:txBody>
          <a:bodyPr wrap="square">
            <a:spAutoFit/>
          </a:bodyPr>
          <a:lstStyle/>
          <a:p>
            <a:pPr marL="285750" indent="-285750">
              <a:spcAft>
                <a:spcPts val="1200"/>
              </a:spcAft>
              <a:buClr>
                <a:srgbClr val="635A54"/>
              </a:buClr>
              <a:buSzPct val="150000"/>
              <a:buFont typeface="Arial" panose="020B0604020202020204" pitchFamily="34" charset="0"/>
              <a:buChar char="•"/>
            </a:pPr>
            <a:r>
              <a:rPr lang="en-US" sz="1600" dirty="0">
                <a:solidFill>
                  <a:srgbClr val="000000"/>
                </a:solidFill>
                <a:latin typeface="Aptos" panose="020B0004020202020204" pitchFamily="34" charset="0"/>
              </a:rPr>
              <a:t>Basic rate tax payer</a:t>
            </a:r>
          </a:p>
          <a:p>
            <a:pPr marL="285750" indent="-285750">
              <a:spcAft>
                <a:spcPts val="1200"/>
              </a:spcAft>
              <a:buClr>
                <a:srgbClr val="635A54"/>
              </a:buClr>
              <a:buSzPct val="150000"/>
              <a:buFont typeface="Arial" panose="020B0604020202020204" pitchFamily="34" charset="0"/>
              <a:buChar char="•"/>
            </a:pPr>
            <a:r>
              <a:rPr lang="en-US" sz="1600" dirty="0">
                <a:solidFill>
                  <a:srgbClr val="000000"/>
                </a:solidFill>
                <a:latin typeface="Aptos" panose="020B0004020202020204" pitchFamily="34" charset="0"/>
              </a:rPr>
              <a:t>Entire gain falls within the basic rate</a:t>
            </a:r>
          </a:p>
          <a:p>
            <a:pPr marL="285750" indent="-285750">
              <a:spcAft>
                <a:spcPts val="1200"/>
              </a:spcAft>
              <a:buClr>
                <a:srgbClr val="635A54"/>
              </a:buClr>
              <a:buSzPct val="150000"/>
              <a:buFont typeface="Arial" panose="020B0604020202020204" pitchFamily="34" charset="0"/>
              <a:buChar char="•"/>
            </a:pPr>
            <a:r>
              <a:rPr lang="en-US" sz="1600" dirty="0">
                <a:solidFill>
                  <a:srgbClr val="000000"/>
                </a:solidFill>
                <a:latin typeface="Aptos" panose="020B0004020202020204" pitchFamily="34" charset="0"/>
              </a:rPr>
              <a:t>Tax on chargeable gain = 18%</a:t>
            </a:r>
            <a:endParaRPr lang="en-GB" sz="1600" dirty="0">
              <a:solidFill>
                <a:srgbClr val="000000"/>
              </a:solidFill>
              <a:latin typeface="Aptos" panose="020B0004020202020204" pitchFamily="34" charset="0"/>
            </a:endParaRPr>
          </a:p>
        </p:txBody>
      </p:sp>
      <p:sp>
        <p:nvSpPr>
          <p:cNvPr id="102" name="Rectangle: Rounded Corners 101">
            <a:extLst>
              <a:ext uri="{FF2B5EF4-FFF2-40B4-BE49-F238E27FC236}">
                <a16:creationId xmlns:a16="http://schemas.microsoft.com/office/drawing/2014/main" id="{74E995FC-8EBF-0F97-27D9-96D60636BDF6}"/>
              </a:ext>
            </a:extLst>
          </p:cNvPr>
          <p:cNvSpPr/>
          <p:nvPr/>
        </p:nvSpPr>
        <p:spPr>
          <a:xfrm>
            <a:off x="802800" y="2007637"/>
            <a:ext cx="4426722" cy="1884271"/>
          </a:xfrm>
          <a:prstGeom prst="roundRect">
            <a:avLst>
              <a:gd name="adj" fmla="val 6785"/>
            </a:avLst>
          </a:prstGeom>
          <a:noFill/>
          <a:ln>
            <a:solidFill>
              <a:schemeClr val="accent5"/>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3" name="Oval 24">
            <a:extLst>
              <a:ext uri="{FF2B5EF4-FFF2-40B4-BE49-F238E27FC236}">
                <a16:creationId xmlns:a16="http://schemas.microsoft.com/office/drawing/2014/main" id="{55F7C2A0-7051-0EF9-9CA9-4F7C28B81DA7}"/>
              </a:ext>
            </a:extLst>
          </p:cNvPr>
          <p:cNvSpPr/>
          <p:nvPr/>
        </p:nvSpPr>
        <p:spPr>
          <a:xfrm>
            <a:off x="4991466" y="1738812"/>
            <a:ext cx="417440" cy="527548"/>
          </a:xfrm>
          <a:custGeom>
            <a:avLst/>
            <a:gdLst/>
            <a:ahLst/>
            <a:cxnLst/>
            <a:rect l="l" t="t" r="r" b="b"/>
            <a:pathLst>
              <a:path w="1368152" h="1729030">
                <a:moveTo>
                  <a:pt x="410799" y="964935"/>
                </a:moveTo>
                <a:lnTo>
                  <a:pt x="684076" y="1213368"/>
                </a:lnTo>
                <a:lnTo>
                  <a:pt x="957353" y="964935"/>
                </a:lnTo>
                <a:cubicBezTo>
                  <a:pt x="878535" y="1015571"/>
                  <a:pt x="784626" y="1044000"/>
                  <a:pt x="684076" y="1044000"/>
                </a:cubicBezTo>
                <a:cubicBezTo>
                  <a:pt x="583527" y="1044000"/>
                  <a:pt x="489617" y="1015571"/>
                  <a:pt x="410799" y="964935"/>
                </a:cubicBezTo>
                <a:close/>
                <a:moveTo>
                  <a:pt x="684076" y="0"/>
                </a:moveTo>
                <a:cubicBezTo>
                  <a:pt x="972369" y="0"/>
                  <a:pt x="1206076" y="233707"/>
                  <a:pt x="1206076" y="522000"/>
                </a:cubicBezTo>
                <a:cubicBezTo>
                  <a:pt x="1206076" y="694714"/>
                  <a:pt x="1122196" y="847837"/>
                  <a:pt x="992015" y="941581"/>
                </a:cubicBezTo>
                <a:cubicBezTo>
                  <a:pt x="1215775" y="1051628"/>
                  <a:pt x="1368152" y="1282524"/>
                  <a:pt x="1368152" y="1549010"/>
                </a:cubicBezTo>
                <a:lnTo>
                  <a:pt x="1368152" y="1729030"/>
                </a:lnTo>
                <a:lnTo>
                  <a:pt x="0" y="1729030"/>
                </a:lnTo>
                <a:lnTo>
                  <a:pt x="0" y="1549010"/>
                </a:lnTo>
                <a:cubicBezTo>
                  <a:pt x="0" y="1282524"/>
                  <a:pt x="152377" y="1051628"/>
                  <a:pt x="376137" y="941581"/>
                </a:cubicBezTo>
                <a:cubicBezTo>
                  <a:pt x="245956" y="847837"/>
                  <a:pt x="162076" y="694714"/>
                  <a:pt x="162076" y="522000"/>
                </a:cubicBezTo>
                <a:cubicBezTo>
                  <a:pt x="162076" y="233707"/>
                  <a:pt x="395783" y="0"/>
                  <a:pt x="684076" y="0"/>
                </a:cubicBezTo>
                <a:close/>
              </a:path>
            </a:pathLst>
          </a:custGeom>
          <a:solidFill>
            <a:srgbClr val="11A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dirty="0">
              <a:solidFill>
                <a:prstClr val="white"/>
              </a:solidFill>
              <a:latin typeface="Calibri"/>
            </a:endParaRPr>
          </a:p>
        </p:txBody>
      </p:sp>
    </p:spTree>
    <p:custDataLst>
      <p:tags r:id="rId1"/>
    </p:custDataLst>
    <p:extLst>
      <p:ext uri="{BB962C8B-B14F-4D97-AF65-F5344CB8AC3E}">
        <p14:creationId xmlns:p14="http://schemas.microsoft.com/office/powerpoint/2010/main" val="418952323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down)">
                                      <p:cBhvr>
                                        <p:cTn id="7" dur="500"/>
                                        <p:tgtEl>
                                          <p:spTgt spid="9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10" presetClass="entr" presetSubtype="0" fill="hold" nodeType="withEffect">
                                  <p:stCondLst>
                                    <p:cond delay="0"/>
                                  </p:stCondLst>
                                  <p:childTnLst>
                                    <p:set>
                                      <p:cBhvr>
                                        <p:cTn id="12" dur="1" fill="hold">
                                          <p:stCondLst>
                                            <p:cond delay="0"/>
                                          </p:stCondLst>
                                        </p:cTn>
                                        <p:tgtEl>
                                          <p:spTgt spid="98"/>
                                        </p:tgtEl>
                                        <p:attrNameLst>
                                          <p:attrName>style.visibility</p:attrName>
                                        </p:attrNameLst>
                                      </p:cBhvr>
                                      <p:to>
                                        <p:strVal val="visible"/>
                                      </p:to>
                                    </p:set>
                                    <p:animEffect transition="in" filter="fade">
                                      <p:cBhvr>
                                        <p:cTn id="13" dur="500"/>
                                        <p:tgtEl>
                                          <p:spTgt spid="98"/>
                                        </p:tgtEl>
                                      </p:cBhvr>
                                    </p:animEffect>
                                  </p:childTnLst>
                                </p:cTn>
                              </p:par>
                              <p:par>
                                <p:cTn id="14" presetID="10" presetClass="entr" presetSubtype="0" fill="hold" nodeType="with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fade">
                                      <p:cBhvr>
                                        <p:cTn id="16" dur="500"/>
                                        <p:tgtEl>
                                          <p:spTgt spid="99"/>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right)">
                                      <p:cBhvr>
                                        <p:cTn id="20" dur="500"/>
                                        <p:tgtEl>
                                          <p:spTgt spid="27"/>
                                        </p:tgtEl>
                                      </p:cBhvr>
                                    </p:animEffect>
                                  </p:childTnLst>
                                </p:cTn>
                              </p:par>
                              <p:par>
                                <p:cTn id="21" presetID="10" presetClass="entr" presetSubtype="0" fill="hold" nodeType="withEffect">
                                  <p:stCondLst>
                                    <p:cond delay="0"/>
                                  </p:stCondLst>
                                  <p:childTnLst>
                                    <p:set>
                                      <p:cBhvr>
                                        <p:cTn id="22" dur="1" fill="hold">
                                          <p:stCondLst>
                                            <p:cond delay="0"/>
                                          </p:stCondLst>
                                        </p:cTn>
                                        <p:tgtEl>
                                          <p:spTgt spid="100"/>
                                        </p:tgtEl>
                                        <p:attrNameLst>
                                          <p:attrName>style.visibility</p:attrName>
                                        </p:attrNameLst>
                                      </p:cBhvr>
                                      <p:to>
                                        <p:strVal val="visible"/>
                                      </p:to>
                                    </p:set>
                                    <p:animEffect transition="in" filter="fade">
                                      <p:cBhvr>
                                        <p:cTn id="23" dur="500"/>
                                        <p:tgtEl>
                                          <p:spTgt spid="10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down)">
                                      <p:cBhvr>
                                        <p:cTn id="28" dur="350"/>
                                        <p:tgtEl>
                                          <p:spTgt spid="91"/>
                                        </p:tgtEl>
                                      </p:cBhvr>
                                    </p:animEffect>
                                  </p:childTnLst>
                                </p:cTn>
                              </p:par>
                              <p:par>
                                <p:cTn id="29" presetID="10" presetClass="entr" presetSubtype="0" fill="hold" nodeType="with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fade">
                                      <p:cBhvr>
                                        <p:cTn id="31"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34B41-09BF-8502-1C2B-9DC40D4B2FE2}"/>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defTabSz="914400" eaLnBrk="1" fontAlgn="auto" hangingPunct="1">
              <a:spcBef>
                <a:spcPts val="0"/>
              </a:spcBef>
              <a:spcAft>
                <a:spcPts val="0"/>
              </a:spcAft>
              <a:defRPr/>
            </a:pPr>
            <a:r>
              <a:rPr lang="en-GB" sz="3600">
                <a:solidFill>
                  <a:srgbClr val="391C66"/>
                </a:solidFill>
                <a:latin typeface="Aptos Display" panose="020B0004020202020204" pitchFamily="34" charset="0"/>
                <a:ea typeface="ヒラギノ角ゴ Pro W3"/>
              </a:rPr>
              <a:t>Determining your CGT rate</a:t>
            </a:r>
            <a:endParaRPr lang="en-GB" sz="3600" dirty="0">
              <a:solidFill>
                <a:srgbClr val="391C66"/>
              </a:solidFill>
              <a:latin typeface="Aptos Display" panose="020B0004020202020204" pitchFamily="34" charset="0"/>
              <a:ea typeface="ヒラギノ角ゴ Pro W3"/>
            </a:endParaRPr>
          </a:p>
        </p:txBody>
      </p:sp>
      <p:sp>
        <p:nvSpPr>
          <p:cNvPr id="94" name="TextBox 93">
            <a:extLst>
              <a:ext uri="{FF2B5EF4-FFF2-40B4-BE49-F238E27FC236}">
                <a16:creationId xmlns:a16="http://schemas.microsoft.com/office/drawing/2014/main" id="{FCB6E3C4-2921-C1E9-7774-7D2830E22926}"/>
              </a:ext>
            </a:extLst>
          </p:cNvPr>
          <p:cNvSpPr txBox="1"/>
          <p:nvPr/>
        </p:nvSpPr>
        <p:spPr>
          <a:xfrm>
            <a:off x="946350" y="2275555"/>
            <a:ext cx="4214921" cy="1538883"/>
          </a:xfrm>
          <a:prstGeom prst="rect">
            <a:avLst/>
          </a:prstGeom>
          <a:noFill/>
        </p:spPr>
        <p:txBody>
          <a:bodyPr wrap="square">
            <a:spAutoFit/>
          </a:bodyPr>
          <a:lstStyle/>
          <a:p>
            <a:pPr marL="285750" indent="-285750">
              <a:spcAft>
                <a:spcPts val="1200"/>
              </a:spcAft>
              <a:buClr>
                <a:srgbClr val="635A54"/>
              </a:buClr>
              <a:buSzPct val="150000"/>
              <a:buFont typeface="Arial" panose="020B0604020202020204" pitchFamily="34" charset="0"/>
              <a:buChar char="•"/>
            </a:pPr>
            <a:r>
              <a:rPr lang="en-US" sz="1600" dirty="0">
                <a:solidFill>
                  <a:srgbClr val="000000"/>
                </a:solidFill>
                <a:latin typeface="Aptos" panose="020B0004020202020204" pitchFamily="34" charset="0"/>
              </a:rPr>
              <a:t>Basic rate tax payer (before gain)</a:t>
            </a:r>
          </a:p>
          <a:p>
            <a:pPr marL="285750" indent="-285750">
              <a:spcAft>
                <a:spcPts val="1200"/>
              </a:spcAft>
              <a:buClr>
                <a:srgbClr val="635A54"/>
              </a:buClr>
              <a:buSzPct val="150000"/>
              <a:buFont typeface="Arial" panose="020B0604020202020204" pitchFamily="34" charset="0"/>
              <a:buChar char="•"/>
            </a:pPr>
            <a:r>
              <a:rPr lang="en-US" sz="1600" dirty="0">
                <a:solidFill>
                  <a:srgbClr val="000000"/>
                </a:solidFill>
                <a:latin typeface="Aptos" panose="020B0004020202020204" pitchFamily="34" charset="0"/>
              </a:rPr>
              <a:t>Part of the gain falls within the basic rate</a:t>
            </a:r>
          </a:p>
          <a:p>
            <a:pPr marL="285750" indent="-285750">
              <a:spcAft>
                <a:spcPts val="1200"/>
              </a:spcAft>
              <a:buClr>
                <a:srgbClr val="635A54"/>
              </a:buClr>
              <a:buSzPct val="150000"/>
              <a:buFont typeface="Arial" panose="020B0604020202020204" pitchFamily="34" charset="0"/>
              <a:buChar char="•"/>
            </a:pPr>
            <a:r>
              <a:rPr lang="en-US" sz="1600" dirty="0">
                <a:solidFill>
                  <a:srgbClr val="000000"/>
                </a:solidFill>
                <a:latin typeface="Aptos" panose="020B0004020202020204" pitchFamily="34" charset="0"/>
              </a:rPr>
              <a:t>Remaining gain falls in the higher rate</a:t>
            </a:r>
          </a:p>
          <a:p>
            <a:pPr marL="285750" indent="-285750">
              <a:spcAft>
                <a:spcPts val="1200"/>
              </a:spcAft>
              <a:buClr>
                <a:srgbClr val="635A54"/>
              </a:buClr>
              <a:buSzPct val="150000"/>
              <a:buFont typeface="Arial" panose="020B0604020202020204" pitchFamily="34" charset="0"/>
              <a:buChar char="•"/>
            </a:pPr>
            <a:r>
              <a:rPr lang="en-US" sz="1600" dirty="0">
                <a:solidFill>
                  <a:srgbClr val="000000"/>
                </a:solidFill>
                <a:latin typeface="Aptos" panose="020B0004020202020204" pitchFamily="34" charset="0"/>
              </a:rPr>
              <a:t>Tax on chargeable gain = 18% and 24%</a:t>
            </a:r>
            <a:endParaRPr lang="en-GB" sz="1600" dirty="0">
              <a:solidFill>
                <a:srgbClr val="000000"/>
              </a:solidFill>
              <a:latin typeface="Aptos" panose="020B0004020202020204" pitchFamily="34" charset="0"/>
            </a:endParaRPr>
          </a:p>
        </p:txBody>
      </p:sp>
      <p:sp>
        <p:nvSpPr>
          <p:cNvPr id="96" name="Rectangle: Rounded Corners 95">
            <a:extLst>
              <a:ext uri="{FF2B5EF4-FFF2-40B4-BE49-F238E27FC236}">
                <a16:creationId xmlns:a16="http://schemas.microsoft.com/office/drawing/2014/main" id="{93EE33DC-0F18-9C38-88C1-A68401401E68}"/>
              </a:ext>
            </a:extLst>
          </p:cNvPr>
          <p:cNvSpPr/>
          <p:nvPr/>
        </p:nvSpPr>
        <p:spPr>
          <a:xfrm>
            <a:off x="834075" y="2089778"/>
            <a:ext cx="4426722" cy="1884271"/>
          </a:xfrm>
          <a:prstGeom prst="roundRect">
            <a:avLst>
              <a:gd name="adj" fmla="val 6785"/>
            </a:avLst>
          </a:prstGeom>
          <a:noFill/>
          <a:ln>
            <a:solidFill>
              <a:schemeClr val="accent5"/>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5" name="Oval 24">
            <a:extLst>
              <a:ext uri="{FF2B5EF4-FFF2-40B4-BE49-F238E27FC236}">
                <a16:creationId xmlns:a16="http://schemas.microsoft.com/office/drawing/2014/main" id="{7980CF03-2801-27B4-A894-79588B5D370D}"/>
              </a:ext>
            </a:extLst>
          </p:cNvPr>
          <p:cNvSpPr/>
          <p:nvPr/>
        </p:nvSpPr>
        <p:spPr>
          <a:xfrm>
            <a:off x="5022741" y="1820953"/>
            <a:ext cx="417440" cy="527548"/>
          </a:xfrm>
          <a:custGeom>
            <a:avLst/>
            <a:gdLst/>
            <a:ahLst/>
            <a:cxnLst/>
            <a:rect l="l" t="t" r="r" b="b"/>
            <a:pathLst>
              <a:path w="1368152" h="1729030">
                <a:moveTo>
                  <a:pt x="410799" y="964935"/>
                </a:moveTo>
                <a:lnTo>
                  <a:pt x="684076" y="1213368"/>
                </a:lnTo>
                <a:lnTo>
                  <a:pt x="957353" y="964935"/>
                </a:lnTo>
                <a:cubicBezTo>
                  <a:pt x="878535" y="1015571"/>
                  <a:pt x="784626" y="1044000"/>
                  <a:pt x="684076" y="1044000"/>
                </a:cubicBezTo>
                <a:cubicBezTo>
                  <a:pt x="583527" y="1044000"/>
                  <a:pt x="489617" y="1015571"/>
                  <a:pt x="410799" y="964935"/>
                </a:cubicBezTo>
                <a:close/>
                <a:moveTo>
                  <a:pt x="684076" y="0"/>
                </a:moveTo>
                <a:cubicBezTo>
                  <a:pt x="972369" y="0"/>
                  <a:pt x="1206076" y="233707"/>
                  <a:pt x="1206076" y="522000"/>
                </a:cubicBezTo>
                <a:cubicBezTo>
                  <a:pt x="1206076" y="694714"/>
                  <a:pt x="1122196" y="847837"/>
                  <a:pt x="992015" y="941581"/>
                </a:cubicBezTo>
                <a:cubicBezTo>
                  <a:pt x="1215775" y="1051628"/>
                  <a:pt x="1368152" y="1282524"/>
                  <a:pt x="1368152" y="1549010"/>
                </a:cubicBezTo>
                <a:lnTo>
                  <a:pt x="1368152" y="1729030"/>
                </a:lnTo>
                <a:lnTo>
                  <a:pt x="0" y="1729030"/>
                </a:lnTo>
                <a:lnTo>
                  <a:pt x="0" y="1549010"/>
                </a:lnTo>
                <a:cubicBezTo>
                  <a:pt x="0" y="1282524"/>
                  <a:pt x="152377" y="1051628"/>
                  <a:pt x="376137" y="941581"/>
                </a:cubicBezTo>
                <a:cubicBezTo>
                  <a:pt x="245956" y="847837"/>
                  <a:pt x="162076" y="694714"/>
                  <a:pt x="162076" y="522000"/>
                </a:cubicBezTo>
                <a:cubicBezTo>
                  <a:pt x="162076" y="233707"/>
                  <a:pt x="395783" y="0"/>
                  <a:pt x="684076" y="0"/>
                </a:cubicBezTo>
                <a:close/>
              </a:path>
            </a:pathLst>
          </a:custGeom>
          <a:solidFill>
            <a:srgbClr val="11A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dirty="0">
              <a:solidFill>
                <a:prstClr val="white"/>
              </a:solidFill>
              <a:latin typeface="Calibri"/>
            </a:endParaRPr>
          </a:p>
        </p:txBody>
      </p:sp>
      <p:sp>
        <p:nvSpPr>
          <p:cNvPr id="5" name="Rectangle 4">
            <a:extLst>
              <a:ext uri="{FF2B5EF4-FFF2-40B4-BE49-F238E27FC236}">
                <a16:creationId xmlns:a16="http://schemas.microsoft.com/office/drawing/2014/main" id="{1871C4A9-D2C7-FA5A-E973-B69980C6E271}"/>
              </a:ext>
            </a:extLst>
          </p:cNvPr>
          <p:cNvSpPr/>
          <p:nvPr/>
        </p:nvSpPr>
        <p:spPr>
          <a:xfrm>
            <a:off x="8006615" y="2362068"/>
            <a:ext cx="939548" cy="2988639"/>
          </a:xfrm>
          <a:prstGeom prst="rect">
            <a:avLst/>
          </a:prstGeom>
          <a:pattFill prst="lgCheck">
            <a:fgClr>
              <a:schemeClr val="bg1">
                <a:lumMod val="85000"/>
              </a:schemeClr>
            </a:fgClr>
            <a:bgClr>
              <a:schemeClr val="bg1"/>
            </a:bgClr>
          </a:pattFill>
          <a:ln>
            <a:noFill/>
          </a:ln>
          <a:effectLst>
            <a:innerShdw blurRad="139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E52DDB7E-7E4B-9841-2C91-CD70EA8E6476}"/>
              </a:ext>
            </a:extLst>
          </p:cNvPr>
          <p:cNvGrpSpPr/>
          <p:nvPr/>
        </p:nvGrpSpPr>
        <p:grpSpPr>
          <a:xfrm>
            <a:off x="8133255" y="3158695"/>
            <a:ext cx="686268" cy="2060435"/>
            <a:chOff x="6374281" y="2824417"/>
            <a:chExt cx="686268" cy="1778439"/>
          </a:xfrm>
        </p:grpSpPr>
        <p:sp>
          <p:nvSpPr>
            <p:cNvPr id="12" name="Rectangle 11">
              <a:extLst>
                <a:ext uri="{FF2B5EF4-FFF2-40B4-BE49-F238E27FC236}">
                  <a16:creationId xmlns:a16="http://schemas.microsoft.com/office/drawing/2014/main" id="{4A4ABFB8-50D2-2F70-3FF7-AE26B8E24AD4}"/>
                </a:ext>
              </a:extLst>
            </p:cNvPr>
            <p:cNvSpPr/>
            <p:nvPr/>
          </p:nvSpPr>
          <p:spPr>
            <a:xfrm>
              <a:off x="6374281" y="2824417"/>
              <a:ext cx="686268" cy="1333350"/>
            </a:xfrm>
            <a:prstGeom prst="rect">
              <a:avLst/>
            </a:prstGeom>
            <a:gradFill flip="none" rotWithShape="1">
              <a:gsLst>
                <a:gs pos="24000">
                  <a:srgbClr val="269ADE"/>
                </a:gs>
                <a:gs pos="79000">
                  <a:srgbClr val="258CC9"/>
                </a:gs>
                <a:gs pos="53000">
                  <a:srgbClr val="0A9FFA"/>
                </a:gs>
                <a:gs pos="35000">
                  <a:srgbClr val="82BDE0"/>
                </a:gs>
                <a:gs pos="100000">
                  <a:srgbClr val="035F97"/>
                </a:gs>
                <a:gs pos="0">
                  <a:srgbClr val="035F97"/>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Calibri"/>
              </a:endParaRPr>
            </a:p>
          </p:txBody>
        </p:sp>
        <p:sp>
          <p:nvSpPr>
            <p:cNvPr id="14" name="Rectangle 13">
              <a:extLst>
                <a:ext uri="{FF2B5EF4-FFF2-40B4-BE49-F238E27FC236}">
                  <a16:creationId xmlns:a16="http://schemas.microsoft.com/office/drawing/2014/main" id="{1E0DD5E5-FDFC-FE34-59C0-7F427750379D}"/>
                </a:ext>
              </a:extLst>
            </p:cNvPr>
            <p:cNvSpPr/>
            <p:nvPr/>
          </p:nvSpPr>
          <p:spPr>
            <a:xfrm>
              <a:off x="6374281" y="4155673"/>
              <a:ext cx="686268" cy="447183"/>
            </a:xfrm>
            <a:prstGeom prst="rect">
              <a:avLst/>
            </a:prstGeom>
            <a:gradFill flip="none" rotWithShape="1">
              <a:gsLst>
                <a:gs pos="34000">
                  <a:schemeClr val="accent5"/>
                </a:gs>
                <a:gs pos="79000">
                  <a:srgbClr val="91E002"/>
                </a:gs>
                <a:gs pos="42000">
                  <a:schemeClr val="accent5"/>
                </a:gs>
                <a:gs pos="12000">
                  <a:srgbClr val="93E402"/>
                </a:gs>
                <a:gs pos="100000">
                  <a:schemeClr val="accent2">
                    <a:lumMod val="50000"/>
                  </a:schemeClr>
                </a:gs>
                <a:gs pos="0">
                  <a:schemeClr val="accent2">
                    <a:lumMod val="50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Calibri"/>
              </a:endParaRPr>
            </a:p>
          </p:txBody>
        </p:sp>
      </p:grpSp>
      <p:grpSp>
        <p:nvGrpSpPr>
          <p:cNvPr id="15" name="Group 14">
            <a:extLst>
              <a:ext uri="{FF2B5EF4-FFF2-40B4-BE49-F238E27FC236}">
                <a16:creationId xmlns:a16="http://schemas.microsoft.com/office/drawing/2014/main" id="{9838583C-E3B5-FA5A-8EE9-908D497F8FB5}"/>
              </a:ext>
            </a:extLst>
          </p:cNvPr>
          <p:cNvGrpSpPr/>
          <p:nvPr/>
        </p:nvGrpSpPr>
        <p:grpSpPr>
          <a:xfrm>
            <a:off x="8061884" y="5106567"/>
            <a:ext cx="829013" cy="306832"/>
            <a:chOff x="1581856" y="2492896"/>
            <a:chExt cx="1080000" cy="540000"/>
          </a:xfrm>
          <a:effectLst>
            <a:outerShdw blurRad="215900" dist="38100" dir="16200000" sx="102000" sy="102000" rotWithShape="0">
              <a:prstClr val="black">
                <a:alpha val="40000"/>
              </a:prstClr>
            </a:outerShdw>
          </a:effectLst>
        </p:grpSpPr>
        <p:sp>
          <p:nvSpPr>
            <p:cNvPr id="17" name="Rectangle 16">
              <a:extLst>
                <a:ext uri="{FF2B5EF4-FFF2-40B4-BE49-F238E27FC236}">
                  <a16:creationId xmlns:a16="http://schemas.microsoft.com/office/drawing/2014/main" id="{434557F3-F665-D99C-AFF2-1046045C41CC}"/>
                </a:ext>
              </a:extLst>
            </p:cNvPr>
            <p:cNvSpPr/>
            <p:nvPr/>
          </p:nvSpPr>
          <p:spPr>
            <a:xfrm>
              <a:off x="1581856" y="2492896"/>
              <a:ext cx="540000" cy="54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Calibri"/>
              </a:endParaRPr>
            </a:p>
          </p:txBody>
        </p:sp>
        <p:sp>
          <p:nvSpPr>
            <p:cNvPr id="18" name="Rectangle 17">
              <a:extLst>
                <a:ext uri="{FF2B5EF4-FFF2-40B4-BE49-F238E27FC236}">
                  <a16:creationId xmlns:a16="http://schemas.microsoft.com/office/drawing/2014/main" id="{00E4EB20-D915-52BE-30DD-7F7A25B15C0F}"/>
                </a:ext>
              </a:extLst>
            </p:cNvPr>
            <p:cNvSpPr/>
            <p:nvPr/>
          </p:nvSpPr>
          <p:spPr>
            <a:xfrm>
              <a:off x="2121856" y="2492896"/>
              <a:ext cx="540000" cy="54000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Calibri"/>
              </a:endParaRPr>
            </a:p>
          </p:txBody>
        </p:sp>
      </p:grpSp>
      <p:sp>
        <p:nvSpPr>
          <p:cNvPr id="19" name="Rectangle 18">
            <a:extLst>
              <a:ext uri="{FF2B5EF4-FFF2-40B4-BE49-F238E27FC236}">
                <a16:creationId xmlns:a16="http://schemas.microsoft.com/office/drawing/2014/main" id="{FA6B4726-3F3E-7B0C-C48B-F4B6EF4057E8}"/>
              </a:ext>
            </a:extLst>
          </p:cNvPr>
          <p:cNvSpPr/>
          <p:nvPr/>
        </p:nvSpPr>
        <p:spPr>
          <a:xfrm>
            <a:off x="8006615" y="5350706"/>
            <a:ext cx="939548" cy="812311"/>
          </a:xfrm>
          <a:prstGeom prst="rect">
            <a:avLst/>
          </a:prstGeom>
          <a:gradFill flip="none" rotWithShape="1">
            <a:gsLst>
              <a:gs pos="0">
                <a:schemeClr val="bg1"/>
              </a:gs>
              <a:gs pos="69000">
                <a:schemeClr val="bg1"/>
              </a:gs>
              <a:gs pos="26000">
                <a:schemeClr val="bg1">
                  <a:lumMod val="85000"/>
                </a:schemeClr>
              </a:gs>
              <a:gs pos="10000">
                <a:schemeClr val="bg1">
                  <a:lumMod val="65000"/>
                </a:schemeClr>
              </a:gs>
              <a:gs pos="90000">
                <a:schemeClr val="bg1">
                  <a:lumMod val="75000"/>
                </a:schemeClr>
              </a:gs>
              <a:gs pos="100000">
                <a:schemeClr val="bg1"/>
              </a:gs>
            </a:gsLst>
            <a:lin ang="0" scaled="0"/>
            <a:tileRect/>
          </a:gradFill>
          <a:ln>
            <a:noFill/>
          </a:ln>
          <a:effectLst>
            <a:outerShdw blurRad="101600" dist="38100" dir="16200000" sx="102000" sy="102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Calibri"/>
            </a:endParaRPr>
          </a:p>
        </p:txBody>
      </p:sp>
      <p:grpSp>
        <p:nvGrpSpPr>
          <p:cNvPr id="20" name="Group 19">
            <a:extLst>
              <a:ext uri="{FF2B5EF4-FFF2-40B4-BE49-F238E27FC236}">
                <a16:creationId xmlns:a16="http://schemas.microsoft.com/office/drawing/2014/main" id="{B20EE3B0-F6D6-E5A1-69FC-3D822BF67F46}"/>
              </a:ext>
            </a:extLst>
          </p:cNvPr>
          <p:cNvGrpSpPr/>
          <p:nvPr/>
        </p:nvGrpSpPr>
        <p:grpSpPr>
          <a:xfrm>
            <a:off x="9017535" y="4624003"/>
            <a:ext cx="939548" cy="595128"/>
            <a:chOff x="7258561" y="4007730"/>
            <a:chExt cx="939548" cy="595128"/>
          </a:xfrm>
        </p:grpSpPr>
        <p:sp>
          <p:nvSpPr>
            <p:cNvPr id="22" name="TextBox 21">
              <a:extLst>
                <a:ext uri="{FF2B5EF4-FFF2-40B4-BE49-F238E27FC236}">
                  <a16:creationId xmlns:a16="http://schemas.microsoft.com/office/drawing/2014/main" id="{15F2BA6B-C50A-F4C5-45F0-B9BA7E67932E}"/>
                </a:ext>
              </a:extLst>
            </p:cNvPr>
            <p:cNvSpPr txBox="1"/>
            <p:nvPr/>
          </p:nvSpPr>
          <p:spPr>
            <a:xfrm>
              <a:off x="7258561" y="4007730"/>
              <a:ext cx="939548" cy="307777"/>
            </a:xfrm>
            <a:prstGeom prst="rect">
              <a:avLst/>
            </a:prstGeom>
            <a:noFill/>
          </p:spPr>
          <p:txBody>
            <a:bodyPr wrap="square" rtlCol="0">
              <a:spAutoFit/>
            </a:bodyPr>
            <a:lstStyle/>
            <a:p>
              <a:pPr algn="ctr"/>
              <a:r>
                <a:rPr lang="en-GB" sz="1400" dirty="0">
                  <a:latin typeface="Aptos" panose="020B0004020202020204" pitchFamily="34" charset="0"/>
                </a:rPr>
                <a:t>£12,570</a:t>
              </a:r>
            </a:p>
          </p:txBody>
        </p:sp>
        <p:sp>
          <p:nvSpPr>
            <p:cNvPr id="23" name="TextBox 22">
              <a:extLst>
                <a:ext uri="{FF2B5EF4-FFF2-40B4-BE49-F238E27FC236}">
                  <a16:creationId xmlns:a16="http://schemas.microsoft.com/office/drawing/2014/main" id="{DD82D9E5-223E-DA38-6684-76A7EB70FB04}"/>
                </a:ext>
              </a:extLst>
            </p:cNvPr>
            <p:cNvSpPr txBox="1"/>
            <p:nvPr/>
          </p:nvSpPr>
          <p:spPr>
            <a:xfrm>
              <a:off x="7258561" y="4187360"/>
              <a:ext cx="939548" cy="415498"/>
            </a:xfrm>
            <a:prstGeom prst="rect">
              <a:avLst/>
            </a:prstGeom>
            <a:noFill/>
          </p:spPr>
          <p:txBody>
            <a:bodyPr wrap="square" rtlCol="0">
              <a:spAutoFit/>
            </a:bodyPr>
            <a:lstStyle/>
            <a:p>
              <a:pPr algn="ctr"/>
              <a:r>
                <a:rPr lang="en-GB" sz="1050" dirty="0">
                  <a:latin typeface="Aptos" panose="020B0004020202020204" pitchFamily="34" charset="0"/>
                </a:rPr>
                <a:t>personal allowance</a:t>
              </a:r>
            </a:p>
          </p:txBody>
        </p:sp>
      </p:grpSp>
      <p:cxnSp>
        <p:nvCxnSpPr>
          <p:cNvPr id="26" name="Straight Connector 25">
            <a:extLst>
              <a:ext uri="{FF2B5EF4-FFF2-40B4-BE49-F238E27FC236}">
                <a16:creationId xmlns:a16="http://schemas.microsoft.com/office/drawing/2014/main" id="{1A93EFFC-435C-7133-8888-FDB4044AF225}"/>
              </a:ext>
            </a:extLst>
          </p:cNvPr>
          <p:cNvCxnSpPr>
            <a:cxnSpLocks/>
          </p:cNvCxnSpPr>
          <p:nvPr/>
        </p:nvCxnSpPr>
        <p:spPr>
          <a:xfrm>
            <a:off x="8006615" y="4771164"/>
            <a:ext cx="1036428" cy="0"/>
          </a:xfrm>
          <a:prstGeom prst="line">
            <a:avLst/>
          </a:prstGeom>
          <a:ln>
            <a:solidFill>
              <a:srgbClr val="3A3A3A"/>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02B028D0-ED5A-0A41-6C65-EED30E2C9A4C}"/>
              </a:ext>
            </a:extLst>
          </p:cNvPr>
          <p:cNvGrpSpPr/>
          <p:nvPr/>
        </p:nvGrpSpPr>
        <p:grpSpPr>
          <a:xfrm>
            <a:off x="7305603" y="3450056"/>
            <a:ext cx="629639" cy="1321109"/>
            <a:chOff x="5546628" y="2833782"/>
            <a:chExt cx="629639" cy="1321109"/>
          </a:xfrm>
        </p:grpSpPr>
        <p:sp>
          <p:nvSpPr>
            <p:cNvPr id="29" name="Left Brace 28">
              <a:extLst>
                <a:ext uri="{FF2B5EF4-FFF2-40B4-BE49-F238E27FC236}">
                  <a16:creationId xmlns:a16="http://schemas.microsoft.com/office/drawing/2014/main" id="{CBC7C001-6D99-4AD0-AF86-722B6F30204E}"/>
                </a:ext>
              </a:extLst>
            </p:cNvPr>
            <p:cNvSpPr/>
            <p:nvPr/>
          </p:nvSpPr>
          <p:spPr>
            <a:xfrm>
              <a:off x="6066537" y="2833782"/>
              <a:ext cx="109730" cy="1321109"/>
            </a:xfrm>
            <a:prstGeom prst="leftBrace">
              <a:avLst>
                <a:gd name="adj1" fmla="val 23985"/>
                <a:gd name="adj2" fmla="val 50078"/>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4" name="TextBox 33">
              <a:extLst>
                <a:ext uri="{FF2B5EF4-FFF2-40B4-BE49-F238E27FC236}">
                  <a16:creationId xmlns:a16="http://schemas.microsoft.com/office/drawing/2014/main" id="{FB4571AE-E2BE-2430-6EE8-772D90B032A0}"/>
                </a:ext>
              </a:extLst>
            </p:cNvPr>
            <p:cNvSpPr txBox="1"/>
            <p:nvPr/>
          </p:nvSpPr>
          <p:spPr>
            <a:xfrm>
              <a:off x="5546628" y="3581642"/>
              <a:ext cx="568484" cy="369332"/>
            </a:xfrm>
            <a:prstGeom prst="rect">
              <a:avLst/>
            </a:prstGeom>
            <a:noFill/>
          </p:spPr>
          <p:txBody>
            <a:bodyPr wrap="square" rtlCol="0">
              <a:spAutoFit/>
            </a:bodyPr>
            <a:lstStyle/>
            <a:p>
              <a:pPr algn="ctr"/>
              <a:r>
                <a:rPr lang="en-GB" sz="900" dirty="0">
                  <a:latin typeface="Aptos" panose="020B0004020202020204" pitchFamily="34" charset="0"/>
                </a:rPr>
                <a:t>taxable income</a:t>
              </a:r>
            </a:p>
          </p:txBody>
        </p:sp>
      </p:grpSp>
      <p:grpSp>
        <p:nvGrpSpPr>
          <p:cNvPr id="36" name="Group 35">
            <a:extLst>
              <a:ext uri="{FF2B5EF4-FFF2-40B4-BE49-F238E27FC236}">
                <a16:creationId xmlns:a16="http://schemas.microsoft.com/office/drawing/2014/main" id="{A64BFE62-5834-DF45-B0A5-3906755C56C0}"/>
              </a:ext>
            </a:extLst>
          </p:cNvPr>
          <p:cNvGrpSpPr/>
          <p:nvPr/>
        </p:nvGrpSpPr>
        <p:grpSpPr>
          <a:xfrm>
            <a:off x="8006615" y="2890961"/>
            <a:ext cx="1950468" cy="595128"/>
            <a:chOff x="6247641" y="2274688"/>
            <a:chExt cx="1950468" cy="595128"/>
          </a:xfrm>
        </p:grpSpPr>
        <p:sp>
          <p:nvSpPr>
            <p:cNvPr id="37" name="TextBox 36">
              <a:extLst>
                <a:ext uri="{FF2B5EF4-FFF2-40B4-BE49-F238E27FC236}">
                  <a16:creationId xmlns:a16="http://schemas.microsoft.com/office/drawing/2014/main" id="{542C50A9-7DA9-C040-0FBB-216359F5DDF3}"/>
                </a:ext>
              </a:extLst>
            </p:cNvPr>
            <p:cNvSpPr txBox="1"/>
            <p:nvPr/>
          </p:nvSpPr>
          <p:spPr>
            <a:xfrm>
              <a:off x="7258561" y="2274688"/>
              <a:ext cx="939548" cy="307777"/>
            </a:xfrm>
            <a:prstGeom prst="rect">
              <a:avLst/>
            </a:prstGeom>
            <a:noFill/>
          </p:spPr>
          <p:txBody>
            <a:bodyPr wrap="square" rtlCol="0">
              <a:spAutoFit/>
            </a:bodyPr>
            <a:lstStyle/>
            <a:p>
              <a:pPr algn="ctr"/>
              <a:r>
                <a:rPr lang="en-GB" sz="1400" dirty="0">
                  <a:latin typeface="Aptos" panose="020B0004020202020204" pitchFamily="34" charset="0"/>
                </a:rPr>
                <a:t>£50,270</a:t>
              </a:r>
            </a:p>
          </p:txBody>
        </p:sp>
        <p:sp>
          <p:nvSpPr>
            <p:cNvPr id="38" name="TextBox 37">
              <a:extLst>
                <a:ext uri="{FF2B5EF4-FFF2-40B4-BE49-F238E27FC236}">
                  <a16:creationId xmlns:a16="http://schemas.microsoft.com/office/drawing/2014/main" id="{8FEA0CF0-566F-D1E0-5D59-FB07C19E16A9}"/>
                </a:ext>
              </a:extLst>
            </p:cNvPr>
            <p:cNvSpPr txBox="1"/>
            <p:nvPr/>
          </p:nvSpPr>
          <p:spPr>
            <a:xfrm>
              <a:off x="7258561" y="2454318"/>
              <a:ext cx="939548" cy="415498"/>
            </a:xfrm>
            <a:prstGeom prst="rect">
              <a:avLst/>
            </a:prstGeom>
            <a:noFill/>
          </p:spPr>
          <p:txBody>
            <a:bodyPr wrap="square" rtlCol="0">
              <a:spAutoFit/>
            </a:bodyPr>
            <a:lstStyle/>
            <a:p>
              <a:pPr algn="ctr"/>
              <a:r>
                <a:rPr lang="en-GB" sz="1050" dirty="0">
                  <a:latin typeface="Aptos" panose="020B0004020202020204" pitchFamily="34" charset="0"/>
                </a:rPr>
                <a:t>higher rate tax band</a:t>
              </a:r>
            </a:p>
          </p:txBody>
        </p:sp>
        <p:cxnSp>
          <p:nvCxnSpPr>
            <p:cNvPr id="42" name="Straight Connector 41">
              <a:extLst>
                <a:ext uri="{FF2B5EF4-FFF2-40B4-BE49-F238E27FC236}">
                  <a16:creationId xmlns:a16="http://schemas.microsoft.com/office/drawing/2014/main" id="{E8CC8C6E-6BFD-2AEB-63A6-F02BFB57B638}"/>
                </a:ext>
              </a:extLst>
            </p:cNvPr>
            <p:cNvCxnSpPr>
              <a:cxnSpLocks/>
            </p:cNvCxnSpPr>
            <p:nvPr/>
          </p:nvCxnSpPr>
          <p:spPr>
            <a:xfrm>
              <a:off x="6247641" y="2413820"/>
              <a:ext cx="1036428" cy="0"/>
            </a:xfrm>
            <a:prstGeom prst="line">
              <a:avLst/>
            </a:prstGeom>
            <a:ln>
              <a:solidFill>
                <a:srgbClr val="3A3A3A"/>
              </a:solidFill>
              <a:prstDash val="sysDot"/>
            </a:ln>
            <a:effectLst/>
          </p:spPr>
          <p:style>
            <a:lnRef idx="2">
              <a:schemeClr val="accent1"/>
            </a:lnRef>
            <a:fillRef idx="0">
              <a:schemeClr val="accent1"/>
            </a:fillRef>
            <a:effectRef idx="1">
              <a:schemeClr val="accent1"/>
            </a:effectRef>
            <a:fontRef idx="minor">
              <a:schemeClr val="tx1"/>
            </a:fontRef>
          </p:style>
        </p:cxnSp>
      </p:grpSp>
      <p:grpSp>
        <p:nvGrpSpPr>
          <p:cNvPr id="43" name="Group 42">
            <a:extLst>
              <a:ext uri="{FF2B5EF4-FFF2-40B4-BE49-F238E27FC236}">
                <a16:creationId xmlns:a16="http://schemas.microsoft.com/office/drawing/2014/main" id="{6D80FF24-3A86-5799-EF80-2CFAD3F356CD}"/>
              </a:ext>
            </a:extLst>
          </p:cNvPr>
          <p:cNvGrpSpPr/>
          <p:nvPr/>
        </p:nvGrpSpPr>
        <p:grpSpPr>
          <a:xfrm>
            <a:off x="7103135" y="3078404"/>
            <a:ext cx="832107" cy="369332"/>
            <a:chOff x="5344160" y="2462131"/>
            <a:chExt cx="832107" cy="369332"/>
          </a:xfrm>
        </p:grpSpPr>
        <p:sp>
          <p:nvSpPr>
            <p:cNvPr id="44" name="Left Brace 43">
              <a:extLst>
                <a:ext uri="{FF2B5EF4-FFF2-40B4-BE49-F238E27FC236}">
                  <a16:creationId xmlns:a16="http://schemas.microsoft.com/office/drawing/2014/main" id="{1FAF16D3-7A9D-E031-BF27-B96BECCC61E1}"/>
                </a:ext>
              </a:extLst>
            </p:cNvPr>
            <p:cNvSpPr/>
            <p:nvPr/>
          </p:nvSpPr>
          <p:spPr>
            <a:xfrm>
              <a:off x="6066537" y="2479040"/>
              <a:ext cx="109730" cy="314235"/>
            </a:xfrm>
            <a:prstGeom prst="leftBrace">
              <a:avLst>
                <a:gd name="adj1" fmla="val 23985"/>
                <a:gd name="adj2" fmla="val 50078"/>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5" name="TextBox 44">
              <a:extLst>
                <a:ext uri="{FF2B5EF4-FFF2-40B4-BE49-F238E27FC236}">
                  <a16:creationId xmlns:a16="http://schemas.microsoft.com/office/drawing/2014/main" id="{3221107F-5002-A6FD-64A0-8A1CFE5AD071}"/>
                </a:ext>
              </a:extLst>
            </p:cNvPr>
            <p:cNvSpPr txBox="1"/>
            <p:nvPr/>
          </p:nvSpPr>
          <p:spPr>
            <a:xfrm>
              <a:off x="5344160" y="2462131"/>
              <a:ext cx="770952" cy="369332"/>
            </a:xfrm>
            <a:prstGeom prst="rect">
              <a:avLst/>
            </a:prstGeom>
            <a:noFill/>
          </p:spPr>
          <p:txBody>
            <a:bodyPr wrap="square" rtlCol="0">
              <a:spAutoFit/>
            </a:bodyPr>
            <a:lstStyle/>
            <a:p>
              <a:pPr algn="ctr"/>
              <a:r>
                <a:rPr lang="en-GB" sz="900" dirty="0">
                  <a:latin typeface="Aptos" panose="020B0004020202020204" pitchFamily="34" charset="0"/>
                </a:rPr>
                <a:t>chargeable gain</a:t>
              </a:r>
            </a:p>
          </p:txBody>
        </p:sp>
      </p:grpSp>
      <p:sp>
        <p:nvSpPr>
          <p:cNvPr id="46" name="Rectangle 45">
            <a:extLst>
              <a:ext uri="{FF2B5EF4-FFF2-40B4-BE49-F238E27FC236}">
                <a16:creationId xmlns:a16="http://schemas.microsoft.com/office/drawing/2014/main" id="{CC7A7C2F-9F6D-9F59-114F-FB04B0C50D64}"/>
              </a:ext>
            </a:extLst>
          </p:cNvPr>
          <p:cNvSpPr/>
          <p:nvPr/>
        </p:nvSpPr>
        <p:spPr>
          <a:xfrm>
            <a:off x="8006615" y="2145957"/>
            <a:ext cx="939548" cy="306832"/>
          </a:xfrm>
          <a:prstGeom prst="rect">
            <a:avLst/>
          </a:prstGeom>
          <a:gradFill flip="none" rotWithShape="1">
            <a:gsLst>
              <a:gs pos="0">
                <a:schemeClr val="bg1"/>
              </a:gs>
              <a:gs pos="69000">
                <a:schemeClr val="bg1"/>
              </a:gs>
              <a:gs pos="26000">
                <a:schemeClr val="bg1">
                  <a:lumMod val="85000"/>
                </a:schemeClr>
              </a:gs>
              <a:gs pos="10000">
                <a:schemeClr val="bg1">
                  <a:lumMod val="65000"/>
                </a:schemeClr>
              </a:gs>
              <a:gs pos="90000">
                <a:schemeClr val="bg1">
                  <a:lumMod val="75000"/>
                </a:schemeClr>
              </a:gs>
              <a:gs pos="100000">
                <a:schemeClr val="bg1"/>
              </a:gs>
            </a:gsLst>
            <a:lin ang="0" scaled="0"/>
            <a:tileRect/>
          </a:gradFill>
          <a:ln>
            <a:noFill/>
          </a:ln>
          <a:effectLst>
            <a:outerShdw blurRad="101600" dist="38100" dir="16200000" sx="102000" sy="102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Calibri"/>
            </a:endParaRPr>
          </a:p>
        </p:txBody>
      </p:sp>
      <p:sp>
        <p:nvSpPr>
          <p:cNvPr id="47" name="Freeform: Shape 46">
            <a:extLst>
              <a:ext uri="{FF2B5EF4-FFF2-40B4-BE49-F238E27FC236}">
                <a16:creationId xmlns:a16="http://schemas.microsoft.com/office/drawing/2014/main" id="{53E3E109-3F10-43D8-3D8C-B45BCD91278C}"/>
              </a:ext>
            </a:extLst>
          </p:cNvPr>
          <p:cNvSpPr/>
          <p:nvPr/>
        </p:nvSpPr>
        <p:spPr>
          <a:xfrm>
            <a:off x="8006615" y="2283701"/>
            <a:ext cx="939548" cy="31347"/>
          </a:xfrm>
          <a:custGeom>
            <a:avLst/>
            <a:gdLst>
              <a:gd name="connsiteX0" fmla="*/ 0 w 939548"/>
              <a:gd name="connsiteY0" fmla="*/ 0 h 35192"/>
              <a:gd name="connsiteX1" fmla="*/ 939548 w 939548"/>
              <a:gd name="connsiteY1" fmla="*/ 0 h 35192"/>
              <a:gd name="connsiteX2" fmla="*/ 939548 w 939548"/>
              <a:gd name="connsiteY2" fmla="*/ 35192 h 35192"/>
              <a:gd name="connsiteX3" fmla="*/ 0 w 939548"/>
              <a:gd name="connsiteY3" fmla="*/ 35192 h 35192"/>
            </a:gdLst>
            <a:ahLst/>
            <a:cxnLst>
              <a:cxn ang="0">
                <a:pos x="connsiteX0" y="connsiteY0"/>
              </a:cxn>
              <a:cxn ang="0">
                <a:pos x="connsiteX1" y="connsiteY1"/>
              </a:cxn>
              <a:cxn ang="0">
                <a:pos x="connsiteX2" y="connsiteY2"/>
              </a:cxn>
              <a:cxn ang="0">
                <a:pos x="connsiteX3" y="connsiteY3"/>
              </a:cxn>
            </a:cxnLst>
            <a:rect l="l" t="t" r="r" b="b"/>
            <a:pathLst>
              <a:path w="939548" h="35192">
                <a:moveTo>
                  <a:pt x="0" y="0"/>
                </a:moveTo>
                <a:lnTo>
                  <a:pt x="939548" y="0"/>
                </a:lnTo>
                <a:lnTo>
                  <a:pt x="939548" y="35192"/>
                </a:lnTo>
                <a:lnTo>
                  <a:pt x="0" y="35192"/>
                </a:lnTo>
                <a:close/>
              </a:path>
            </a:pathLst>
          </a:custGeom>
          <a:gradFill>
            <a:gsLst>
              <a:gs pos="0">
                <a:schemeClr val="bg1">
                  <a:lumMod val="85000"/>
                </a:schemeClr>
              </a:gs>
              <a:gs pos="76000">
                <a:schemeClr val="bg1">
                  <a:lumMod val="65000"/>
                </a:schemeClr>
              </a:gs>
              <a:gs pos="19000">
                <a:schemeClr val="bg1">
                  <a:lumMod val="65000"/>
                </a:schemeClr>
              </a:gs>
              <a:gs pos="10000">
                <a:schemeClr val="bg1">
                  <a:lumMod val="65000"/>
                </a:schemeClr>
              </a:gs>
              <a:gs pos="90000">
                <a:schemeClr val="bg1">
                  <a:lumMod val="75000"/>
                </a:schemeClr>
              </a:gs>
              <a:gs pos="100000">
                <a:schemeClr val="bg1">
                  <a:lumMod val="85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eaLnBrk="1" fontAlgn="auto" hangingPunct="1">
              <a:spcBef>
                <a:spcPts val="0"/>
              </a:spcBef>
              <a:spcAft>
                <a:spcPts val="0"/>
              </a:spcAft>
              <a:defRPr/>
            </a:pPr>
            <a:endParaRPr lang="en-GB">
              <a:solidFill>
                <a:prstClr val="white"/>
              </a:solidFill>
              <a:latin typeface="Calibri"/>
            </a:endParaRPr>
          </a:p>
        </p:txBody>
      </p:sp>
      <p:sp>
        <p:nvSpPr>
          <p:cNvPr id="63" name="Freeform: Shape 62">
            <a:extLst>
              <a:ext uri="{FF2B5EF4-FFF2-40B4-BE49-F238E27FC236}">
                <a16:creationId xmlns:a16="http://schemas.microsoft.com/office/drawing/2014/main" id="{6B87E76D-CA9E-A380-6517-056FE62867AA}"/>
              </a:ext>
            </a:extLst>
          </p:cNvPr>
          <p:cNvSpPr/>
          <p:nvPr/>
        </p:nvSpPr>
        <p:spPr>
          <a:xfrm>
            <a:off x="8006615" y="5485806"/>
            <a:ext cx="939548" cy="31347"/>
          </a:xfrm>
          <a:custGeom>
            <a:avLst/>
            <a:gdLst>
              <a:gd name="connsiteX0" fmla="*/ 0 w 939548"/>
              <a:gd name="connsiteY0" fmla="*/ 0 h 35192"/>
              <a:gd name="connsiteX1" fmla="*/ 939548 w 939548"/>
              <a:gd name="connsiteY1" fmla="*/ 0 h 35192"/>
              <a:gd name="connsiteX2" fmla="*/ 939548 w 939548"/>
              <a:gd name="connsiteY2" fmla="*/ 35192 h 35192"/>
              <a:gd name="connsiteX3" fmla="*/ 0 w 939548"/>
              <a:gd name="connsiteY3" fmla="*/ 35192 h 35192"/>
            </a:gdLst>
            <a:ahLst/>
            <a:cxnLst>
              <a:cxn ang="0">
                <a:pos x="connsiteX0" y="connsiteY0"/>
              </a:cxn>
              <a:cxn ang="0">
                <a:pos x="connsiteX1" y="connsiteY1"/>
              </a:cxn>
              <a:cxn ang="0">
                <a:pos x="connsiteX2" y="connsiteY2"/>
              </a:cxn>
              <a:cxn ang="0">
                <a:pos x="connsiteX3" y="connsiteY3"/>
              </a:cxn>
            </a:cxnLst>
            <a:rect l="l" t="t" r="r" b="b"/>
            <a:pathLst>
              <a:path w="939548" h="35192">
                <a:moveTo>
                  <a:pt x="0" y="0"/>
                </a:moveTo>
                <a:lnTo>
                  <a:pt x="939548" y="0"/>
                </a:lnTo>
                <a:lnTo>
                  <a:pt x="939548" y="35192"/>
                </a:lnTo>
                <a:lnTo>
                  <a:pt x="0" y="35192"/>
                </a:lnTo>
                <a:close/>
              </a:path>
            </a:pathLst>
          </a:custGeom>
          <a:gradFill>
            <a:gsLst>
              <a:gs pos="0">
                <a:schemeClr val="bg1">
                  <a:lumMod val="85000"/>
                </a:schemeClr>
              </a:gs>
              <a:gs pos="76000">
                <a:schemeClr val="bg1">
                  <a:lumMod val="65000"/>
                </a:schemeClr>
              </a:gs>
              <a:gs pos="19000">
                <a:schemeClr val="bg1">
                  <a:lumMod val="65000"/>
                </a:schemeClr>
              </a:gs>
              <a:gs pos="10000">
                <a:schemeClr val="bg1">
                  <a:lumMod val="65000"/>
                </a:schemeClr>
              </a:gs>
              <a:gs pos="90000">
                <a:schemeClr val="bg1">
                  <a:lumMod val="75000"/>
                </a:schemeClr>
              </a:gs>
              <a:gs pos="100000">
                <a:schemeClr val="bg1">
                  <a:lumMod val="85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eaLnBrk="1" fontAlgn="auto" hangingPunct="1">
              <a:spcBef>
                <a:spcPts val="0"/>
              </a:spcBef>
              <a:spcAft>
                <a:spcPts val="0"/>
              </a:spcAft>
              <a:defRPr/>
            </a:pPr>
            <a:endParaRPr lang="en-GB">
              <a:solidFill>
                <a:prstClr val="white"/>
              </a:solidFill>
              <a:latin typeface="Calibri"/>
            </a:endParaRPr>
          </a:p>
        </p:txBody>
      </p:sp>
      <p:grpSp>
        <p:nvGrpSpPr>
          <p:cNvPr id="64" name="Group 63">
            <a:extLst>
              <a:ext uri="{FF2B5EF4-FFF2-40B4-BE49-F238E27FC236}">
                <a16:creationId xmlns:a16="http://schemas.microsoft.com/office/drawing/2014/main" id="{43DDED28-4EC7-C6F8-AAE0-BF2F7A98B31F}"/>
              </a:ext>
            </a:extLst>
          </p:cNvPr>
          <p:cNvGrpSpPr/>
          <p:nvPr/>
        </p:nvGrpSpPr>
        <p:grpSpPr>
          <a:xfrm>
            <a:off x="8133256" y="2804744"/>
            <a:ext cx="686268" cy="366997"/>
            <a:chOff x="1188824" y="2467268"/>
            <a:chExt cx="686268" cy="366997"/>
          </a:xfrm>
        </p:grpSpPr>
        <p:grpSp>
          <p:nvGrpSpPr>
            <p:cNvPr id="65" name="Group 64">
              <a:extLst>
                <a:ext uri="{FF2B5EF4-FFF2-40B4-BE49-F238E27FC236}">
                  <a16:creationId xmlns:a16="http://schemas.microsoft.com/office/drawing/2014/main" id="{11C653D6-6926-AF48-39E8-0C59C720FDFE}"/>
                </a:ext>
              </a:extLst>
            </p:cNvPr>
            <p:cNvGrpSpPr/>
            <p:nvPr/>
          </p:nvGrpSpPr>
          <p:grpSpPr>
            <a:xfrm>
              <a:off x="1188824" y="2707521"/>
              <a:ext cx="686268" cy="66678"/>
              <a:chOff x="5155743" y="2893133"/>
              <a:chExt cx="686268" cy="118672"/>
            </a:xfrm>
          </p:grpSpPr>
          <p:sp>
            <p:nvSpPr>
              <p:cNvPr id="81" name="Freeform: Shape 80">
                <a:extLst>
                  <a:ext uri="{FF2B5EF4-FFF2-40B4-BE49-F238E27FC236}">
                    <a16:creationId xmlns:a16="http://schemas.microsoft.com/office/drawing/2014/main" id="{5D61D013-0B8D-57FE-FFCA-B93A11FE1E15}"/>
                  </a:ext>
                </a:extLst>
              </p:cNvPr>
              <p:cNvSpPr/>
              <p:nvPr/>
            </p:nvSpPr>
            <p:spPr>
              <a:xfrm>
                <a:off x="5155743" y="2914085"/>
                <a:ext cx="686268" cy="97720"/>
              </a:xfrm>
              <a:custGeom>
                <a:avLst/>
                <a:gdLst>
                  <a:gd name="connsiteX0" fmla="*/ 0 w 686268"/>
                  <a:gd name="connsiteY0" fmla="*/ 0 h 97720"/>
                  <a:gd name="connsiteX1" fmla="*/ 686268 w 686268"/>
                  <a:gd name="connsiteY1" fmla="*/ 0 h 97720"/>
                  <a:gd name="connsiteX2" fmla="*/ 686268 w 686268"/>
                  <a:gd name="connsiteY2" fmla="*/ 74860 h 97720"/>
                  <a:gd name="connsiteX3" fmla="*/ 343134 w 686268"/>
                  <a:gd name="connsiteY3" fmla="*/ 97720 h 97720"/>
                  <a:gd name="connsiteX4" fmla="*/ 0 w 686268"/>
                  <a:gd name="connsiteY4" fmla="*/ 74860 h 97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268" h="97720">
                    <a:moveTo>
                      <a:pt x="0" y="0"/>
                    </a:moveTo>
                    <a:lnTo>
                      <a:pt x="686268" y="0"/>
                    </a:lnTo>
                    <a:lnTo>
                      <a:pt x="686268" y="74860"/>
                    </a:lnTo>
                    <a:cubicBezTo>
                      <a:pt x="686268" y="87485"/>
                      <a:pt x="532642" y="97720"/>
                      <a:pt x="343134" y="97720"/>
                    </a:cubicBezTo>
                    <a:cubicBezTo>
                      <a:pt x="153626" y="97720"/>
                      <a:pt x="0" y="87485"/>
                      <a:pt x="0" y="74860"/>
                    </a:cubicBezTo>
                    <a:close/>
                  </a:path>
                </a:pathLst>
              </a:cu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82" name="Oval 81">
                <a:extLst>
                  <a:ext uri="{FF2B5EF4-FFF2-40B4-BE49-F238E27FC236}">
                    <a16:creationId xmlns:a16="http://schemas.microsoft.com/office/drawing/2014/main" id="{C1CBFCF4-B193-9CD0-618F-1B8B047ECC2B}"/>
                  </a:ext>
                </a:extLst>
              </p:cNvPr>
              <p:cNvSpPr/>
              <p:nvPr/>
            </p:nvSpPr>
            <p:spPr>
              <a:xfrm>
                <a:off x="5155743" y="2893133"/>
                <a:ext cx="686268" cy="45719"/>
              </a:xfrm>
              <a:prstGeom prst="ellipse">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66" name="Group 65">
              <a:extLst>
                <a:ext uri="{FF2B5EF4-FFF2-40B4-BE49-F238E27FC236}">
                  <a16:creationId xmlns:a16="http://schemas.microsoft.com/office/drawing/2014/main" id="{B7B0A10A-557B-EAF7-246C-71B749B18E8F}"/>
                </a:ext>
              </a:extLst>
            </p:cNvPr>
            <p:cNvGrpSpPr/>
            <p:nvPr/>
          </p:nvGrpSpPr>
          <p:grpSpPr>
            <a:xfrm>
              <a:off x="1188824" y="2647458"/>
              <a:ext cx="686268" cy="66678"/>
              <a:chOff x="5155743" y="2893133"/>
              <a:chExt cx="686268" cy="118672"/>
            </a:xfrm>
          </p:grpSpPr>
          <p:sp>
            <p:nvSpPr>
              <p:cNvPr id="79" name="Freeform: Shape 78">
                <a:extLst>
                  <a:ext uri="{FF2B5EF4-FFF2-40B4-BE49-F238E27FC236}">
                    <a16:creationId xmlns:a16="http://schemas.microsoft.com/office/drawing/2014/main" id="{F8479A2D-DE7B-44C0-E8C8-C71939FED360}"/>
                  </a:ext>
                </a:extLst>
              </p:cNvPr>
              <p:cNvSpPr/>
              <p:nvPr/>
            </p:nvSpPr>
            <p:spPr>
              <a:xfrm>
                <a:off x="5155743" y="2914085"/>
                <a:ext cx="686268" cy="97720"/>
              </a:xfrm>
              <a:custGeom>
                <a:avLst/>
                <a:gdLst>
                  <a:gd name="connsiteX0" fmla="*/ 0 w 686268"/>
                  <a:gd name="connsiteY0" fmla="*/ 0 h 97720"/>
                  <a:gd name="connsiteX1" fmla="*/ 686268 w 686268"/>
                  <a:gd name="connsiteY1" fmla="*/ 0 h 97720"/>
                  <a:gd name="connsiteX2" fmla="*/ 686268 w 686268"/>
                  <a:gd name="connsiteY2" fmla="*/ 74860 h 97720"/>
                  <a:gd name="connsiteX3" fmla="*/ 343134 w 686268"/>
                  <a:gd name="connsiteY3" fmla="*/ 97720 h 97720"/>
                  <a:gd name="connsiteX4" fmla="*/ 0 w 686268"/>
                  <a:gd name="connsiteY4" fmla="*/ 74860 h 97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268" h="97720">
                    <a:moveTo>
                      <a:pt x="0" y="0"/>
                    </a:moveTo>
                    <a:lnTo>
                      <a:pt x="686268" y="0"/>
                    </a:lnTo>
                    <a:lnTo>
                      <a:pt x="686268" y="74860"/>
                    </a:lnTo>
                    <a:cubicBezTo>
                      <a:pt x="686268" y="87485"/>
                      <a:pt x="532642" y="97720"/>
                      <a:pt x="343134" y="97720"/>
                    </a:cubicBezTo>
                    <a:cubicBezTo>
                      <a:pt x="153626" y="97720"/>
                      <a:pt x="0" y="87485"/>
                      <a:pt x="0" y="74860"/>
                    </a:cubicBezTo>
                    <a:close/>
                  </a:path>
                </a:pathLst>
              </a:cu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80" name="Oval 79">
                <a:extLst>
                  <a:ext uri="{FF2B5EF4-FFF2-40B4-BE49-F238E27FC236}">
                    <a16:creationId xmlns:a16="http://schemas.microsoft.com/office/drawing/2014/main" id="{EA40F078-E25A-3D94-1E70-F19B3BF7F7A9}"/>
                  </a:ext>
                </a:extLst>
              </p:cNvPr>
              <p:cNvSpPr/>
              <p:nvPr/>
            </p:nvSpPr>
            <p:spPr>
              <a:xfrm>
                <a:off x="5155743" y="2893133"/>
                <a:ext cx="686268" cy="45719"/>
              </a:xfrm>
              <a:prstGeom prst="ellipse">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67" name="Group 66">
              <a:extLst>
                <a:ext uri="{FF2B5EF4-FFF2-40B4-BE49-F238E27FC236}">
                  <a16:creationId xmlns:a16="http://schemas.microsoft.com/office/drawing/2014/main" id="{5DB982FC-CE41-461E-BD47-63CB81394880}"/>
                </a:ext>
              </a:extLst>
            </p:cNvPr>
            <p:cNvGrpSpPr/>
            <p:nvPr/>
          </p:nvGrpSpPr>
          <p:grpSpPr>
            <a:xfrm>
              <a:off x="1188824" y="2587395"/>
              <a:ext cx="686268" cy="66678"/>
              <a:chOff x="5155743" y="2893133"/>
              <a:chExt cx="686268" cy="118672"/>
            </a:xfrm>
          </p:grpSpPr>
          <p:sp>
            <p:nvSpPr>
              <p:cNvPr id="77" name="Freeform: Shape 76">
                <a:extLst>
                  <a:ext uri="{FF2B5EF4-FFF2-40B4-BE49-F238E27FC236}">
                    <a16:creationId xmlns:a16="http://schemas.microsoft.com/office/drawing/2014/main" id="{D42FE2ED-4901-2BE0-60A5-69445AD26776}"/>
                  </a:ext>
                </a:extLst>
              </p:cNvPr>
              <p:cNvSpPr/>
              <p:nvPr/>
            </p:nvSpPr>
            <p:spPr>
              <a:xfrm>
                <a:off x="5155743" y="2914085"/>
                <a:ext cx="686268" cy="97720"/>
              </a:xfrm>
              <a:custGeom>
                <a:avLst/>
                <a:gdLst>
                  <a:gd name="connsiteX0" fmla="*/ 0 w 686268"/>
                  <a:gd name="connsiteY0" fmla="*/ 0 h 97720"/>
                  <a:gd name="connsiteX1" fmla="*/ 686268 w 686268"/>
                  <a:gd name="connsiteY1" fmla="*/ 0 h 97720"/>
                  <a:gd name="connsiteX2" fmla="*/ 686268 w 686268"/>
                  <a:gd name="connsiteY2" fmla="*/ 74860 h 97720"/>
                  <a:gd name="connsiteX3" fmla="*/ 343134 w 686268"/>
                  <a:gd name="connsiteY3" fmla="*/ 97720 h 97720"/>
                  <a:gd name="connsiteX4" fmla="*/ 0 w 686268"/>
                  <a:gd name="connsiteY4" fmla="*/ 74860 h 97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268" h="97720">
                    <a:moveTo>
                      <a:pt x="0" y="0"/>
                    </a:moveTo>
                    <a:lnTo>
                      <a:pt x="686268" y="0"/>
                    </a:lnTo>
                    <a:lnTo>
                      <a:pt x="686268" y="74860"/>
                    </a:lnTo>
                    <a:cubicBezTo>
                      <a:pt x="686268" y="87485"/>
                      <a:pt x="532642" y="97720"/>
                      <a:pt x="343134" y="97720"/>
                    </a:cubicBezTo>
                    <a:cubicBezTo>
                      <a:pt x="153626" y="97720"/>
                      <a:pt x="0" y="87485"/>
                      <a:pt x="0" y="74860"/>
                    </a:cubicBezTo>
                    <a:close/>
                  </a:path>
                </a:pathLst>
              </a:cu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78" name="Oval 77">
                <a:extLst>
                  <a:ext uri="{FF2B5EF4-FFF2-40B4-BE49-F238E27FC236}">
                    <a16:creationId xmlns:a16="http://schemas.microsoft.com/office/drawing/2014/main" id="{20DA7773-A785-D6EF-A6B9-2125FA3C9850}"/>
                  </a:ext>
                </a:extLst>
              </p:cNvPr>
              <p:cNvSpPr/>
              <p:nvPr/>
            </p:nvSpPr>
            <p:spPr>
              <a:xfrm>
                <a:off x="5155743" y="2893133"/>
                <a:ext cx="686268" cy="45719"/>
              </a:xfrm>
              <a:prstGeom prst="ellipse">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68" name="Group 67">
              <a:extLst>
                <a:ext uri="{FF2B5EF4-FFF2-40B4-BE49-F238E27FC236}">
                  <a16:creationId xmlns:a16="http://schemas.microsoft.com/office/drawing/2014/main" id="{697290BB-DFC7-CF13-0BAE-96F20F235DE2}"/>
                </a:ext>
              </a:extLst>
            </p:cNvPr>
            <p:cNvGrpSpPr/>
            <p:nvPr/>
          </p:nvGrpSpPr>
          <p:grpSpPr>
            <a:xfrm>
              <a:off x="1188824" y="2527332"/>
              <a:ext cx="686268" cy="66678"/>
              <a:chOff x="5155743" y="2893133"/>
              <a:chExt cx="686268" cy="118672"/>
            </a:xfrm>
          </p:grpSpPr>
          <p:sp>
            <p:nvSpPr>
              <p:cNvPr id="75" name="Freeform: Shape 74">
                <a:extLst>
                  <a:ext uri="{FF2B5EF4-FFF2-40B4-BE49-F238E27FC236}">
                    <a16:creationId xmlns:a16="http://schemas.microsoft.com/office/drawing/2014/main" id="{C15D7CA0-3B36-DFDB-C2DD-0A8013161CC4}"/>
                  </a:ext>
                </a:extLst>
              </p:cNvPr>
              <p:cNvSpPr/>
              <p:nvPr/>
            </p:nvSpPr>
            <p:spPr>
              <a:xfrm>
                <a:off x="5155743" y="2914085"/>
                <a:ext cx="686268" cy="97720"/>
              </a:xfrm>
              <a:custGeom>
                <a:avLst/>
                <a:gdLst>
                  <a:gd name="connsiteX0" fmla="*/ 0 w 686268"/>
                  <a:gd name="connsiteY0" fmla="*/ 0 h 97720"/>
                  <a:gd name="connsiteX1" fmla="*/ 686268 w 686268"/>
                  <a:gd name="connsiteY1" fmla="*/ 0 h 97720"/>
                  <a:gd name="connsiteX2" fmla="*/ 686268 w 686268"/>
                  <a:gd name="connsiteY2" fmla="*/ 74860 h 97720"/>
                  <a:gd name="connsiteX3" fmla="*/ 343134 w 686268"/>
                  <a:gd name="connsiteY3" fmla="*/ 97720 h 97720"/>
                  <a:gd name="connsiteX4" fmla="*/ 0 w 686268"/>
                  <a:gd name="connsiteY4" fmla="*/ 74860 h 97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268" h="97720">
                    <a:moveTo>
                      <a:pt x="0" y="0"/>
                    </a:moveTo>
                    <a:lnTo>
                      <a:pt x="686268" y="0"/>
                    </a:lnTo>
                    <a:lnTo>
                      <a:pt x="686268" y="74860"/>
                    </a:lnTo>
                    <a:cubicBezTo>
                      <a:pt x="686268" y="87485"/>
                      <a:pt x="532642" y="97720"/>
                      <a:pt x="343134" y="97720"/>
                    </a:cubicBezTo>
                    <a:cubicBezTo>
                      <a:pt x="153626" y="97720"/>
                      <a:pt x="0" y="87485"/>
                      <a:pt x="0" y="74860"/>
                    </a:cubicBezTo>
                    <a:close/>
                  </a:path>
                </a:pathLst>
              </a:cu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76" name="Oval 75">
                <a:extLst>
                  <a:ext uri="{FF2B5EF4-FFF2-40B4-BE49-F238E27FC236}">
                    <a16:creationId xmlns:a16="http://schemas.microsoft.com/office/drawing/2014/main" id="{925E2A0E-3885-2CC1-8C07-7E4FBE62F0C5}"/>
                  </a:ext>
                </a:extLst>
              </p:cNvPr>
              <p:cNvSpPr/>
              <p:nvPr/>
            </p:nvSpPr>
            <p:spPr>
              <a:xfrm>
                <a:off x="5155743" y="2893133"/>
                <a:ext cx="686268" cy="45719"/>
              </a:xfrm>
              <a:prstGeom prst="ellipse">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69" name="Group 68">
              <a:extLst>
                <a:ext uri="{FF2B5EF4-FFF2-40B4-BE49-F238E27FC236}">
                  <a16:creationId xmlns:a16="http://schemas.microsoft.com/office/drawing/2014/main" id="{E8105434-D4BD-2611-8CFE-1C75C3EDE092}"/>
                </a:ext>
              </a:extLst>
            </p:cNvPr>
            <p:cNvGrpSpPr/>
            <p:nvPr/>
          </p:nvGrpSpPr>
          <p:grpSpPr>
            <a:xfrm>
              <a:off x="1188824" y="2467268"/>
              <a:ext cx="686268" cy="66678"/>
              <a:chOff x="5155743" y="2893133"/>
              <a:chExt cx="686268" cy="118672"/>
            </a:xfrm>
          </p:grpSpPr>
          <p:sp>
            <p:nvSpPr>
              <p:cNvPr id="73" name="Freeform: Shape 72">
                <a:extLst>
                  <a:ext uri="{FF2B5EF4-FFF2-40B4-BE49-F238E27FC236}">
                    <a16:creationId xmlns:a16="http://schemas.microsoft.com/office/drawing/2014/main" id="{1EC95C16-FAE5-D9F5-8CD5-E781DCBFBE18}"/>
                  </a:ext>
                </a:extLst>
              </p:cNvPr>
              <p:cNvSpPr/>
              <p:nvPr/>
            </p:nvSpPr>
            <p:spPr>
              <a:xfrm>
                <a:off x="5155743" y="2914085"/>
                <a:ext cx="686268" cy="97720"/>
              </a:xfrm>
              <a:custGeom>
                <a:avLst/>
                <a:gdLst>
                  <a:gd name="connsiteX0" fmla="*/ 0 w 686268"/>
                  <a:gd name="connsiteY0" fmla="*/ 0 h 97720"/>
                  <a:gd name="connsiteX1" fmla="*/ 686268 w 686268"/>
                  <a:gd name="connsiteY1" fmla="*/ 0 h 97720"/>
                  <a:gd name="connsiteX2" fmla="*/ 686268 w 686268"/>
                  <a:gd name="connsiteY2" fmla="*/ 74860 h 97720"/>
                  <a:gd name="connsiteX3" fmla="*/ 343134 w 686268"/>
                  <a:gd name="connsiteY3" fmla="*/ 97720 h 97720"/>
                  <a:gd name="connsiteX4" fmla="*/ 0 w 686268"/>
                  <a:gd name="connsiteY4" fmla="*/ 74860 h 97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268" h="97720">
                    <a:moveTo>
                      <a:pt x="0" y="0"/>
                    </a:moveTo>
                    <a:lnTo>
                      <a:pt x="686268" y="0"/>
                    </a:lnTo>
                    <a:lnTo>
                      <a:pt x="686268" y="74860"/>
                    </a:lnTo>
                    <a:cubicBezTo>
                      <a:pt x="686268" y="87485"/>
                      <a:pt x="532642" y="97720"/>
                      <a:pt x="343134" y="97720"/>
                    </a:cubicBezTo>
                    <a:cubicBezTo>
                      <a:pt x="153626" y="97720"/>
                      <a:pt x="0" y="87485"/>
                      <a:pt x="0" y="74860"/>
                    </a:cubicBezTo>
                    <a:close/>
                  </a:path>
                </a:pathLst>
              </a:cu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74" name="Oval 73">
                <a:extLst>
                  <a:ext uri="{FF2B5EF4-FFF2-40B4-BE49-F238E27FC236}">
                    <a16:creationId xmlns:a16="http://schemas.microsoft.com/office/drawing/2014/main" id="{12365ED6-36B7-7E0B-4C95-83197721F30B}"/>
                  </a:ext>
                </a:extLst>
              </p:cNvPr>
              <p:cNvSpPr/>
              <p:nvPr/>
            </p:nvSpPr>
            <p:spPr>
              <a:xfrm>
                <a:off x="5155743" y="2893133"/>
                <a:ext cx="686268" cy="45719"/>
              </a:xfrm>
              <a:prstGeom prst="ellipse">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70" name="Group 69">
              <a:extLst>
                <a:ext uri="{FF2B5EF4-FFF2-40B4-BE49-F238E27FC236}">
                  <a16:creationId xmlns:a16="http://schemas.microsoft.com/office/drawing/2014/main" id="{C6E6F6E7-3A80-3388-6BE6-6ABDC87160B3}"/>
                </a:ext>
              </a:extLst>
            </p:cNvPr>
            <p:cNvGrpSpPr/>
            <p:nvPr/>
          </p:nvGrpSpPr>
          <p:grpSpPr>
            <a:xfrm>
              <a:off x="1188824" y="2767587"/>
              <a:ext cx="686268" cy="66678"/>
              <a:chOff x="5155743" y="2893133"/>
              <a:chExt cx="686268" cy="118672"/>
            </a:xfrm>
          </p:grpSpPr>
          <p:sp>
            <p:nvSpPr>
              <p:cNvPr id="71" name="Freeform: Shape 70">
                <a:extLst>
                  <a:ext uri="{FF2B5EF4-FFF2-40B4-BE49-F238E27FC236}">
                    <a16:creationId xmlns:a16="http://schemas.microsoft.com/office/drawing/2014/main" id="{A9602EC7-963D-73F7-B92C-5C13B4A711C1}"/>
                  </a:ext>
                </a:extLst>
              </p:cNvPr>
              <p:cNvSpPr/>
              <p:nvPr/>
            </p:nvSpPr>
            <p:spPr>
              <a:xfrm>
                <a:off x="5155743" y="2914085"/>
                <a:ext cx="686268" cy="97720"/>
              </a:xfrm>
              <a:custGeom>
                <a:avLst/>
                <a:gdLst>
                  <a:gd name="connsiteX0" fmla="*/ 0 w 686268"/>
                  <a:gd name="connsiteY0" fmla="*/ 0 h 97720"/>
                  <a:gd name="connsiteX1" fmla="*/ 686268 w 686268"/>
                  <a:gd name="connsiteY1" fmla="*/ 0 h 97720"/>
                  <a:gd name="connsiteX2" fmla="*/ 686268 w 686268"/>
                  <a:gd name="connsiteY2" fmla="*/ 74860 h 97720"/>
                  <a:gd name="connsiteX3" fmla="*/ 343134 w 686268"/>
                  <a:gd name="connsiteY3" fmla="*/ 97720 h 97720"/>
                  <a:gd name="connsiteX4" fmla="*/ 0 w 686268"/>
                  <a:gd name="connsiteY4" fmla="*/ 74860 h 97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268" h="97720">
                    <a:moveTo>
                      <a:pt x="0" y="0"/>
                    </a:moveTo>
                    <a:lnTo>
                      <a:pt x="686268" y="0"/>
                    </a:lnTo>
                    <a:lnTo>
                      <a:pt x="686268" y="74860"/>
                    </a:lnTo>
                    <a:cubicBezTo>
                      <a:pt x="686268" y="87485"/>
                      <a:pt x="532642" y="97720"/>
                      <a:pt x="343134" y="97720"/>
                    </a:cubicBezTo>
                    <a:cubicBezTo>
                      <a:pt x="153626" y="97720"/>
                      <a:pt x="0" y="87485"/>
                      <a:pt x="0" y="74860"/>
                    </a:cubicBezTo>
                    <a:close/>
                  </a:path>
                </a:pathLst>
              </a:cu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72" name="Oval 71">
                <a:extLst>
                  <a:ext uri="{FF2B5EF4-FFF2-40B4-BE49-F238E27FC236}">
                    <a16:creationId xmlns:a16="http://schemas.microsoft.com/office/drawing/2014/main" id="{212D18F9-17EE-ED0E-A91B-06849F83BA99}"/>
                  </a:ext>
                </a:extLst>
              </p:cNvPr>
              <p:cNvSpPr/>
              <p:nvPr/>
            </p:nvSpPr>
            <p:spPr>
              <a:xfrm>
                <a:off x="5155743" y="2893133"/>
                <a:ext cx="686268" cy="45719"/>
              </a:xfrm>
              <a:prstGeom prst="ellipse">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
        <p:nvSpPr>
          <p:cNvPr id="83" name="TextBox 82">
            <a:extLst>
              <a:ext uri="{FF2B5EF4-FFF2-40B4-BE49-F238E27FC236}">
                <a16:creationId xmlns:a16="http://schemas.microsoft.com/office/drawing/2014/main" id="{749E00C1-DA3F-4618-5A26-EB7D626852DE}"/>
              </a:ext>
            </a:extLst>
          </p:cNvPr>
          <p:cNvSpPr txBox="1"/>
          <p:nvPr/>
        </p:nvSpPr>
        <p:spPr>
          <a:xfrm rot="16200000">
            <a:off x="8404353" y="3871527"/>
            <a:ext cx="939548" cy="215444"/>
          </a:xfrm>
          <a:prstGeom prst="rect">
            <a:avLst/>
          </a:prstGeom>
          <a:noFill/>
        </p:spPr>
        <p:txBody>
          <a:bodyPr wrap="square" rtlCol="0">
            <a:spAutoFit/>
          </a:bodyPr>
          <a:lstStyle/>
          <a:p>
            <a:pPr algn="ctr"/>
            <a:r>
              <a:rPr lang="en-GB" sz="800" dirty="0">
                <a:solidFill>
                  <a:srgbClr val="4D4D4D"/>
                </a:solidFill>
                <a:latin typeface="Aptos" panose="020B0004020202020204" pitchFamily="34" charset="0"/>
              </a:rPr>
              <a:t>basic rate: 20%</a:t>
            </a:r>
          </a:p>
        </p:txBody>
      </p:sp>
    </p:spTree>
    <p:custDataLst>
      <p:tags r:id="rId1"/>
    </p:custDataLst>
    <p:extLst>
      <p:ext uri="{BB962C8B-B14F-4D97-AF65-F5344CB8AC3E}">
        <p14:creationId xmlns:p14="http://schemas.microsoft.com/office/powerpoint/2010/main" val="261140650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Effect transition="in" filter="wipe(left)">
                                      <p:cBhvr>
                                        <p:cTn id="7" dur="500"/>
                                        <p:tgtEl>
                                          <p:spTgt spid="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4">
                                            <p:txEl>
                                              <p:pRg st="1" end="1"/>
                                            </p:txEl>
                                          </p:spTgt>
                                        </p:tgtEl>
                                        <p:attrNameLst>
                                          <p:attrName>style.visibility</p:attrName>
                                        </p:attrNameLst>
                                      </p:cBhvr>
                                      <p:to>
                                        <p:strVal val="visible"/>
                                      </p:to>
                                    </p:set>
                                    <p:animEffect transition="in" filter="wipe(left)">
                                      <p:cBhvr>
                                        <p:cTn id="12" dur="500"/>
                                        <p:tgtEl>
                                          <p:spTgt spid="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4">
                                            <p:txEl>
                                              <p:pRg st="2" end="2"/>
                                            </p:txEl>
                                          </p:spTgt>
                                        </p:tgtEl>
                                        <p:attrNameLst>
                                          <p:attrName>style.visibility</p:attrName>
                                        </p:attrNameLst>
                                      </p:cBhvr>
                                      <p:to>
                                        <p:strVal val="visible"/>
                                      </p:to>
                                    </p:set>
                                    <p:animEffect transition="in" filter="wipe(left)">
                                      <p:cBhvr>
                                        <p:cTn id="17" dur="500"/>
                                        <p:tgtEl>
                                          <p:spTgt spid="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4">
                                            <p:txEl>
                                              <p:pRg st="3" end="3"/>
                                            </p:txEl>
                                          </p:spTgt>
                                        </p:tgtEl>
                                        <p:attrNameLst>
                                          <p:attrName>style.visibility</p:attrName>
                                        </p:attrNameLst>
                                      </p:cBhvr>
                                      <p:to>
                                        <p:strVal val="visible"/>
                                      </p:to>
                                    </p:set>
                                    <p:animEffect transition="in" filter="wipe(left)">
                                      <p:cBhvr>
                                        <p:cTn id="22" dur="500"/>
                                        <p:tgtEl>
                                          <p:spTgt spid="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34B41-09BF-8502-1C2B-9DC40D4B2FE2}"/>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defTabSz="914400" eaLnBrk="1" fontAlgn="auto" hangingPunct="1">
              <a:spcBef>
                <a:spcPts val="0"/>
              </a:spcBef>
              <a:spcAft>
                <a:spcPts val="0"/>
              </a:spcAft>
              <a:defRPr/>
            </a:pPr>
            <a:r>
              <a:rPr lang="en-GB" sz="3600">
                <a:solidFill>
                  <a:srgbClr val="391C66"/>
                </a:solidFill>
                <a:latin typeface="Aptos Display" panose="020B0004020202020204" pitchFamily="34" charset="0"/>
                <a:ea typeface="ヒラギノ角ゴ Pro W3"/>
              </a:rPr>
              <a:t>Determining your CGT rate</a:t>
            </a:r>
            <a:endParaRPr lang="en-GB" sz="3600" dirty="0">
              <a:solidFill>
                <a:srgbClr val="391C66"/>
              </a:solidFill>
              <a:latin typeface="Aptos Display" panose="020B0004020202020204" pitchFamily="34" charset="0"/>
              <a:ea typeface="ヒラギノ角ゴ Pro W3"/>
            </a:endParaRPr>
          </a:p>
        </p:txBody>
      </p:sp>
      <p:sp>
        <p:nvSpPr>
          <p:cNvPr id="94" name="TextBox 93">
            <a:extLst>
              <a:ext uri="{FF2B5EF4-FFF2-40B4-BE49-F238E27FC236}">
                <a16:creationId xmlns:a16="http://schemas.microsoft.com/office/drawing/2014/main" id="{FCB6E3C4-2921-C1E9-7774-7D2830E22926}"/>
              </a:ext>
            </a:extLst>
          </p:cNvPr>
          <p:cNvSpPr txBox="1"/>
          <p:nvPr/>
        </p:nvSpPr>
        <p:spPr>
          <a:xfrm>
            <a:off x="893156" y="2555312"/>
            <a:ext cx="4214921" cy="738664"/>
          </a:xfrm>
          <a:prstGeom prst="rect">
            <a:avLst/>
          </a:prstGeom>
          <a:noFill/>
        </p:spPr>
        <p:txBody>
          <a:bodyPr wrap="square">
            <a:spAutoFit/>
          </a:bodyPr>
          <a:lstStyle/>
          <a:p>
            <a:pPr marL="285750" indent="-285750">
              <a:spcAft>
                <a:spcPts val="1200"/>
              </a:spcAft>
              <a:buClr>
                <a:srgbClr val="635A54"/>
              </a:buClr>
              <a:buSzPct val="150000"/>
              <a:buFont typeface="Arial" panose="020B0604020202020204" pitchFamily="34" charset="0"/>
              <a:buChar char="•"/>
            </a:pPr>
            <a:r>
              <a:rPr lang="en-US" sz="1600" dirty="0">
                <a:solidFill>
                  <a:srgbClr val="000000"/>
                </a:solidFill>
                <a:latin typeface="Aptos" panose="020B0004020202020204" pitchFamily="34" charset="0"/>
              </a:rPr>
              <a:t>Higher rate tax payer</a:t>
            </a:r>
          </a:p>
          <a:p>
            <a:pPr marL="285750" indent="-285750">
              <a:spcAft>
                <a:spcPts val="1200"/>
              </a:spcAft>
              <a:buClr>
                <a:srgbClr val="635A54"/>
              </a:buClr>
              <a:buSzPct val="150000"/>
              <a:buFont typeface="Arial" panose="020B0604020202020204" pitchFamily="34" charset="0"/>
              <a:buChar char="•"/>
            </a:pPr>
            <a:r>
              <a:rPr lang="en-US" sz="1600" dirty="0">
                <a:solidFill>
                  <a:srgbClr val="000000"/>
                </a:solidFill>
                <a:latin typeface="Aptos" panose="020B0004020202020204" pitchFamily="34" charset="0"/>
              </a:rPr>
              <a:t>Tax on chargeable gain = 24%</a:t>
            </a:r>
            <a:endParaRPr lang="en-GB" sz="1600" dirty="0">
              <a:solidFill>
                <a:srgbClr val="000000"/>
              </a:solidFill>
              <a:latin typeface="Aptos" panose="020B0004020202020204" pitchFamily="34" charset="0"/>
            </a:endParaRPr>
          </a:p>
        </p:txBody>
      </p:sp>
      <p:sp>
        <p:nvSpPr>
          <p:cNvPr id="96" name="Rectangle: Rounded Corners 95">
            <a:extLst>
              <a:ext uri="{FF2B5EF4-FFF2-40B4-BE49-F238E27FC236}">
                <a16:creationId xmlns:a16="http://schemas.microsoft.com/office/drawing/2014/main" id="{93EE33DC-0F18-9C38-88C1-A68401401E68}"/>
              </a:ext>
            </a:extLst>
          </p:cNvPr>
          <p:cNvSpPr/>
          <p:nvPr/>
        </p:nvSpPr>
        <p:spPr>
          <a:xfrm>
            <a:off x="780881" y="2194066"/>
            <a:ext cx="4426722" cy="1884271"/>
          </a:xfrm>
          <a:prstGeom prst="roundRect">
            <a:avLst>
              <a:gd name="adj" fmla="val 6785"/>
            </a:avLst>
          </a:prstGeom>
          <a:noFill/>
          <a:ln>
            <a:solidFill>
              <a:schemeClr val="accent5"/>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5" name="Oval 24">
            <a:extLst>
              <a:ext uri="{FF2B5EF4-FFF2-40B4-BE49-F238E27FC236}">
                <a16:creationId xmlns:a16="http://schemas.microsoft.com/office/drawing/2014/main" id="{7980CF03-2801-27B4-A894-79588B5D370D}"/>
              </a:ext>
            </a:extLst>
          </p:cNvPr>
          <p:cNvSpPr/>
          <p:nvPr/>
        </p:nvSpPr>
        <p:spPr>
          <a:xfrm>
            <a:off x="4969547" y="1925241"/>
            <a:ext cx="417440" cy="527548"/>
          </a:xfrm>
          <a:custGeom>
            <a:avLst/>
            <a:gdLst/>
            <a:ahLst/>
            <a:cxnLst/>
            <a:rect l="l" t="t" r="r" b="b"/>
            <a:pathLst>
              <a:path w="1368152" h="1729030">
                <a:moveTo>
                  <a:pt x="410799" y="964935"/>
                </a:moveTo>
                <a:lnTo>
                  <a:pt x="684076" y="1213368"/>
                </a:lnTo>
                <a:lnTo>
                  <a:pt x="957353" y="964935"/>
                </a:lnTo>
                <a:cubicBezTo>
                  <a:pt x="878535" y="1015571"/>
                  <a:pt x="784626" y="1044000"/>
                  <a:pt x="684076" y="1044000"/>
                </a:cubicBezTo>
                <a:cubicBezTo>
                  <a:pt x="583527" y="1044000"/>
                  <a:pt x="489617" y="1015571"/>
                  <a:pt x="410799" y="964935"/>
                </a:cubicBezTo>
                <a:close/>
                <a:moveTo>
                  <a:pt x="684076" y="0"/>
                </a:moveTo>
                <a:cubicBezTo>
                  <a:pt x="972369" y="0"/>
                  <a:pt x="1206076" y="233707"/>
                  <a:pt x="1206076" y="522000"/>
                </a:cubicBezTo>
                <a:cubicBezTo>
                  <a:pt x="1206076" y="694714"/>
                  <a:pt x="1122196" y="847837"/>
                  <a:pt x="992015" y="941581"/>
                </a:cubicBezTo>
                <a:cubicBezTo>
                  <a:pt x="1215775" y="1051628"/>
                  <a:pt x="1368152" y="1282524"/>
                  <a:pt x="1368152" y="1549010"/>
                </a:cubicBezTo>
                <a:lnTo>
                  <a:pt x="1368152" y="1729030"/>
                </a:lnTo>
                <a:lnTo>
                  <a:pt x="0" y="1729030"/>
                </a:lnTo>
                <a:lnTo>
                  <a:pt x="0" y="1549010"/>
                </a:lnTo>
                <a:cubicBezTo>
                  <a:pt x="0" y="1282524"/>
                  <a:pt x="152377" y="1051628"/>
                  <a:pt x="376137" y="941581"/>
                </a:cubicBezTo>
                <a:cubicBezTo>
                  <a:pt x="245956" y="847837"/>
                  <a:pt x="162076" y="694714"/>
                  <a:pt x="162076" y="522000"/>
                </a:cubicBezTo>
                <a:cubicBezTo>
                  <a:pt x="162076" y="233707"/>
                  <a:pt x="395783" y="0"/>
                  <a:pt x="684076" y="0"/>
                </a:cubicBezTo>
                <a:close/>
              </a:path>
            </a:pathLst>
          </a:custGeom>
          <a:solidFill>
            <a:srgbClr val="11A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dirty="0">
              <a:solidFill>
                <a:prstClr val="white"/>
              </a:solidFill>
              <a:latin typeface="Calibri"/>
            </a:endParaRPr>
          </a:p>
        </p:txBody>
      </p:sp>
      <p:sp>
        <p:nvSpPr>
          <p:cNvPr id="5" name="Rectangle 4">
            <a:extLst>
              <a:ext uri="{FF2B5EF4-FFF2-40B4-BE49-F238E27FC236}">
                <a16:creationId xmlns:a16="http://schemas.microsoft.com/office/drawing/2014/main" id="{DFA81626-BF4C-4768-BCD4-7D6A3756CFCB}"/>
              </a:ext>
            </a:extLst>
          </p:cNvPr>
          <p:cNvSpPr/>
          <p:nvPr/>
        </p:nvSpPr>
        <p:spPr>
          <a:xfrm>
            <a:off x="8006615" y="2362068"/>
            <a:ext cx="939548" cy="2988639"/>
          </a:xfrm>
          <a:prstGeom prst="rect">
            <a:avLst/>
          </a:prstGeom>
          <a:pattFill prst="lgCheck">
            <a:fgClr>
              <a:schemeClr val="bg1">
                <a:lumMod val="85000"/>
              </a:schemeClr>
            </a:fgClr>
            <a:bgClr>
              <a:schemeClr val="bg1"/>
            </a:bgClr>
          </a:pattFill>
          <a:ln>
            <a:noFill/>
          </a:ln>
          <a:effectLst>
            <a:innerShdw blurRad="139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07527532-1F8D-E6E3-4048-41CD577739F5}"/>
              </a:ext>
            </a:extLst>
          </p:cNvPr>
          <p:cNvGrpSpPr/>
          <p:nvPr/>
        </p:nvGrpSpPr>
        <p:grpSpPr>
          <a:xfrm>
            <a:off x="8133255" y="2997575"/>
            <a:ext cx="686268" cy="2221556"/>
            <a:chOff x="6374281" y="2824417"/>
            <a:chExt cx="686268" cy="1778439"/>
          </a:xfrm>
        </p:grpSpPr>
        <p:sp>
          <p:nvSpPr>
            <p:cNvPr id="12" name="Rectangle 11">
              <a:extLst>
                <a:ext uri="{FF2B5EF4-FFF2-40B4-BE49-F238E27FC236}">
                  <a16:creationId xmlns:a16="http://schemas.microsoft.com/office/drawing/2014/main" id="{3AB0433E-B9D9-8147-FE28-9839E877FDC3}"/>
                </a:ext>
              </a:extLst>
            </p:cNvPr>
            <p:cNvSpPr/>
            <p:nvPr/>
          </p:nvSpPr>
          <p:spPr>
            <a:xfrm>
              <a:off x="6374281" y="2824417"/>
              <a:ext cx="686268" cy="1333350"/>
            </a:xfrm>
            <a:prstGeom prst="rect">
              <a:avLst/>
            </a:prstGeom>
            <a:gradFill flip="none" rotWithShape="1">
              <a:gsLst>
                <a:gs pos="24000">
                  <a:srgbClr val="269ADE"/>
                </a:gs>
                <a:gs pos="79000">
                  <a:srgbClr val="258CC9"/>
                </a:gs>
                <a:gs pos="53000">
                  <a:srgbClr val="0A9FFA"/>
                </a:gs>
                <a:gs pos="35000">
                  <a:srgbClr val="82BDE0"/>
                </a:gs>
                <a:gs pos="100000">
                  <a:srgbClr val="035F97"/>
                </a:gs>
                <a:gs pos="0">
                  <a:srgbClr val="035F97"/>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Calibri"/>
              </a:endParaRPr>
            </a:p>
          </p:txBody>
        </p:sp>
        <p:sp>
          <p:nvSpPr>
            <p:cNvPr id="14" name="Rectangle 13">
              <a:extLst>
                <a:ext uri="{FF2B5EF4-FFF2-40B4-BE49-F238E27FC236}">
                  <a16:creationId xmlns:a16="http://schemas.microsoft.com/office/drawing/2014/main" id="{5B2D7FFF-B9A8-547D-3075-45142B87E247}"/>
                </a:ext>
              </a:extLst>
            </p:cNvPr>
            <p:cNvSpPr/>
            <p:nvPr/>
          </p:nvSpPr>
          <p:spPr>
            <a:xfrm>
              <a:off x="6374281" y="4155673"/>
              <a:ext cx="686268" cy="447183"/>
            </a:xfrm>
            <a:prstGeom prst="rect">
              <a:avLst/>
            </a:prstGeom>
            <a:gradFill flip="none" rotWithShape="1">
              <a:gsLst>
                <a:gs pos="34000">
                  <a:schemeClr val="accent5"/>
                </a:gs>
                <a:gs pos="79000">
                  <a:srgbClr val="91E002"/>
                </a:gs>
                <a:gs pos="42000">
                  <a:schemeClr val="accent5"/>
                </a:gs>
                <a:gs pos="12000">
                  <a:srgbClr val="93E402"/>
                </a:gs>
                <a:gs pos="100000">
                  <a:schemeClr val="accent2">
                    <a:lumMod val="50000"/>
                  </a:schemeClr>
                </a:gs>
                <a:gs pos="0">
                  <a:schemeClr val="accent2">
                    <a:lumMod val="50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Calibri"/>
              </a:endParaRPr>
            </a:p>
          </p:txBody>
        </p:sp>
      </p:grpSp>
      <p:grpSp>
        <p:nvGrpSpPr>
          <p:cNvPr id="15" name="Group 14">
            <a:extLst>
              <a:ext uri="{FF2B5EF4-FFF2-40B4-BE49-F238E27FC236}">
                <a16:creationId xmlns:a16="http://schemas.microsoft.com/office/drawing/2014/main" id="{9ACC8063-770C-B602-88C2-8FB737E7E12E}"/>
              </a:ext>
            </a:extLst>
          </p:cNvPr>
          <p:cNvGrpSpPr/>
          <p:nvPr/>
        </p:nvGrpSpPr>
        <p:grpSpPr>
          <a:xfrm>
            <a:off x="8061884" y="5106567"/>
            <a:ext cx="829013" cy="306832"/>
            <a:chOff x="1581856" y="2492896"/>
            <a:chExt cx="1080000" cy="540000"/>
          </a:xfrm>
          <a:effectLst>
            <a:outerShdw blurRad="215900" dist="38100" dir="16200000" sx="102000" sy="102000" rotWithShape="0">
              <a:prstClr val="black">
                <a:alpha val="40000"/>
              </a:prstClr>
            </a:outerShdw>
          </a:effectLst>
        </p:grpSpPr>
        <p:sp>
          <p:nvSpPr>
            <p:cNvPr id="17" name="Rectangle 16">
              <a:extLst>
                <a:ext uri="{FF2B5EF4-FFF2-40B4-BE49-F238E27FC236}">
                  <a16:creationId xmlns:a16="http://schemas.microsoft.com/office/drawing/2014/main" id="{F4602511-3ECC-D05C-D27D-46FD67B40232}"/>
                </a:ext>
              </a:extLst>
            </p:cNvPr>
            <p:cNvSpPr/>
            <p:nvPr/>
          </p:nvSpPr>
          <p:spPr>
            <a:xfrm>
              <a:off x="1581856" y="2492896"/>
              <a:ext cx="540000" cy="54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Calibri"/>
              </a:endParaRPr>
            </a:p>
          </p:txBody>
        </p:sp>
        <p:sp>
          <p:nvSpPr>
            <p:cNvPr id="18" name="Rectangle 17">
              <a:extLst>
                <a:ext uri="{FF2B5EF4-FFF2-40B4-BE49-F238E27FC236}">
                  <a16:creationId xmlns:a16="http://schemas.microsoft.com/office/drawing/2014/main" id="{9E5B822C-308C-27D9-E609-A4B7DCAC2184}"/>
                </a:ext>
              </a:extLst>
            </p:cNvPr>
            <p:cNvSpPr/>
            <p:nvPr/>
          </p:nvSpPr>
          <p:spPr>
            <a:xfrm>
              <a:off x="2121856" y="2492896"/>
              <a:ext cx="540000" cy="54000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Calibri"/>
              </a:endParaRPr>
            </a:p>
          </p:txBody>
        </p:sp>
      </p:grpSp>
      <p:sp>
        <p:nvSpPr>
          <p:cNvPr id="19" name="Rectangle 18">
            <a:extLst>
              <a:ext uri="{FF2B5EF4-FFF2-40B4-BE49-F238E27FC236}">
                <a16:creationId xmlns:a16="http://schemas.microsoft.com/office/drawing/2014/main" id="{205FBBB2-FDA3-47D5-3DAE-487ADDB211FC}"/>
              </a:ext>
            </a:extLst>
          </p:cNvPr>
          <p:cNvSpPr/>
          <p:nvPr/>
        </p:nvSpPr>
        <p:spPr>
          <a:xfrm>
            <a:off x="8006615" y="5350706"/>
            <a:ext cx="939548" cy="812311"/>
          </a:xfrm>
          <a:prstGeom prst="rect">
            <a:avLst/>
          </a:prstGeom>
          <a:gradFill flip="none" rotWithShape="1">
            <a:gsLst>
              <a:gs pos="0">
                <a:schemeClr val="bg1"/>
              </a:gs>
              <a:gs pos="69000">
                <a:schemeClr val="bg1"/>
              </a:gs>
              <a:gs pos="26000">
                <a:schemeClr val="bg1">
                  <a:lumMod val="85000"/>
                </a:schemeClr>
              </a:gs>
              <a:gs pos="10000">
                <a:schemeClr val="bg1">
                  <a:lumMod val="65000"/>
                </a:schemeClr>
              </a:gs>
              <a:gs pos="90000">
                <a:schemeClr val="bg1">
                  <a:lumMod val="75000"/>
                </a:schemeClr>
              </a:gs>
              <a:gs pos="100000">
                <a:schemeClr val="bg1"/>
              </a:gs>
            </a:gsLst>
            <a:lin ang="0" scaled="0"/>
            <a:tileRect/>
          </a:gradFill>
          <a:ln>
            <a:noFill/>
          </a:ln>
          <a:effectLst>
            <a:outerShdw blurRad="101600" dist="38100" dir="16200000" sx="102000" sy="102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Calibri"/>
            </a:endParaRPr>
          </a:p>
        </p:txBody>
      </p:sp>
      <p:grpSp>
        <p:nvGrpSpPr>
          <p:cNvPr id="20" name="Group 19">
            <a:extLst>
              <a:ext uri="{FF2B5EF4-FFF2-40B4-BE49-F238E27FC236}">
                <a16:creationId xmlns:a16="http://schemas.microsoft.com/office/drawing/2014/main" id="{11E1F252-6F2F-949A-4157-9E198BDD3C78}"/>
              </a:ext>
            </a:extLst>
          </p:cNvPr>
          <p:cNvGrpSpPr/>
          <p:nvPr/>
        </p:nvGrpSpPr>
        <p:grpSpPr>
          <a:xfrm>
            <a:off x="9017535" y="4624003"/>
            <a:ext cx="939548" cy="595128"/>
            <a:chOff x="7258561" y="4007730"/>
            <a:chExt cx="939548" cy="595128"/>
          </a:xfrm>
        </p:grpSpPr>
        <p:sp>
          <p:nvSpPr>
            <p:cNvPr id="22" name="TextBox 21">
              <a:extLst>
                <a:ext uri="{FF2B5EF4-FFF2-40B4-BE49-F238E27FC236}">
                  <a16:creationId xmlns:a16="http://schemas.microsoft.com/office/drawing/2014/main" id="{85C8E820-0A4F-660F-F10B-60560C6F23AB}"/>
                </a:ext>
              </a:extLst>
            </p:cNvPr>
            <p:cNvSpPr txBox="1"/>
            <p:nvPr/>
          </p:nvSpPr>
          <p:spPr>
            <a:xfrm>
              <a:off x="7258561" y="4007730"/>
              <a:ext cx="939548" cy="307777"/>
            </a:xfrm>
            <a:prstGeom prst="rect">
              <a:avLst/>
            </a:prstGeom>
            <a:noFill/>
          </p:spPr>
          <p:txBody>
            <a:bodyPr wrap="square" rtlCol="0">
              <a:spAutoFit/>
            </a:bodyPr>
            <a:lstStyle/>
            <a:p>
              <a:pPr algn="ctr"/>
              <a:r>
                <a:rPr lang="en-GB" sz="1400" dirty="0">
                  <a:latin typeface="Aptos" panose="020B0004020202020204" pitchFamily="34" charset="0"/>
                </a:rPr>
                <a:t>£12,570</a:t>
              </a:r>
            </a:p>
          </p:txBody>
        </p:sp>
        <p:sp>
          <p:nvSpPr>
            <p:cNvPr id="23" name="TextBox 22">
              <a:extLst>
                <a:ext uri="{FF2B5EF4-FFF2-40B4-BE49-F238E27FC236}">
                  <a16:creationId xmlns:a16="http://schemas.microsoft.com/office/drawing/2014/main" id="{B496DE63-A3A7-CB1F-7DAB-186EFD64687F}"/>
                </a:ext>
              </a:extLst>
            </p:cNvPr>
            <p:cNvSpPr txBox="1"/>
            <p:nvPr/>
          </p:nvSpPr>
          <p:spPr>
            <a:xfrm>
              <a:off x="7258561" y="4187360"/>
              <a:ext cx="939548" cy="415498"/>
            </a:xfrm>
            <a:prstGeom prst="rect">
              <a:avLst/>
            </a:prstGeom>
            <a:noFill/>
          </p:spPr>
          <p:txBody>
            <a:bodyPr wrap="square" rtlCol="0">
              <a:spAutoFit/>
            </a:bodyPr>
            <a:lstStyle/>
            <a:p>
              <a:pPr algn="ctr"/>
              <a:r>
                <a:rPr lang="en-GB" sz="1050" dirty="0">
                  <a:latin typeface="Aptos" panose="020B0004020202020204" pitchFamily="34" charset="0"/>
                </a:rPr>
                <a:t>personal allowance</a:t>
              </a:r>
            </a:p>
          </p:txBody>
        </p:sp>
      </p:grpSp>
      <p:cxnSp>
        <p:nvCxnSpPr>
          <p:cNvPr id="26" name="Straight Connector 25">
            <a:extLst>
              <a:ext uri="{FF2B5EF4-FFF2-40B4-BE49-F238E27FC236}">
                <a16:creationId xmlns:a16="http://schemas.microsoft.com/office/drawing/2014/main" id="{C659FB53-072A-5778-0125-E3CC0733F51B}"/>
              </a:ext>
            </a:extLst>
          </p:cNvPr>
          <p:cNvCxnSpPr>
            <a:cxnSpLocks/>
          </p:cNvCxnSpPr>
          <p:nvPr/>
        </p:nvCxnSpPr>
        <p:spPr>
          <a:xfrm>
            <a:off x="8006615" y="4771164"/>
            <a:ext cx="1036428" cy="0"/>
          </a:xfrm>
          <a:prstGeom prst="line">
            <a:avLst/>
          </a:prstGeom>
          <a:ln>
            <a:solidFill>
              <a:srgbClr val="3A3A3A"/>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8CE4131F-D8A7-F608-1337-551CA0CF6847}"/>
              </a:ext>
            </a:extLst>
          </p:cNvPr>
          <p:cNvGrpSpPr/>
          <p:nvPr/>
        </p:nvGrpSpPr>
        <p:grpSpPr>
          <a:xfrm>
            <a:off x="7305603" y="3450056"/>
            <a:ext cx="629639" cy="1321109"/>
            <a:chOff x="5546628" y="2833782"/>
            <a:chExt cx="629639" cy="1321109"/>
          </a:xfrm>
        </p:grpSpPr>
        <p:sp>
          <p:nvSpPr>
            <p:cNvPr id="29" name="Left Brace 28">
              <a:extLst>
                <a:ext uri="{FF2B5EF4-FFF2-40B4-BE49-F238E27FC236}">
                  <a16:creationId xmlns:a16="http://schemas.microsoft.com/office/drawing/2014/main" id="{9859B61A-35E6-A156-2546-1CBE74293D35}"/>
                </a:ext>
              </a:extLst>
            </p:cNvPr>
            <p:cNvSpPr/>
            <p:nvPr/>
          </p:nvSpPr>
          <p:spPr>
            <a:xfrm>
              <a:off x="6066537" y="2833782"/>
              <a:ext cx="109730" cy="1321109"/>
            </a:xfrm>
            <a:prstGeom prst="leftBrace">
              <a:avLst>
                <a:gd name="adj1" fmla="val 23985"/>
                <a:gd name="adj2" fmla="val 50078"/>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4" name="TextBox 33">
              <a:extLst>
                <a:ext uri="{FF2B5EF4-FFF2-40B4-BE49-F238E27FC236}">
                  <a16:creationId xmlns:a16="http://schemas.microsoft.com/office/drawing/2014/main" id="{4600DA06-F81B-FE33-C352-7257F29A855C}"/>
                </a:ext>
              </a:extLst>
            </p:cNvPr>
            <p:cNvSpPr txBox="1"/>
            <p:nvPr/>
          </p:nvSpPr>
          <p:spPr>
            <a:xfrm>
              <a:off x="5546628" y="3581642"/>
              <a:ext cx="568484" cy="369332"/>
            </a:xfrm>
            <a:prstGeom prst="rect">
              <a:avLst/>
            </a:prstGeom>
            <a:noFill/>
          </p:spPr>
          <p:txBody>
            <a:bodyPr wrap="square" rtlCol="0">
              <a:spAutoFit/>
            </a:bodyPr>
            <a:lstStyle/>
            <a:p>
              <a:pPr algn="ctr"/>
              <a:r>
                <a:rPr lang="en-GB" sz="900" dirty="0">
                  <a:latin typeface="Aptos" panose="020B0004020202020204" pitchFamily="34" charset="0"/>
                </a:rPr>
                <a:t>taxable income</a:t>
              </a:r>
            </a:p>
          </p:txBody>
        </p:sp>
      </p:grpSp>
      <p:grpSp>
        <p:nvGrpSpPr>
          <p:cNvPr id="36" name="Group 35">
            <a:extLst>
              <a:ext uri="{FF2B5EF4-FFF2-40B4-BE49-F238E27FC236}">
                <a16:creationId xmlns:a16="http://schemas.microsoft.com/office/drawing/2014/main" id="{A7753B17-FAB2-4BC1-2F92-662D69B17060}"/>
              </a:ext>
            </a:extLst>
          </p:cNvPr>
          <p:cNvGrpSpPr/>
          <p:nvPr/>
        </p:nvGrpSpPr>
        <p:grpSpPr>
          <a:xfrm>
            <a:off x="8006615" y="2890961"/>
            <a:ext cx="1950468" cy="595128"/>
            <a:chOff x="6247641" y="2274688"/>
            <a:chExt cx="1950468" cy="595128"/>
          </a:xfrm>
        </p:grpSpPr>
        <p:sp>
          <p:nvSpPr>
            <p:cNvPr id="37" name="TextBox 36">
              <a:extLst>
                <a:ext uri="{FF2B5EF4-FFF2-40B4-BE49-F238E27FC236}">
                  <a16:creationId xmlns:a16="http://schemas.microsoft.com/office/drawing/2014/main" id="{8434130C-48E6-F092-AB94-4A949D534607}"/>
                </a:ext>
              </a:extLst>
            </p:cNvPr>
            <p:cNvSpPr txBox="1"/>
            <p:nvPr/>
          </p:nvSpPr>
          <p:spPr>
            <a:xfrm>
              <a:off x="7258561" y="2274688"/>
              <a:ext cx="939548" cy="307777"/>
            </a:xfrm>
            <a:prstGeom prst="rect">
              <a:avLst/>
            </a:prstGeom>
            <a:noFill/>
          </p:spPr>
          <p:txBody>
            <a:bodyPr wrap="square" rtlCol="0">
              <a:spAutoFit/>
            </a:bodyPr>
            <a:lstStyle/>
            <a:p>
              <a:pPr algn="ctr"/>
              <a:r>
                <a:rPr lang="en-GB" sz="1400" dirty="0">
                  <a:latin typeface="Aptos" panose="020B0004020202020204" pitchFamily="34" charset="0"/>
                </a:rPr>
                <a:t>£50,270</a:t>
              </a:r>
            </a:p>
          </p:txBody>
        </p:sp>
        <p:sp>
          <p:nvSpPr>
            <p:cNvPr id="38" name="TextBox 37">
              <a:extLst>
                <a:ext uri="{FF2B5EF4-FFF2-40B4-BE49-F238E27FC236}">
                  <a16:creationId xmlns:a16="http://schemas.microsoft.com/office/drawing/2014/main" id="{1256C444-8D14-84DB-68C3-09E9FC918764}"/>
                </a:ext>
              </a:extLst>
            </p:cNvPr>
            <p:cNvSpPr txBox="1"/>
            <p:nvPr/>
          </p:nvSpPr>
          <p:spPr>
            <a:xfrm>
              <a:off x="7258561" y="2454318"/>
              <a:ext cx="939548" cy="415498"/>
            </a:xfrm>
            <a:prstGeom prst="rect">
              <a:avLst/>
            </a:prstGeom>
            <a:noFill/>
          </p:spPr>
          <p:txBody>
            <a:bodyPr wrap="square" rtlCol="0">
              <a:spAutoFit/>
            </a:bodyPr>
            <a:lstStyle/>
            <a:p>
              <a:pPr algn="ctr"/>
              <a:r>
                <a:rPr lang="en-GB" sz="1050" dirty="0">
                  <a:latin typeface="Aptos" panose="020B0004020202020204" pitchFamily="34" charset="0"/>
                </a:rPr>
                <a:t>higher rate tax band</a:t>
              </a:r>
            </a:p>
          </p:txBody>
        </p:sp>
        <p:cxnSp>
          <p:nvCxnSpPr>
            <p:cNvPr id="42" name="Straight Connector 41">
              <a:extLst>
                <a:ext uri="{FF2B5EF4-FFF2-40B4-BE49-F238E27FC236}">
                  <a16:creationId xmlns:a16="http://schemas.microsoft.com/office/drawing/2014/main" id="{2C2C4ED6-0E1C-FEF3-0FF2-EB76297A9882}"/>
                </a:ext>
              </a:extLst>
            </p:cNvPr>
            <p:cNvCxnSpPr>
              <a:cxnSpLocks/>
            </p:cNvCxnSpPr>
            <p:nvPr/>
          </p:nvCxnSpPr>
          <p:spPr>
            <a:xfrm>
              <a:off x="6247641" y="2413820"/>
              <a:ext cx="1036428" cy="0"/>
            </a:xfrm>
            <a:prstGeom prst="line">
              <a:avLst/>
            </a:prstGeom>
            <a:ln>
              <a:solidFill>
                <a:srgbClr val="3A3A3A"/>
              </a:solidFill>
              <a:prstDash val="sysDot"/>
            </a:ln>
            <a:effectLst/>
          </p:spPr>
          <p:style>
            <a:lnRef idx="2">
              <a:schemeClr val="accent1"/>
            </a:lnRef>
            <a:fillRef idx="0">
              <a:schemeClr val="accent1"/>
            </a:fillRef>
            <a:effectRef idx="1">
              <a:schemeClr val="accent1"/>
            </a:effectRef>
            <a:fontRef idx="minor">
              <a:schemeClr val="tx1"/>
            </a:fontRef>
          </p:style>
        </p:cxnSp>
      </p:grpSp>
      <p:grpSp>
        <p:nvGrpSpPr>
          <p:cNvPr id="43" name="Group 42">
            <a:extLst>
              <a:ext uri="{FF2B5EF4-FFF2-40B4-BE49-F238E27FC236}">
                <a16:creationId xmlns:a16="http://schemas.microsoft.com/office/drawing/2014/main" id="{D85A845B-BCF4-EC21-6391-99D90FDAC8BE}"/>
              </a:ext>
            </a:extLst>
          </p:cNvPr>
          <p:cNvGrpSpPr/>
          <p:nvPr/>
        </p:nvGrpSpPr>
        <p:grpSpPr>
          <a:xfrm>
            <a:off x="7103135" y="3078404"/>
            <a:ext cx="832107" cy="369332"/>
            <a:chOff x="5344160" y="2462131"/>
            <a:chExt cx="832107" cy="369332"/>
          </a:xfrm>
        </p:grpSpPr>
        <p:sp>
          <p:nvSpPr>
            <p:cNvPr id="44" name="Left Brace 43">
              <a:extLst>
                <a:ext uri="{FF2B5EF4-FFF2-40B4-BE49-F238E27FC236}">
                  <a16:creationId xmlns:a16="http://schemas.microsoft.com/office/drawing/2014/main" id="{500EBC3F-8D0A-3553-4D0A-5C45E0F2FCAB}"/>
                </a:ext>
              </a:extLst>
            </p:cNvPr>
            <p:cNvSpPr/>
            <p:nvPr/>
          </p:nvSpPr>
          <p:spPr>
            <a:xfrm>
              <a:off x="6066537" y="2479040"/>
              <a:ext cx="109730" cy="314235"/>
            </a:xfrm>
            <a:prstGeom prst="leftBrace">
              <a:avLst>
                <a:gd name="adj1" fmla="val 23985"/>
                <a:gd name="adj2" fmla="val 50078"/>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5" name="TextBox 44">
              <a:extLst>
                <a:ext uri="{FF2B5EF4-FFF2-40B4-BE49-F238E27FC236}">
                  <a16:creationId xmlns:a16="http://schemas.microsoft.com/office/drawing/2014/main" id="{5E031F50-B65A-DEC4-0626-DFCFFBFDDD6C}"/>
                </a:ext>
              </a:extLst>
            </p:cNvPr>
            <p:cNvSpPr txBox="1"/>
            <p:nvPr/>
          </p:nvSpPr>
          <p:spPr>
            <a:xfrm>
              <a:off x="5344160" y="2462131"/>
              <a:ext cx="770952" cy="369332"/>
            </a:xfrm>
            <a:prstGeom prst="rect">
              <a:avLst/>
            </a:prstGeom>
            <a:noFill/>
          </p:spPr>
          <p:txBody>
            <a:bodyPr wrap="square" rtlCol="0">
              <a:spAutoFit/>
            </a:bodyPr>
            <a:lstStyle/>
            <a:p>
              <a:pPr algn="ctr"/>
              <a:r>
                <a:rPr lang="en-GB" sz="900" dirty="0">
                  <a:latin typeface="Aptos" panose="020B0004020202020204" pitchFamily="34" charset="0"/>
                </a:rPr>
                <a:t>chargeable gain</a:t>
              </a:r>
            </a:p>
          </p:txBody>
        </p:sp>
      </p:grpSp>
      <p:sp>
        <p:nvSpPr>
          <p:cNvPr id="46" name="Rectangle 45">
            <a:extLst>
              <a:ext uri="{FF2B5EF4-FFF2-40B4-BE49-F238E27FC236}">
                <a16:creationId xmlns:a16="http://schemas.microsoft.com/office/drawing/2014/main" id="{C41A8740-E728-9EB0-3F87-4D0755438E21}"/>
              </a:ext>
            </a:extLst>
          </p:cNvPr>
          <p:cNvSpPr/>
          <p:nvPr/>
        </p:nvSpPr>
        <p:spPr>
          <a:xfrm>
            <a:off x="8006615" y="2145957"/>
            <a:ext cx="939548" cy="306832"/>
          </a:xfrm>
          <a:prstGeom prst="rect">
            <a:avLst/>
          </a:prstGeom>
          <a:gradFill flip="none" rotWithShape="1">
            <a:gsLst>
              <a:gs pos="0">
                <a:schemeClr val="bg1"/>
              </a:gs>
              <a:gs pos="69000">
                <a:schemeClr val="bg1"/>
              </a:gs>
              <a:gs pos="26000">
                <a:schemeClr val="bg1">
                  <a:lumMod val="85000"/>
                </a:schemeClr>
              </a:gs>
              <a:gs pos="10000">
                <a:schemeClr val="bg1">
                  <a:lumMod val="65000"/>
                </a:schemeClr>
              </a:gs>
              <a:gs pos="90000">
                <a:schemeClr val="bg1">
                  <a:lumMod val="75000"/>
                </a:schemeClr>
              </a:gs>
              <a:gs pos="100000">
                <a:schemeClr val="bg1"/>
              </a:gs>
            </a:gsLst>
            <a:lin ang="0" scaled="0"/>
            <a:tileRect/>
          </a:gradFill>
          <a:ln>
            <a:noFill/>
          </a:ln>
          <a:effectLst>
            <a:outerShdw blurRad="101600" dist="38100" dir="16200000" sx="102000" sy="102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Calibri"/>
            </a:endParaRPr>
          </a:p>
        </p:txBody>
      </p:sp>
      <p:sp>
        <p:nvSpPr>
          <p:cNvPr id="47" name="Freeform: Shape 46">
            <a:extLst>
              <a:ext uri="{FF2B5EF4-FFF2-40B4-BE49-F238E27FC236}">
                <a16:creationId xmlns:a16="http://schemas.microsoft.com/office/drawing/2014/main" id="{0B0864BF-D5DB-47CD-4220-DD4C304C4928}"/>
              </a:ext>
            </a:extLst>
          </p:cNvPr>
          <p:cNvSpPr/>
          <p:nvPr/>
        </p:nvSpPr>
        <p:spPr>
          <a:xfrm>
            <a:off x="8006615" y="2283701"/>
            <a:ext cx="939548" cy="31347"/>
          </a:xfrm>
          <a:custGeom>
            <a:avLst/>
            <a:gdLst>
              <a:gd name="connsiteX0" fmla="*/ 0 w 939548"/>
              <a:gd name="connsiteY0" fmla="*/ 0 h 35192"/>
              <a:gd name="connsiteX1" fmla="*/ 939548 w 939548"/>
              <a:gd name="connsiteY1" fmla="*/ 0 h 35192"/>
              <a:gd name="connsiteX2" fmla="*/ 939548 w 939548"/>
              <a:gd name="connsiteY2" fmla="*/ 35192 h 35192"/>
              <a:gd name="connsiteX3" fmla="*/ 0 w 939548"/>
              <a:gd name="connsiteY3" fmla="*/ 35192 h 35192"/>
            </a:gdLst>
            <a:ahLst/>
            <a:cxnLst>
              <a:cxn ang="0">
                <a:pos x="connsiteX0" y="connsiteY0"/>
              </a:cxn>
              <a:cxn ang="0">
                <a:pos x="connsiteX1" y="connsiteY1"/>
              </a:cxn>
              <a:cxn ang="0">
                <a:pos x="connsiteX2" y="connsiteY2"/>
              </a:cxn>
              <a:cxn ang="0">
                <a:pos x="connsiteX3" y="connsiteY3"/>
              </a:cxn>
            </a:cxnLst>
            <a:rect l="l" t="t" r="r" b="b"/>
            <a:pathLst>
              <a:path w="939548" h="35192">
                <a:moveTo>
                  <a:pt x="0" y="0"/>
                </a:moveTo>
                <a:lnTo>
                  <a:pt x="939548" y="0"/>
                </a:lnTo>
                <a:lnTo>
                  <a:pt x="939548" y="35192"/>
                </a:lnTo>
                <a:lnTo>
                  <a:pt x="0" y="35192"/>
                </a:lnTo>
                <a:close/>
              </a:path>
            </a:pathLst>
          </a:custGeom>
          <a:gradFill>
            <a:gsLst>
              <a:gs pos="0">
                <a:schemeClr val="bg1">
                  <a:lumMod val="85000"/>
                </a:schemeClr>
              </a:gs>
              <a:gs pos="76000">
                <a:schemeClr val="bg1">
                  <a:lumMod val="65000"/>
                </a:schemeClr>
              </a:gs>
              <a:gs pos="19000">
                <a:schemeClr val="bg1">
                  <a:lumMod val="65000"/>
                </a:schemeClr>
              </a:gs>
              <a:gs pos="10000">
                <a:schemeClr val="bg1">
                  <a:lumMod val="65000"/>
                </a:schemeClr>
              </a:gs>
              <a:gs pos="90000">
                <a:schemeClr val="bg1">
                  <a:lumMod val="75000"/>
                </a:schemeClr>
              </a:gs>
              <a:gs pos="100000">
                <a:schemeClr val="bg1">
                  <a:lumMod val="85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eaLnBrk="1" fontAlgn="auto" hangingPunct="1">
              <a:spcBef>
                <a:spcPts val="0"/>
              </a:spcBef>
              <a:spcAft>
                <a:spcPts val="0"/>
              </a:spcAft>
              <a:defRPr/>
            </a:pPr>
            <a:endParaRPr lang="en-GB">
              <a:solidFill>
                <a:prstClr val="white"/>
              </a:solidFill>
              <a:latin typeface="Calibri"/>
            </a:endParaRPr>
          </a:p>
        </p:txBody>
      </p:sp>
      <p:sp>
        <p:nvSpPr>
          <p:cNvPr id="63" name="Freeform: Shape 62">
            <a:extLst>
              <a:ext uri="{FF2B5EF4-FFF2-40B4-BE49-F238E27FC236}">
                <a16:creationId xmlns:a16="http://schemas.microsoft.com/office/drawing/2014/main" id="{AE3A87F2-85E3-F23B-16D0-164B8853BC85}"/>
              </a:ext>
            </a:extLst>
          </p:cNvPr>
          <p:cNvSpPr/>
          <p:nvPr/>
        </p:nvSpPr>
        <p:spPr>
          <a:xfrm>
            <a:off x="8006615" y="5485806"/>
            <a:ext cx="939548" cy="31347"/>
          </a:xfrm>
          <a:custGeom>
            <a:avLst/>
            <a:gdLst>
              <a:gd name="connsiteX0" fmla="*/ 0 w 939548"/>
              <a:gd name="connsiteY0" fmla="*/ 0 h 35192"/>
              <a:gd name="connsiteX1" fmla="*/ 939548 w 939548"/>
              <a:gd name="connsiteY1" fmla="*/ 0 h 35192"/>
              <a:gd name="connsiteX2" fmla="*/ 939548 w 939548"/>
              <a:gd name="connsiteY2" fmla="*/ 35192 h 35192"/>
              <a:gd name="connsiteX3" fmla="*/ 0 w 939548"/>
              <a:gd name="connsiteY3" fmla="*/ 35192 h 35192"/>
            </a:gdLst>
            <a:ahLst/>
            <a:cxnLst>
              <a:cxn ang="0">
                <a:pos x="connsiteX0" y="connsiteY0"/>
              </a:cxn>
              <a:cxn ang="0">
                <a:pos x="connsiteX1" y="connsiteY1"/>
              </a:cxn>
              <a:cxn ang="0">
                <a:pos x="connsiteX2" y="connsiteY2"/>
              </a:cxn>
              <a:cxn ang="0">
                <a:pos x="connsiteX3" y="connsiteY3"/>
              </a:cxn>
            </a:cxnLst>
            <a:rect l="l" t="t" r="r" b="b"/>
            <a:pathLst>
              <a:path w="939548" h="35192">
                <a:moveTo>
                  <a:pt x="0" y="0"/>
                </a:moveTo>
                <a:lnTo>
                  <a:pt x="939548" y="0"/>
                </a:lnTo>
                <a:lnTo>
                  <a:pt x="939548" y="35192"/>
                </a:lnTo>
                <a:lnTo>
                  <a:pt x="0" y="35192"/>
                </a:lnTo>
                <a:close/>
              </a:path>
            </a:pathLst>
          </a:custGeom>
          <a:gradFill>
            <a:gsLst>
              <a:gs pos="0">
                <a:schemeClr val="bg1">
                  <a:lumMod val="85000"/>
                </a:schemeClr>
              </a:gs>
              <a:gs pos="76000">
                <a:schemeClr val="bg1">
                  <a:lumMod val="65000"/>
                </a:schemeClr>
              </a:gs>
              <a:gs pos="19000">
                <a:schemeClr val="bg1">
                  <a:lumMod val="65000"/>
                </a:schemeClr>
              </a:gs>
              <a:gs pos="10000">
                <a:schemeClr val="bg1">
                  <a:lumMod val="65000"/>
                </a:schemeClr>
              </a:gs>
              <a:gs pos="90000">
                <a:schemeClr val="bg1">
                  <a:lumMod val="75000"/>
                </a:schemeClr>
              </a:gs>
              <a:gs pos="100000">
                <a:schemeClr val="bg1">
                  <a:lumMod val="85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eaLnBrk="1" fontAlgn="auto" hangingPunct="1">
              <a:spcBef>
                <a:spcPts val="0"/>
              </a:spcBef>
              <a:spcAft>
                <a:spcPts val="0"/>
              </a:spcAft>
              <a:defRPr/>
            </a:pPr>
            <a:endParaRPr lang="en-GB">
              <a:solidFill>
                <a:prstClr val="white"/>
              </a:solidFill>
              <a:latin typeface="Calibri"/>
            </a:endParaRPr>
          </a:p>
        </p:txBody>
      </p:sp>
      <p:grpSp>
        <p:nvGrpSpPr>
          <p:cNvPr id="64" name="Group 63">
            <a:extLst>
              <a:ext uri="{FF2B5EF4-FFF2-40B4-BE49-F238E27FC236}">
                <a16:creationId xmlns:a16="http://schemas.microsoft.com/office/drawing/2014/main" id="{2C641C97-0770-72AF-1228-EDB8D6F0ABA4}"/>
              </a:ext>
            </a:extLst>
          </p:cNvPr>
          <p:cNvGrpSpPr/>
          <p:nvPr/>
        </p:nvGrpSpPr>
        <p:grpSpPr>
          <a:xfrm>
            <a:off x="8133256" y="2637189"/>
            <a:ext cx="686268" cy="366997"/>
            <a:chOff x="1188824" y="2467268"/>
            <a:chExt cx="686268" cy="366997"/>
          </a:xfrm>
        </p:grpSpPr>
        <p:grpSp>
          <p:nvGrpSpPr>
            <p:cNvPr id="65" name="Group 64">
              <a:extLst>
                <a:ext uri="{FF2B5EF4-FFF2-40B4-BE49-F238E27FC236}">
                  <a16:creationId xmlns:a16="http://schemas.microsoft.com/office/drawing/2014/main" id="{E79C5D26-9D78-EB00-55E6-918EA0447274}"/>
                </a:ext>
              </a:extLst>
            </p:cNvPr>
            <p:cNvGrpSpPr/>
            <p:nvPr/>
          </p:nvGrpSpPr>
          <p:grpSpPr>
            <a:xfrm>
              <a:off x="1188824" y="2707521"/>
              <a:ext cx="686268" cy="66678"/>
              <a:chOff x="5155743" y="2893133"/>
              <a:chExt cx="686268" cy="118672"/>
            </a:xfrm>
          </p:grpSpPr>
          <p:sp>
            <p:nvSpPr>
              <p:cNvPr id="81" name="Freeform: Shape 80">
                <a:extLst>
                  <a:ext uri="{FF2B5EF4-FFF2-40B4-BE49-F238E27FC236}">
                    <a16:creationId xmlns:a16="http://schemas.microsoft.com/office/drawing/2014/main" id="{FDBEAA05-8D46-3F82-8ED8-79B45248B3ED}"/>
                  </a:ext>
                </a:extLst>
              </p:cNvPr>
              <p:cNvSpPr/>
              <p:nvPr/>
            </p:nvSpPr>
            <p:spPr>
              <a:xfrm>
                <a:off x="5155743" y="2914085"/>
                <a:ext cx="686268" cy="97720"/>
              </a:xfrm>
              <a:custGeom>
                <a:avLst/>
                <a:gdLst>
                  <a:gd name="connsiteX0" fmla="*/ 0 w 686268"/>
                  <a:gd name="connsiteY0" fmla="*/ 0 h 97720"/>
                  <a:gd name="connsiteX1" fmla="*/ 686268 w 686268"/>
                  <a:gd name="connsiteY1" fmla="*/ 0 h 97720"/>
                  <a:gd name="connsiteX2" fmla="*/ 686268 w 686268"/>
                  <a:gd name="connsiteY2" fmla="*/ 74860 h 97720"/>
                  <a:gd name="connsiteX3" fmla="*/ 343134 w 686268"/>
                  <a:gd name="connsiteY3" fmla="*/ 97720 h 97720"/>
                  <a:gd name="connsiteX4" fmla="*/ 0 w 686268"/>
                  <a:gd name="connsiteY4" fmla="*/ 74860 h 97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268" h="97720">
                    <a:moveTo>
                      <a:pt x="0" y="0"/>
                    </a:moveTo>
                    <a:lnTo>
                      <a:pt x="686268" y="0"/>
                    </a:lnTo>
                    <a:lnTo>
                      <a:pt x="686268" y="74860"/>
                    </a:lnTo>
                    <a:cubicBezTo>
                      <a:pt x="686268" y="87485"/>
                      <a:pt x="532642" y="97720"/>
                      <a:pt x="343134" y="97720"/>
                    </a:cubicBezTo>
                    <a:cubicBezTo>
                      <a:pt x="153626" y="97720"/>
                      <a:pt x="0" y="87485"/>
                      <a:pt x="0" y="74860"/>
                    </a:cubicBezTo>
                    <a:close/>
                  </a:path>
                </a:pathLst>
              </a:cu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82" name="Oval 81">
                <a:extLst>
                  <a:ext uri="{FF2B5EF4-FFF2-40B4-BE49-F238E27FC236}">
                    <a16:creationId xmlns:a16="http://schemas.microsoft.com/office/drawing/2014/main" id="{2F43BC48-5C50-C70E-864F-547C614DD4DE}"/>
                  </a:ext>
                </a:extLst>
              </p:cNvPr>
              <p:cNvSpPr/>
              <p:nvPr/>
            </p:nvSpPr>
            <p:spPr>
              <a:xfrm>
                <a:off x="5155743" y="2893133"/>
                <a:ext cx="686268" cy="45719"/>
              </a:xfrm>
              <a:prstGeom prst="ellipse">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66" name="Group 65">
              <a:extLst>
                <a:ext uri="{FF2B5EF4-FFF2-40B4-BE49-F238E27FC236}">
                  <a16:creationId xmlns:a16="http://schemas.microsoft.com/office/drawing/2014/main" id="{53D7B9C5-78B1-D23B-5E11-4F4483DB3B3E}"/>
                </a:ext>
              </a:extLst>
            </p:cNvPr>
            <p:cNvGrpSpPr/>
            <p:nvPr/>
          </p:nvGrpSpPr>
          <p:grpSpPr>
            <a:xfrm>
              <a:off x="1188824" y="2647458"/>
              <a:ext cx="686268" cy="66678"/>
              <a:chOff x="5155743" y="2893133"/>
              <a:chExt cx="686268" cy="118672"/>
            </a:xfrm>
          </p:grpSpPr>
          <p:sp>
            <p:nvSpPr>
              <p:cNvPr id="79" name="Freeform: Shape 78">
                <a:extLst>
                  <a:ext uri="{FF2B5EF4-FFF2-40B4-BE49-F238E27FC236}">
                    <a16:creationId xmlns:a16="http://schemas.microsoft.com/office/drawing/2014/main" id="{BEA4CD9E-9F10-0FF8-EAE6-B5D48330B20E}"/>
                  </a:ext>
                </a:extLst>
              </p:cNvPr>
              <p:cNvSpPr/>
              <p:nvPr/>
            </p:nvSpPr>
            <p:spPr>
              <a:xfrm>
                <a:off x="5155743" y="2914085"/>
                <a:ext cx="686268" cy="97720"/>
              </a:xfrm>
              <a:custGeom>
                <a:avLst/>
                <a:gdLst>
                  <a:gd name="connsiteX0" fmla="*/ 0 w 686268"/>
                  <a:gd name="connsiteY0" fmla="*/ 0 h 97720"/>
                  <a:gd name="connsiteX1" fmla="*/ 686268 w 686268"/>
                  <a:gd name="connsiteY1" fmla="*/ 0 h 97720"/>
                  <a:gd name="connsiteX2" fmla="*/ 686268 w 686268"/>
                  <a:gd name="connsiteY2" fmla="*/ 74860 h 97720"/>
                  <a:gd name="connsiteX3" fmla="*/ 343134 w 686268"/>
                  <a:gd name="connsiteY3" fmla="*/ 97720 h 97720"/>
                  <a:gd name="connsiteX4" fmla="*/ 0 w 686268"/>
                  <a:gd name="connsiteY4" fmla="*/ 74860 h 97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268" h="97720">
                    <a:moveTo>
                      <a:pt x="0" y="0"/>
                    </a:moveTo>
                    <a:lnTo>
                      <a:pt x="686268" y="0"/>
                    </a:lnTo>
                    <a:lnTo>
                      <a:pt x="686268" y="74860"/>
                    </a:lnTo>
                    <a:cubicBezTo>
                      <a:pt x="686268" y="87485"/>
                      <a:pt x="532642" y="97720"/>
                      <a:pt x="343134" y="97720"/>
                    </a:cubicBezTo>
                    <a:cubicBezTo>
                      <a:pt x="153626" y="97720"/>
                      <a:pt x="0" y="87485"/>
                      <a:pt x="0" y="74860"/>
                    </a:cubicBezTo>
                    <a:close/>
                  </a:path>
                </a:pathLst>
              </a:cu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80" name="Oval 79">
                <a:extLst>
                  <a:ext uri="{FF2B5EF4-FFF2-40B4-BE49-F238E27FC236}">
                    <a16:creationId xmlns:a16="http://schemas.microsoft.com/office/drawing/2014/main" id="{08DE5E7E-E004-E602-8D60-D58124944277}"/>
                  </a:ext>
                </a:extLst>
              </p:cNvPr>
              <p:cNvSpPr/>
              <p:nvPr/>
            </p:nvSpPr>
            <p:spPr>
              <a:xfrm>
                <a:off x="5155743" y="2893133"/>
                <a:ext cx="686268" cy="45719"/>
              </a:xfrm>
              <a:prstGeom prst="ellipse">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67" name="Group 66">
              <a:extLst>
                <a:ext uri="{FF2B5EF4-FFF2-40B4-BE49-F238E27FC236}">
                  <a16:creationId xmlns:a16="http://schemas.microsoft.com/office/drawing/2014/main" id="{99224A56-21BA-552C-CD19-3830C93889F7}"/>
                </a:ext>
              </a:extLst>
            </p:cNvPr>
            <p:cNvGrpSpPr/>
            <p:nvPr/>
          </p:nvGrpSpPr>
          <p:grpSpPr>
            <a:xfrm>
              <a:off x="1188824" y="2587395"/>
              <a:ext cx="686268" cy="66678"/>
              <a:chOff x="5155743" y="2893133"/>
              <a:chExt cx="686268" cy="118672"/>
            </a:xfrm>
          </p:grpSpPr>
          <p:sp>
            <p:nvSpPr>
              <p:cNvPr id="77" name="Freeform: Shape 76">
                <a:extLst>
                  <a:ext uri="{FF2B5EF4-FFF2-40B4-BE49-F238E27FC236}">
                    <a16:creationId xmlns:a16="http://schemas.microsoft.com/office/drawing/2014/main" id="{5F1DCD55-DD9F-1A18-4D8F-0D44914D460C}"/>
                  </a:ext>
                </a:extLst>
              </p:cNvPr>
              <p:cNvSpPr/>
              <p:nvPr/>
            </p:nvSpPr>
            <p:spPr>
              <a:xfrm>
                <a:off x="5155743" y="2914085"/>
                <a:ext cx="686268" cy="97720"/>
              </a:xfrm>
              <a:custGeom>
                <a:avLst/>
                <a:gdLst>
                  <a:gd name="connsiteX0" fmla="*/ 0 w 686268"/>
                  <a:gd name="connsiteY0" fmla="*/ 0 h 97720"/>
                  <a:gd name="connsiteX1" fmla="*/ 686268 w 686268"/>
                  <a:gd name="connsiteY1" fmla="*/ 0 h 97720"/>
                  <a:gd name="connsiteX2" fmla="*/ 686268 w 686268"/>
                  <a:gd name="connsiteY2" fmla="*/ 74860 h 97720"/>
                  <a:gd name="connsiteX3" fmla="*/ 343134 w 686268"/>
                  <a:gd name="connsiteY3" fmla="*/ 97720 h 97720"/>
                  <a:gd name="connsiteX4" fmla="*/ 0 w 686268"/>
                  <a:gd name="connsiteY4" fmla="*/ 74860 h 97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268" h="97720">
                    <a:moveTo>
                      <a:pt x="0" y="0"/>
                    </a:moveTo>
                    <a:lnTo>
                      <a:pt x="686268" y="0"/>
                    </a:lnTo>
                    <a:lnTo>
                      <a:pt x="686268" y="74860"/>
                    </a:lnTo>
                    <a:cubicBezTo>
                      <a:pt x="686268" y="87485"/>
                      <a:pt x="532642" y="97720"/>
                      <a:pt x="343134" y="97720"/>
                    </a:cubicBezTo>
                    <a:cubicBezTo>
                      <a:pt x="153626" y="97720"/>
                      <a:pt x="0" y="87485"/>
                      <a:pt x="0" y="74860"/>
                    </a:cubicBezTo>
                    <a:close/>
                  </a:path>
                </a:pathLst>
              </a:cu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78" name="Oval 77">
                <a:extLst>
                  <a:ext uri="{FF2B5EF4-FFF2-40B4-BE49-F238E27FC236}">
                    <a16:creationId xmlns:a16="http://schemas.microsoft.com/office/drawing/2014/main" id="{83D4C974-8A8C-EB28-0FCF-61D8160BB968}"/>
                  </a:ext>
                </a:extLst>
              </p:cNvPr>
              <p:cNvSpPr/>
              <p:nvPr/>
            </p:nvSpPr>
            <p:spPr>
              <a:xfrm>
                <a:off x="5155743" y="2893133"/>
                <a:ext cx="686268" cy="45719"/>
              </a:xfrm>
              <a:prstGeom prst="ellipse">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68" name="Group 67">
              <a:extLst>
                <a:ext uri="{FF2B5EF4-FFF2-40B4-BE49-F238E27FC236}">
                  <a16:creationId xmlns:a16="http://schemas.microsoft.com/office/drawing/2014/main" id="{BF58E9C0-C213-17B4-4554-FA46B5AC135B}"/>
                </a:ext>
              </a:extLst>
            </p:cNvPr>
            <p:cNvGrpSpPr/>
            <p:nvPr/>
          </p:nvGrpSpPr>
          <p:grpSpPr>
            <a:xfrm>
              <a:off x="1188824" y="2527332"/>
              <a:ext cx="686268" cy="66678"/>
              <a:chOff x="5155743" y="2893133"/>
              <a:chExt cx="686268" cy="118672"/>
            </a:xfrm>
          </p:grpSpPr>
          <p:sp>
            <p:nvSpPr>
              <p:cNvPr id="75" name="Freeform: Shape 74">
                <a:extLst>
                  <a:ext uri="{FF2B5EF4-FFF2-40B4-BE49-F238E27FC236}">
                    <a16:creationId xmlns:a16="http://schemas.microsoft.com/office/drawing/2014/main" id="{441A5275-D592-4F5B-8704-9A57B1684B9A}"/>
                  </a:ext>
                </a:extLst>
              </p:cNvPr>
              <p:cNvSpPr/>
              <p:nvPr/>
            </p:nvSpPr>
            <p:spPr>
              <a:xfrm>
                <a:off x="5155743" y="2914085"/>
                <a:ext cx="686268" cy="97720"/>
              </a:xfrm>
              <a:custGeom>
                <a:avLst/>
                <a:gdLst>
                  <a:gd name="connsiteX0" fmla="*/ 0 w 686268"/>
                  <a:gd name="connsiteY0" fmla="*/ 0 h 97720"/>
                  <a:gd name="connsiteX1" fmla="*/ 686268 w 686268"/>
                  <a:gd name="connsiteY1" fmla="*/ 0 h 97720"/>
                  <a:gd name="connsiteX2" fmla="*/ 686268 w 686268"/>
                  <a:gd name="connsiteY2" fmla="*/ 74860 h 97720"/>
                  <a:gd name="connsiteX3" fmla="*/ 343134 w 686268"/>
                  <a:gd name="connsiteY3" fmla="*/ 97720 h 97720"/>
                  <a:gd name="connsiteX4" fmla="*/ 0 w 686268"/>
                  <a:gd name="connsiteY4" fmla="*/ 74860 h 97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268" h="97720">
                    <a:moveTo>
                      <a:pt x="0" y="0"/>
                    </a:moveTo>
                    <a:lnTo>
                      <a:pt x="686268" y="0"/>
                    </a:lnTo>
                    <a:lnTo>
                      <a:pt x="686268" y="74860"/>
                    </a:lnTo>
                    <a:cubicBezTo>
                      <a:pt x="686268" y="87485"/>
                      <a:pt x="532642" y="97720"/>
                      <a:pt x="343134" y="97720"/>
                    </a:cubicBezTo>
                    <a:cubicBezTo>
                      <a:pt x="153626" y="97720"/>
                      <a:pt x="0" y="87485"/>
                      <a:pt x="0" y="74860"/>
                    </a:cubicBezTo>
                    <a:close/>
                  </a:path>
                </a:pathLst>
              </a:cu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76" name="Oval 75">
                <a:extLst>
                  <a:ext uri="{FF2B5EF4-FFF2-40B4-BE49-F238E27FC236}">
                    <a16:creationId xmlns:a16="http://schemas.microsoft.com/office/drawing/2014/main" id="{D28327D1-92B2-A145-7E74-048FAF1BF712}"/>
                  </a:ext>
                </a:extLst>
              </p:cNvPr>
              <p:cNvSpPr/>
              <p:nvPr/>
            </p:nvSpPr>
            <p:spPr>
              <a:xfrm>
                <a:off x="5155743" y="2893133"/>
                <a:ext cx="686268" cy="45719"/>
              </a:xfrm>
              <a:prstGeom prst="ellipse">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69" name="Group 68">
              <a:extLst>
                <a:ext uri="{FF2B5EF4-FFF2-40B4-BE49-F238E27FC236}">
                  <a16:creationId xmlns:a16="http://schemas.microsoft.com/office/drawing/2014/main" id="{680246DF-E3E6-83A7-A8A6-ACDE12478373}"/>
                </a:ext>
              </a:extLst>
            </p:cNvPr>
            <p:cNvGrpSpPr/>
            <p:nvPr/>
          </p:nvGrpSpPr>
          <p:grpSpPr>
            <a:xfrm>
              <a:off x="1188824" y="2467268"/>
              <a:ext cx="686268" cy="66678"/>
              <a:chOff x="5155743" y="2893133"/>
              <a:chExt cx="686268" cy="118672"/>
            </a:xfrm>
          </p:grpSpPr>
          <p:sp>
            <p:nvSpPr>
              <p:cNvPr id="73" name="Freeform: Shape 72">
                <a:extLst>
                  <a:ext uri="{FF2B5EF4-FFF2-40B4-BE49-F238E27FC236}">
                    <a16:creationId xmlns:a16="http://schemas.microsoft.com/office/drawing/2014/main" id="{F8BF2F3D-B21A-3E57-6776-915017608D28}"/>
                  </a:ext>
                </a:extLst>
              </p:cNvPr>
              <p:cNvSpPr/>
              <p:nvPr/>
            </p:nvSpPr>
            <p:spPr>
              <a:xfrm>
                <a:off x="5155743" y="2914085"/>
                <a:ext cx="686268" cy="97720"/>
              </a:xfrm>
              <a:custGeom>
                <a:avLst/>
                <a:gdLst>
                  <a:gd name="connsiteX0" fmla="*/ 0 w 686268"/>
                  <a:gd name="connsiteY0" fmla="*/ 0 h 97720"/>
                  <a:gd name="connsiteX1" fmla="*/ 686268 w 686268"/>
                  <a:gd name="connsiteY1" fmla="*/ 0 h 97720"/>
                  <a:gd name="connsiteX2" fmla="*/ 686268 w 686268"/>
                  <a:gd name="connsiteY2" fmla="*/ 74860 h 97720"/>
                  <a:gd name="connsiteX3" fmla="*/ 343134 w 686268"/>
                  <a:gd name="connsiteY3" fmla="*/ 97720 h 97720"/>
                  <a:gd name="connsiteX4" fmla="*/ 0 w 686268"/>
                  <a:gd name="connsiteY4" fmla="*/ 74860 h 97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268" h="97720">
                    <a:moveTo>
                      <a:pt x="0" y="0"/>
                    </a:moveTo>
                    <a:lnTo>
                      <a:pt x="686268" y="0"/>
                    </a:lnTo>
                    <a:lnTo>
                      <a:pt x="686268" y="74860"/>
                    </a:lnTo>
                    <a:cubicBezTo>
                      <a:pt x="686268" y="87485"/>
                      <a:pt x="532642" y="97720"/>
                      <a:pt x="343134" y="97720"/>
                    </a:cubicBezTo>
                    <a:cubicBezTo>
                      <a:pt x="153626" y="97720"/>
                      <a:pt x="0" y="87485"/>
                      <a:pt x="0" y="74860"/>
                    </a:cubicBezTo>
                    <a:close/>
                  </a:path>
                </a:pathLst>
              </a:cu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74" name="Oval 73">
                <a:extLst>
                  <a:ext uri="{FF2B5EF4-FFF2-40B4-BE49-F238E27FC236}">
                    <a16:creationId xmlns:a16="http://schemas.microsoft.com/office/drawing/2014/main" id="{7CD003BA-8502-E73D-0C17-89379C4C6168}"/>
                  </a:ext>
                </a:extLst>
              </p:cNvPr>
              <p:cNvSpPr/>
              <p:nvPr/>
            </p:nvSpPr>
            <p:spPr>
              <a:xfrm>
                <a:off x="5155743" y="2893133"/>
                <a:ext cx="686268" cy="45719"/>
              </a:xfrm>
              <a:prstGeom prst="ellipse">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70" name="Group 69">
              <a:extLst>
                <a:ext uri="{FF2B5EF4-FFF2-40B4-BE49-F238E27FC236}">
                  <a16:creationId xmlns:a16="http://schemas.microsoft.com/office/drawing/2014/main" id="{39B32FF7-86B6-7122-7B7E-77C7D2BF9CF0}"/>
                </a:ext>
              </a:extLst>
            </p:cNvPr>
            <p:cNvGrpSpPr/>
            <p:nvPr/>
          </p:nvGrpSpPr>
          <p:grpSpPr>
            <a:xfrm>
              <a:off x="1188824" y="2767587"/>
              <a:ext cx="686268" cy="66678"/>
              <a:chOff x="5155743" y="2893133"/>
              <a:chExt cx="686268" cy="118672"/>
            </a:xfrm>
          </p:grpSpPr>
          <p:sp>
            <p:nvSpPr>
              <p:cNvPr id="71" name="Freeform: Shape 70">
                <a:extLst>
                  <a:ext uri="{FF2B5EF4-FFF2-40B4-BE49-F238E27FC236}">
                    <a16:creationId xmlns:a16="http://schemas.microsoft.com/office/drawing/2014/main" id="{9256F050-0F11-C6FF-9B1A-EE8830A158C8}"/>
                  </a:ext>
                </a:extLst>
              </p:cNvPr>
              <p:cNvSpPr/>
              <p:nvPr/>
            </p:nvSpPr>
            <p:spPr>
              <a:xfrm>
                <a:off x="5155743" y="2914085"/>
                <a:ext cx="686268" cy="97720"/>
              </a:xfrm>
              <a:custGeom>
                <a:avLst/>
                <a:gdLst>
                  <a:gd name="connsiteX0" fmla="*/ 0 w 686268"/>
                  <a:gd name="connsiteY0" fmla="*/ 0 h 97720"/>
                  <a:gd name="connsiteX1" fmla="*/ 686268 w 686268"/>
                  <a:gd name="connsiteY1" fmla="*/ 0 h 97720"/>
                  <a:gd name="connsiteX2" fmla="*/ 686268 w 686268"/>
                  <a:gd name="connsiteY2" fmla="*/ 74860 h 97720"/>
                  <a:gd name="connsiteX3" fmla="*/ 343134 w 686268"/>
                  <a:gd name="connsiteY3" fmla="*/ 97720 h 97720"/>
                  <a:gd name="connsiteX4" fmla="*/ 0 w 686268"/>
                  <a:gd name="connsiteY4" fmla="*/ 74860 h 97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268" h="97720">
                    <a:moveTo>
                      <a:pt x="0" y="0"/>
                    </a:moveTo>
                    <a:lnTo>
                      <a:pt x="686268" y="0"/>
                    </a:lnTo>
                    <a:lnTo>
                      <a:pt x="686268" y="74860"/>
                    </a:lnTo>
                    <a:cubicBezTo>
                      <a:pt x="686268" y="87485"/>
                      <a:pt x="532642" y="97720"/>
                      <a:pt x="343134" y="97720"/>
                    </a:cubicBezTo>
                    <a:cubicBezTo>
                      <a:pt x="153626" y="97720"/>
                      <a:pt x="0" y="87485"/>
                      <a:pt x="0" y="74860"/>
                    </a:cubicBezTo>
                    <a:close/>
                  </a:path>
                </a:pathLst>
              </a:cu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72" name="Oval 71">
                <a:extLst>
                  <a:ext uri="{FF2B5EF4-FFF2-40B4-BE49-F238E27FC236}">
                    <a16:creationId xmlns:a16="http://schemas.microsoft.com/office/drawing/2014/main" id="{DE520A56-DD65-8118-1F34-4FE3FE920610}"/>
                  </a:ext>
                </a:extLst>
              </p:cNvPr>
              <p:cNvSpPr/>
              <p:nvPr/>
            </p:nvSpPr>
            <p:spPr>
              <a:xfrm>
                <a:off x="5155743" y="2893133"/>
                <a:ext cx="686268" cy="45719"/>
              </a:xfrm>
              <a:prstGeom prst="ellipse">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
        <p:nvSpPr>
          <p:cNvPr id="83" name="TextBox 82">
            <a:extLst>
              <a:ext uri="{FF2B5EF4-FFF2-40B4-BE49-F238E27FC236}">
                <a16:creationId xmlns:a16="http://schemas.microsoft.com/office/drawing/2014/main" id="{5A732131-62B1-5727-B7F6-D804587FCE70}"/>
              </a:ext>
            </a:extLst>
          </p:cNvPr>
          <p:cNvSpPr txBox="1"/>
          <p:nvPr/>
        </p:nvSpPr>
        <p:spPr>
          <a:xfrm rot="16200000">
            <a:off x="8404353" y="3871527"/>
            <a:ext cx="939548" cy="215444"/>
          </a:xfrm>
          <a:prstGeom prst="rect">
            <a:avLst/>
          </a:prstGeom>
          <a:noFill/>
        </p:spPr>
        <p:txBody>
          <a:bodyPr wrap="square" rtlCol="0">
            <a:spAutoFit/>
          </a:bodyPr>
          <a:lstStyle/>
          <a:p>
            <a:pPr algn="ctr"/>
            <a:r>
              <a:rPr lang="en-GB" sz="800" dirty="0">
                <a:solidFill>
                  <a:srgbClr val="4D4D4D"/>
                </a:solidFill>
                <a:latin typeface="Aptos" panose="020B0004020202020204" pitchFamily="34" charset="0"/>
              </a:rPr>
              <a:t>basic rate: 20%</a:t>
            </a:r>
          </a:p>
        </p:txBody>
      </p:sp>
    </p:spTree>
    <p:custDataLst>
      <p:tags r:id="rId1"/>
    </p:custDataLst>
    <p:extLst>
      <p:ext uri="{BB962C8B-B14F-4D97-AF65-F5344CB8AC3E}">
        <p14:creationId xmlns:p14="http://schemas.microsoft.com/office/powerpoint/2010/main" val="329290775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Effect transition="in" filter="wipe(left)">
                                      <p:cBhvr>
                                        <p:cTn id="7" dur="500"/>
                                        <p:tgtEl>
                                          <p:spTgt spid="9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4">
                                            <p:txEl>
                                              <p:pRg st="1" end="1"/>
                                            </p:txEl>
                                          </p:spTgt>
                                        </p:tgtEl>
                                        <p:attrNameLst>
                                          <p:attrName>style.visibility</p:attrName>
                                        </p:attrNameLst>
                                      </p:cBhvr>
                                      <p:to>
                                        <p:strVal val="visible"/>
                                      </p:to>
                                    </p:set>
                                    <p:animEffect transition="in" filter="wipe(left)">
                                      <p:cBhvr>
                                        <p:cTn id="11" dur="500"/>
                                        <p:tgtEl>
                                          <p:spTgt spid="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898E1-CE05-83CF-1017-18A725AC4A15}"/>
              </a:ext>
            </a:extLst>
          </p:cNvPr>
          <p:cNvSpPr>
            <a:spLocks noGrp="1"/>
          </p:cNvSpPr>
          <p:nvPr>
            <p:ph type="title" idx="4294967295"/>
          </p:nvPr>
        </p:nvSpPr>
        <p:spPr>
          <a:xfrm>
            <a:off x="795323" y="2283653"/>
            <a:ext cx="4563205" cy="2758190"/>
          </a:xfrm>
          <a:prstGeom prst="rect">
            <a:avLst/>
          </a:prstGeom>
        </p:spPr>
        <p:txBody>
          <a:bodyPr lIns="0" tIns="0" rIns="0" bIns="0" anchor="b">
            <a:noAutofit/>
          </a:bodyPr>
          <a:lstStyle/>
          <a:p>
            <a:r>
              <a:rPr lang="en-GB" sz="5400" dirty="0">
                <a:solidFill>
                  <a:srgbClr val="391C66"/>
                </a:solidFill>
                <a:latin typeface="Aptos Display" panose="020B0004020202020204" pitchFamily="34" charset="0"/>
              </a:rPr>
              <a:t>Tax efficiency – making the most of tax allowances</a:t>
            </a:r>
          </a:p>
        </p:txBody>
      </p:sp>
    </p:spTree>
    <p:custDataLst>
      <p:tags r:id="rId1"/>
    </p:custDataLst>
    <p:extLst>
      <p:ext uri="{BB962C8B-B14F-4D97-AF65-F5344CB8AC3E}">
        <p14:creationId xmlns:p14="http://schemas.microsoft.com/office/powerpoint/2010/main" val="790961737"/>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2E7EAD0B-6450-4E37-B078-50E90787A9B0}"/>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sz="3600">
                <a:solidFill>
                  <a:srgbClr val="391C66"/>
                </a:solidFill>
                <a:latin typeface="Aptos Display" panose="020B0004020202020204" pitchFamily="34" charset="0"/>
                <a:ea typeface="ヒラギノ角ゴ Pro W3"/>
              </a:rPr>
              <a:t>Reducing your tax charge</a:t>
            </a:r>
          </a:p>
        </p:txBody>
      </p:sp>
      <p:sp>
        <p:nvSpPr>
          <p:cNvPr id="2" name="TextBox 1">
            <a:extLst>
              <a:ext uri="{FF2B5EF4-FFF2-40B4-BE49-F238E27FC236}">
                <a16:creationId xmlns:a16="http://schemas.microsoft.com/office/drawing/2014/main" id="{4A01E266-108B-EA8A-DEE4-173C13B69448}"/>
              </a:ext>
            </a:extLst>
          </p:cNvPr>
          <p:cNvSpPr txBox="1"/>
          <p:nvPr/>
        </p:nvSpPr>
        <p:spPr>
          <a:xfrm>
            <a:off x="802800" y="1770380"/>
            <a:ext cx="8179903" cy="369332"/>
          </a:xfrm>
          <a:prstGeom prst="rect">
            <a:avLst/>
          </a:prstGeom>
          <a:noFill/>
        </p:spPr>
        <p:txBody>
          <a:bodyPr wrap="square">
            <a:spAutoFit/>
          </a:bodyPr>
          <a:lstStyle/>
          <a:p>
            <a:r>
              <a:rPr lang="en-GB">
                <a:solidFill>
                  <a:srgbClr val="000000"/>
                </a:solidFill>
                <a:latin typeface="Aptos" panose="020B0004020202020204" pitchFamily="34" charset="0"/>
              </a:rPr>
              <a:t>You may be able to use one, or a combination of these strategies:</a:t>
            </a:r>
            <a:endParaRPr lang="en-GB">
              <a:latin typeface="Aptos" panose="020B0004020202020204" pitchFamily="34" charset="0"/>
            </a:endParaRPr>
          </a:p>
        </p:txBody>
      </p:sp>
      <p:sp>
        <p:nvSpPr>
          <p:cNvPr id="4" name="TextBox 3">
            <a:extLst>
              <a:ext uri="{FF2B5EF4-FFF2-40B4-BE49-F238E27FC236}">
                <a16:creationId xmlns:a16="http://schemas.microsoft.com/office/drawing/2014/main" id="{ED649455-3DA9-865B-1A24-A13B91DF7D42}"/>
              </a:ext>
            </a:extLst>
          </p:cNvPr>
          <p:cNvSpPr txBox="1"/>
          <p:nvPr/>
        </p:nvSpPr>
        <p:spPr>
          <a:xfrm>
            <a:off x="6699468" y="2750802"/>
            <a:ext cx="2696340" cy="584775"/>
          </a:xfrm>
          <a:prstGeom prst="rect">
            <a:avLst/>
          </a:prstGeom>
          <a:noFill/>
        </p:spPr>
        <p:txBody>
          <a:bodyPr wrap="square">
            <a:spAutoFit/>
          </a:bodyPr>
          <a:lstStyle/>
          <a:p>
            <a:r>
              <a:rPr lang="en-GB" sz="1600">
                <a:solidFill>
                  <a:srgbClr val="000000"/>
                </a:solidFill>
                <a:latin typeface="Aptos" panose="020B0004020202020204" pitchFamily="34" charset="0"/>
              </a:rPr>
              <a:t>Transfer to your spouse / civil partner</a:t>
            </a:r>
            <a:endParaRPr lang="en-GB" sz="1600">
              <a:latin typeface="Aptos" panose="020B0004020202020204" pitchFamily="34" charset="0"/>
            </a:endParaRPr>
          </a:p>
        </p:txBody>
      </p:sp>
      <p:sp>
        <p:nvSpPr>
          <p:cNvPr id="5" name="TextBox 4">
            <a:extLst>
              <a:ext uri="{FF2B5EF4-FFF2-40B4-BE49-F238E27FC236}">
                <a16:creationId xmlns:a16="http://schemas.microsoft.com/office/drawing/2014/main" id="{F326AF9C-7B78-C814-CB85-8C2C7A9DB6A9}"/>
              </a:ext>
            </a:extLst>
          </p:cNvPr>
          <p:cNvSpPr txBox="1"/>
          <p:nvPr/>
        </p:nvSpPr>
        <p:spPr>
          <a:xfrm>
            <a:off x="7448646" y="5149146"/>
            <a:ext cx="3332946" cy="584775"/>
          </a:xfrm>
          <a:prstGeom prst="rect">
            <a:avLst/>
          </a:prstGeom>
          <a:noFill/>
        </p:spPr>
        <p:txBody>
          <a:bodyPr wrap="square">
            <a:spAutoFit/>
          </a:bodyPr>
          <a:lstStyle/>
          <a:p>
            <a:r>
              <a:rPr lang="en-GB" sz="1600">
                <a:solidFill>
                  <a:srgbClr val="000000"/>
                </a:solidFill>
                <a:latin typeface="Aptos" panose="020B0004020202020204" pitchFamily="34" charset="0"/>
              </a:rPr>
              <a:t>Spread the sale of shares over more than 1 tax year</a:t>
            </a:r>
            <a:endParaRPr lang="en-GB" sz="1600">
              <a:latin typeface="Aptos" panose="020B0004020202020204" pitchFamily="34" charset="0"/>
            </a:endParaRPr>
          </a:p>
        </p:txBody>
      </p:sp>
      <p:sp>
        <p:nvSpPr>
          <p:cNvPr id="6" name="TextBox 5">
            <a:extLst>
              <a:ext uri="{FF2B5EF4-FFF2-40B4-BE49-F238E27FC236}">
                <a16:creationId xmlns:a16="http://schemas.microsoft.com/office/drawing/2014/main" id="{5821878D-CE3D-7530-C11F-1386453275CC}"/>
              </a:ext>
            </a:extLst>
          </p:cNvPr>
          <p:cNvSpPr txBox="1"/>
          <p:nvPr/>
        </p:nvSpPr>
        <p:spPr>
          <a:xfrm>
            <a:off x="2382069" y="4475213"/>
            <a:ext cx="2464377" cy="584775"/>
          </a:xfrm>
          <a:prstGeom prst="rect">
            <a:avLst/>
          </a:prstGeom>
          <a:noFill/>
        </p:spPr>
        <p:txBody>
          <a:bodyPr wrap="square">
            <a:spAutoFit/>
          </a:bodyPr>
          <a:lstStyle/>
          <a:p>
            <a:pPr algn="r"/>
            <a:r>
              <a:rPr lang="en-GB" sz="1600" dirty="0">
                <a:solidFill>
                  <a:srgbClr val="000000"/>
                </a:solidFill>
                <a:latin typeface="Aptos" panose="020B0004020202020204" pitchFamily="34" charset="0"/>
              </a:rPr>
              <a:t>Use the 90-day ISA transfer window</a:t>
            </a:r>
            <a:endParaRPr lang="en-GB" sz="1600" dirty="0">
              <a:latin typeface="Aptos" panose="020B0004020202020204" pitchFamily="34" charset="0"/>
            </a:endParaRPr>
          </a:p>
        </p:txBody>
      </p:sp>
      <p:sp>
        <p:nvSpPr>
          <p:cNvPr id="7" name="Oval 6">
            <a:extLst>
              <a:ext uri="{FF2B5EF4-FFF2-40B4-BE49-F238E27FC236}">
                <a16:creationId xmlns:a16="http://schemas.microsoft.com/office/drawing/2014/main" id="{F4D35E37-BE4A-3487-9A9B-8B558C38971D}"/>
              </a:ext>
            </a:extLst>
          </p:cNvPr>
          <p:cNvSpPr/>
          <p:nvPr/>
        </p:nvSpPr>
        <p:spPr>
          <a:xfrm>
            <a:off x="5272970" y="5390652"/>
            <a:ext cx="2175677" cy="535792"/>
          </a:xfrm>
          <a:prstGeom prst="ellipse">
            <a:avLst/>
          </a:prstGeom>
          <a:solidFill>
            <a:schemeClr val="bg1">
              <a:lumMod val="65000"/>
            </a:schemeClr>
          </a:solidFill>
          <a:ln>
            <a:noFill/>
          </a:ln>
          <a:effectLst>
            <a:softEdge rad="190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A626C3F4-B8F8-5295-7937-3DFA5DC3B65A}"/>
              </a:ext>
            </a:extLst>
          </p:cNvPr>
          <p:cNvSpPr/>
          <p:nvPr/>
        </p:nvSpPr>
        <p:spPr>
          <a:xfrm>
            <a:off x="5452423" y="3645167"/>
            <a:ext cx="1833243" cy="1833243"/>
          </a:xfrm>
          <a:prstGeom prst="ellipse">
            <a:avLst/>
          </a:prstGeom>
          <a:blipFill>
            <a:blip r:embed="rId4">
              <a:extLst>
                <a:ext uri="{96DAC541-7B7A-43D3-8B79-37D633B846F1}">
                  <asvg:svgBlip xmlns:asvg="http://schemas.microsoft.com/office/drawing/2016/SVG/main" r:embed="rId5"/>
                </a:ext>
              </a:extLst>
            </a:blip>
            <a:stretch>
              <a:fillRect/>
            </a:stretch>
          </a:blipFill>
          <a:ln>
            <a:noFill/>
          </a:ln>
          <a:effectLst/>
          <a:scene3d>
            <a:camera prst="orthographicFront"/>
            <a:lightRig rig="soft" dir="t"/>
          </a:scene3d>
          <a:sp3d prstMaterial="plastic">
            <a:bevelT w="915670" h="915670"/>
            <a:bevelB w="915670" h="91567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a:p>
        </p:txBody>
      </p:sp>
      <p:sp>
        <p:nvSpPr>
          <p:cNvPr id="13" name="Freeform: Shape 12">
            <a:extLst>
              <a:ext uri="{FF2B5EF4-FFF2-40B4-BE49-F238E27FC236}">
                <a16:creationId xmlns:a16="http://schemas.microsoft.com/office/drawing/2014/main" id="{74CFC51F-8F1A-7CBE-9C4F-C55B119CCEDE}"/>
              </a:ext>
            </a:extLst>
          </p:cNvPr>
          <p:cNvSpPr/>
          <p:nvPr/>
        </p:nvSpPr>
        <p:spPr>
          <a:xfrm rot="20020700">
            <a:off x="5519021" y="3519748"/>
            <a:ext cx="641706" cy="360393"/>
          </a:xfrm>
          <a:custGeom>
            <a:avLst/>
            <a:gdLst>
              <a:gd name="connsiteX0" fmla="*/ 311087 w 548266"/>
              <a:gd name="connsiteY0" fmla="*/ 60369 h 307916"/>
              <a:gd name="connsiteX1" fmla="*/ 514144 w 548266"/>
              <a:gd name="connsiteY1" fmla="*/ 210302 h 307916"/>
              <a:gd name="connsiteX2" fmla="*/ 548266 w 548266"/>
              <a:gd name="connsiteY2" fmla="*/ 253323 h 307916"/>
              <a:gd name="connsiteX3" fmla="*/ 541154 w 548266"/>
              <a:gd name="connsiteY3" fmla="*/ 251061 h 307916"/>
              <a:gd name="connsiteX4" fmla="*/ 91612 w 548266"/>
              <a:gd name="connsiteY4" fmla="*/ 266834 h 307916"/>
              <a:gd name="connsiteX5" fmla="*/ 0 w 548266"/>
              <a:gd name="connsiteY5" fmla="*/ 307916 h 307916"/>
              <a:gd name="connsiteX6" fmla="*/ 0 w 548266"/>
              <a:gd name="connsiteY6" fmla="*/ 184661 h 307916"/>
              <a:gd name="connsiteX7" fmla="*/ 61252 w 548266"/>
              <a:gd name="connsiteY7" fmla="*/ 36787 h 307916"/>
              <a:gd name="connsiteX8" fmla="*/ 115814 w 548266"/>
              <a:gd name="connsiteY8" fmla="*/ 0 h 307916"/>
              <a:gd name="connsiteX9" fmla="*/ 173955 w 548266"/>
              <a:gd name="connsiteY9" fmla="*/ 9096 h 307916"/>
              <a:gd name="connsiteX10" fmla="*/ 311087 w 548266"/>
              <a:gd name="connsiteY10" fmla="*/ 60369 h 30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8266" h="307916">
                <a:moveTo>
                  <a:pt x="311087" y="60369"/>
                </a:moveTo>
                <a:cubicBezTo>
                  <a:pt x="389345" y="99083"/>
                  <a:pt x="457418" y="150229"/>
                  <a:pt x="514144" y="210302"/>
                </a:cubicBezTo>
                <a:lnTo>
                  <a:pt x="548266" y="253323"/>
                </a:lnTo>
                <a:lnTo>
                  <a:pt x="541154" y="251061"/>
                </a:lnTo>
                <a:cubicBezTo>
                  <a:pt x="390191" y="211296"/>
                  <a:pt x="234015" y="218693"/>
                  <a:pt x="91612" y="266834"/>
                </a:cubicBezTo>
                <a:lnTo>
                  <a:pt x="0" y="307916"/>
                </a:lnTo>
                <a:lnTo>
                  <a:pt x="0" y="184661"/>
                </a:lnTo>
                <a:cubicBezTo>
                  <a:pt x="0" y="126913"/>
                  <a:pt x="23407" y="74631"/>
                  <a:pt x="61252" y="36787"/>
                </a:cubicBezTo>
                <a:lnTo>
                  <a:pt x="115814" y="0"/>
                </a:lnTo>
                <a:lnTo>
                  <a:pt x="173955" y="9096"/>
                </a:lnTo>
                <a:cubicBezTo>
                  <a:pt x="220441" y="21230"/>
                  <a:pt x="266368" y="38247"/>
                  <a:pt x="311087" y="60369"/>
                </a:cubicBezTo>
                <a:close/>
              </a:path>
            </a:pathLst>
          </a:cu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800"/>
          </a:p>
        </p:txBody>
      </p:sp>
      <p:sp>
        <p:nvSpPr>
          <p:cNvPr id="21" name="Freeform: Shape 20">
            <a:extLst>
              <a:ext uri="{FF2B5EF4-FFF2-40B4-BE49-F238E27FC236}">
                <a16:creationId xmlns:a16="http://schemas.microsoft.com/office/drawing/2014/main" id="{72DD2971-5DE9-9407-A015-74614AA3D5D9}"/>
              </a:ext>
            </a:extLst>
          </p:cNvPr>
          <p:cNvSpPr/>
          <p:nvPr/>
        </p:nvSpPr>
        <p:spPr>
          <a:xfrm rot="5620700">
            <a:off x="7036167" y="4372259"/>
            <a:ext cx="641706" cy="360393"/>
          </a:xfrm>
          <a:custGeom>
            <a:avLst/>
            <a:gdLst>
              <a:gd name="connsiteX0" fmla="*/ 311087 w 548266"/>
              <a:gd name="connsiteY0" fmla="*/ 60369 h 307916"/>
              <a:gd name="connsiteX1" fmla="*/ 514144 w 548266"/>
              <a:gd name="connsiteY1" fmla="*/ 210302 h 307916"/>
              <a:gd name="connsiteX2" fmla="*/ 548266 w 548266"/>
              <a:gd name="connsiteY2" fmla="*/ 253323 h 307916"/>
              <a:gd name="connsiteX3" fmla="*/ 541154 w 548266"/>
              <a:gd name="connsiteY3" fmla="*/ 251061 h 307916"/>
              <a:gd name="connsiteX4" fmla="*/ 91612 w 548266"/>
              <a:gd name="connsiteY4" fmla="*/ 266834 h 307916"/>
              <a:gd name="connsiteX5" fmla="*/ 0 w 548266"/>
              <a:gd name="connsiteY5" fmla="*/ 307916 h 307916"/>
              <a:gd name="connsiteX6" fmla="*/ 0 w 548266"/>
              <a:gd name="connsiteY6" fmla="*/ 184661 h 307916"/>
              <a:gd name="connsiteX7" fmla="*/ 61252 w 548266"/>
              <a:gd name="connsiteY7" fmla="*/ 36787 h 307916"/>
              <a:gd name="connsiteX8" fmla="*/ 115814 w 548266"/>
              <a:gd name="connsiteY8" fmla="*/ 0 h 307916"/>
              <a:gd name="connsiteX9" fmla="*/ 173955 w 548266"/>
              <a:gd name="connsiteY9" fmla="*/ 9096 h 307916"/>
              <a:gd name="connsiteX10" fmla="*/ 311087 w 548266"/>
              <a:gd name="connsiteY10" fmla="*/ 60369 h 30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8266" h="307916">
                <a:moveTo>
                  <a:pt x="311087" y="60369"/>
                </a:moveTo>
                <a:cubicBezTo>
                  <a:pt x="389345" y="99083"/>
                  <a:pt x="457418" y="150229"/>
                  <a:pt x="514144" y="210302"/>
                </a:cubicBezTo>
                <a:lnTo>
                  <a:pt x="548266" y="253323"/>
                </a:lnTo>
                <a:lnTo>
                  <a:pt x="541154" y="251061"/>
                </a:lnTo>
                <a:cubicBezTo>
                  <a:pt x="390191" y="211296"/>
                  <a:pt x="234015" y="218693"/>
                  <a:pt x="91612" y="266834"/>
                </a:cubicBezTo>
                <a:lnTo>
                  <a:pt x="0" y="307916"/>
                </a:lnTo>
                <a:lnTo>
                  <a:pt x="0" y="184661"/>
                </a:lnTo>
                <a:cubicBezTo>
                  <a:pt x="0" y="126913"/>
                  <a:pt x="23407" y="74631"/>
                  <a:pt x="61252" y="36787"/>
                </a:cubicBezTo>
                <a:lnTo>
                  <a:pt x="115814" y="0"/>
                </a:lnTo>
                <a:lnTo>
                  <a:pt x="173955" y="9096"/>
                </a:lnTo>
                <a:cubicBezTo>
                  <a:pt x="220441" y="21230"/>
                  <a:pt x="266368" y="38247"/>
                  <a:pt x="311087" y="60369"/>
                </a:cubicBezTo>
                <a:close/>
              </a:path>
            </a:pathLst>
          </a:custGeom>
          <a:solidFill>
            <a:srgbClr val="4D6F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800"/>
          </a:p>
        </p:txBody>
      </p:sp>
      <p:sp>
        <p:nvSpPr>
          <p:cNvPr id="28" name="Freeform: Shape 27">
            <a:extLst>
              <a:ext uri="{FF2B5EF4-FFF2-40B4-BE49-F238E27FC236}">
                <a16:creationId xmlns:a16="http://schemas.microsoft.com/office/drawing/2014/main" id="{59B69E53-BC03-C1C5-D97F-1775546C24A7}"/>
              </a:ext>
            </a:extLst>
          </p:cNvPr>
          <p:cNvSpPr/>
          <p:nvPr/>
        </p:nvSpPr>
        <p:spPr>
          <a:xfrm rot="12820700">
            <a:off x="5557282" y="5252162"/>
            <a:ext cx="641706" cy="360393"/>
          </a:xfrm>
          <a:custGeom>
            <a:avLst/>
            <a:gdLst>
              <a:gd name="connsiteX0" fmla="*/ 311087 w 548266"/>
              <a:gd name="connsiteY0" fmla="*/ 60369 h 307916"/>
              <a:gd name="connsiteX1" fmla="*/ 514144 w 548266"/>
              <a:gd name="connsiteY1" fmla="*/ 210302 h 307916"/>
              <a:gd name="connsiteX2" fmla="*/ 548266 w 548266"/>
              <a:gd name="connsiteY2" fmla="*/ 253323 h 307916"/>
              <a:gd name="connsiteX3" fmla="*/ 541154 w 548266"/>
              <a:gd name="connsiteY3" fmla="*/ 251061 h 307916"/>
              <a:gd name="connsiteX4" fmla="*/ 91612 w 548266"/>
              <a:gd name="connsiteY4" fmla="*/ 266834 h 307916"/>
              <a:gd name="connsiteX5" fmla="*/ 0 w 548266"/>
              <a:gd name="connsiteY5" fmla="*/ 307916 h 307916"/>
              <a:gd name="connsiteX6" fmla="*/ 0 w 548266"/>
              <a:gd name="connsiteY6" fmla="*/ 184661 h 307916"/>
              <a:gd name="connsiteX7" fmla="*/ 61252 w 548266"/>
              <a:gd name="connsiteY7" fmla="*/ 36787 h 307916"/>
              <a:gd name="connsiteX8" fmla="*/ 115814 w 548266"/>
              <a:gd name="connsiteY8" fmla="*/ 0 h 307916"/>
              <a:gd name="connsiteX9" fmla="*/ 173955 w 548266"/>
              <a:gd name="connsiteY9" fmla="*/ 9096 h 307916"/>
              <a:gd name="connsiteX10" fmla="*/ 311087 w 548266"/>
              <a:gd name="connsiteY10" fmla="*/ 60369 h 30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8266" h="307916">
                <a:moveTo>
                  <a:pt x="311087" y="60369"/>
                </a:moveTo>
                <a:cubicBezTo>
                  <a:pt x="389345" y="99083"/>
                  <a:pt x="457418" y="150229"/>
                  <a:pt x="514144" y="210302"/>
                </a:cubicBezTo>
                <a:lnTo>
                  <a:pt x="548266" y="253323"/>
                </a:lnTo>
                <a:lnTo>
                  <a:pt x="541154" y="251061"/>
                </a:lnTo>
                <a:cubicBezTo>
                  <a:pt x="390191" y="211296"/>
                  <a:pt x="234015" y="218693"/>
                  <a:pt x="91612" y="266834"/>
                </a:cubicBezTo>
                <a:lnTo>
                  <a:pt x="0" y="307916"/>
                </a:lnTo>
                <a:lnTo>
                  <a:pt x="0" y="184661"/>
                </a:lnTo>
                <a:cubicBezTo>
                  <a:pt x="0" y="126913"/>
                  <a:pt x="23407" y="74631"/>
                  <a:pt x="61252" y="36787"/>
                </a:cubicBezTo>
                <a:lnTo>
                  <a:pt x="115814" y="0"/>
                </a:lnTo>
                <a:lnTo>
                  <a:pt x="173955" y="9096"/>
                </a:lnTo>
                <a:cubicBezTo>
                  <a:pt x="220441" y="21230"/>
                  <a:pt x="266368" y="38247"/>
                  <a:pt x="311087" y="60369"/>
                </a:cubicBezTo>
                <a:close/>
              </a:path>
            </a:pathLst>
          </a:cu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800"/>
          </a:p>
        </p:txBody>
      </p:sp>
      <p:grpSp>
        <p:nvGrpSpPr>
          <p:cNvPr id="47" name="Group 46">
            <a:extLst>
              <a:ext uri="{FF2B5EF4-FFF2-40B4-BE49-F238E27FC236}">
                <a16:creationId xmlns:a16="http://schemas.microsoft.com/office/drawing/2014/main" id="{8D2B8A84-BE07-245D-4ED4-7D7461E62560}"/>
              </a:ext>
            </a:extLst>
          </p:cNvPr>
          <p:cNvGrpSpPr/>
          <p:nvPr/>
        </p:nvGrpSpPr>
        <p:grpSpPr>
          <a:xfrm>
            <a:off x="5588304" y="3338750"/>
            <a:ext cx="1833244" cy="966514"/>
            <a:chOff x="3465974" y="2622470"/>
            <a:chExt cx="1833244" cy="966514"/>
          </a:xfrm>
        </p:grpSpPr>
        <p:sp>
          <p:nvSpPr>
            <p:cNvPr id="15" name="Freeform: Shape 14">
              <a:extLst>
                <a:ext uri="{FF2B5EF4-FFF2-40B4-BE49-F238E27FC236}">
                  <a16:creationId xmlns:a16="http://schemas.microsoft.com/office/drawing/2014/main" id="{659FDDA3-95FF-6505-8348-E22EBAD0B30D}"/>
                </a:ext>
              </a:extLst>
            </p:cNvPr>
            <p:cNvSpPr/>
            <p:nvPr/>
          </p:nvSpPr>
          <p:spPr>
            <a:xfrm>
              <a:off x="3465974" y="2622470"/>
              <a:ext cx="1833244" cy="966514"/>
            </a:xfrm>
            <a:custGeom>
              <a:avLst/>
              <a:gdLst>
                <a:gd name="connsiteX0" fmla="*/ 662491 w 1566302"/>
                <a:gd name="connsiteY0" fmla="*/ 0 h 825779"/>
                <a:gd name="connsiteX1" fmla="*/ 1508130 w 1566302"/>
                <a:gd name="connsiteY1" fmla="*/ 449623 h 825779"/>
                <a:gd name="connsiteX2" fmla="*/ 1566302 w 1566302"/>
                <a:gd name="connsiteY2" fmla="*/ 556796 h 825779"/>
                <a:gd name="connsiteX3" fmla="*/ 1553622 w 1566302"/>
                <a:gd name="connsiteY3" fmla="*/ 554839 h 825779"/>
                <a:gd name="connsiteX4" fmla="*/ 1479730 w 1566302"/>
                <a:gd name="connsiteY4" fmla="*/ 551065 h 825779"/>
                <a:gd name="connsiteX5" fmla="*/ 968708 w 1566302"/>
                <a:gd name="connsiteY5" fmla="*/ 765140 h 825779"/>
                <a:gd name="connsiteX6" fmla="*/ 919237 w 1566302"/>
                <a:gd name="connsiteY6" fmla="*/ 825779 h 825779"/>
                <a:gd name="connsiteX7" fmla="*/ 916125 w 1566302"/>
                <a:gd name="connsiteY7" fmla="*/ 794552 h 825779"/>
                <a:gd name="connsiteX8" fmla="*/ 208113 w 1566302"/>
                <a:gd name="connsiteY8" fmla="*/ 210957 h 825779"/>
                <a:gd name="connsiteX9" fmla="*/ 62465 w 1566302"/>
                <a:gd name="connsiteY9" fmla="*/ 225806 h 825779"/>
                <a:gd name="connsiteX10" fmla="*/ 0 w 1566302"/>
                <a:gd name="connsiteY10" fmla="*/ 245417 h 825779"/>
                <a:gd name="connsiteX11" fmla="*/ 13800 w 1566302"/>
                <a:gd name="connsiteY11" fmla="*/ 232874 h 825779"/>
                <a:gd name="connsiteX12" fmla="*/ 662491 w 1566302"/>
                <a:gd name="connsiteY12" fmla="*/ 0 h 82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6302" h="825779">
                  <a:moveTo>
                    <a:pt x="662491" y="0"/>
                  </a:moveTo>
                  <a:cubicBezTo>
                    <a:pt x="1014506" y="0"/>
                    <a:pt x="1324864" y="178353"/>
                    <a:pt x="1508130" y="449623"/>
                  </a:cubicBezTo>
                  <a:lnTo>
                    <a:pt x="1566302" y="556796"/>
                  </a:lnTo>
                  <a:lnTo>
                    <a:pt x="1553622" y="554839"/>
                  </a:lnTo>
                  <a:cubicBezTo>
                    <a:pt x="1529327" y="552343"/>
                    <a:pt x="1504676" y="551065"/>
                    <a:pt x="1479730" y="551065"/>
                  </a:cubicBezTo>
                  <a:cubicBezTo>
                    <a:pt x="1280164" y="551065"/>
                    <a:pt x="1099490" y="632873"/>
                    <a:pt x="968708" y="765140"/>
                  </a:cubicBezTo>
                  <a:lnTo>
                    <a:pt x="919237" y="825779"/>
                  </a:lnTo>
                  <a:lnTo>
                    <a:pt x="916125" y="794552"/>
                  </a:lnTo>
                  <a:cubicBezTo>
                    <a:pt x="848736" y="461495"/>
                    <a:pt x="557355" y="210957"/>
                    <a:pt x="208113" y="210957"/>
                  </a:cubicBezTo>
                  <a:cubicBezTo>
                    <a:pt x="158222" y="210957"/>
                    <a:pt x="109511" y="216070"/>
                    <a:pt x="62465" y="225806"/>
                  </a:cubicBezTo>
                  <a:lnTo>
                    <a:pt x="0" y="245417"/>
                  </a:lnTo>
                  <a:lnTo>
                    <a:pt x="13800" y="232874"/>
                  </a:lnTo>
                  <a:cubicBezTo>
                    <a:pt x="190083" y="87393"/>
                    <a:pt x="416081" y="0"/>
                    <a:pt x="662491" y="0"/>
                  </a:cubicBezTo>
                  <a:close/>
                </a:path>
              </a:pathLst>
            </a:cu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800"/>
            </a:p>
          </p:txBody>
        </p:sp>
        <p:grpSp>
          <p:nvGrpSpPr>
            <p:cNvPr id="38" name="Group 37">
              <a:extLst>
                <a:ext uri="{FF2B5EF4-FFF2-40B4-BE49-F238E27FC236}">
                  <a16:creationId xmlns:a16="http://schemas.microsoft.com/office/drawing/2014/main" id="{D0CAC8B3-029B-B011-9766-74AD1AA0B5D1}"/>
                </a:ext>
              </a:extLst>
            </p:cNvPr>
            <p:cNvGrpSpPr/>
            <p:nvPr/>
          </p:nvGrpSpPr>
          <p:grpSpPr>
            <a:xfrm>
              <a:off x="4324174" y="2822585"/>
              <a:ext cx="537337" cy="265924"/>
              <a:chOff x="2254317" y="2172472"/>
              <a:chExt cx="1211473" cy="599550"/>
            </a:xfrm>
          </p:grpSpPr>
          <p:grpSp>
            <p:nvGrpSpPr>
              <p:cNvPr id="34" name="Group 33">
                <a:extLst>
                  <a:ext uri="{FF2B5EF4-FFF2-40B4-BE49-F238E27FC236}">
                    <a16:creationId xmlns:a16="http://schemas.microsoft.com/office/drawing/2014/main" id="{3E0A3879-DE0F-C7BC-6E63-79FB6A44EE73}"/>
                  </a:ext>
                </a:extLst>
              </p:cNvPr>
              <p:cNvGrpSpPr/>
              <p:nvPr/>
            </p:nvGrpSpPr>
            <p:grpSpPr>
              <a:xfrm>
                <a:off x="2728731" y="2172472"/>
                <a:ext cx="737059" cy="599550"/>
                <a:chOff x="4291389" y="2537444"/>
                <a:chExt cx="737059" cy="599550"/>
              </a:xfrm>
              <a:solidFill>
                <a:srgbClr val="EAE3ED"/>
              </a:solidFill>
            </p:grpSpPr>
            <p:sp>
              <p:nvSpPr>
                <p:cNvPr id="35" name="Rounded Rectangle 29">
                  <a:extLst>
                    <a:ext uri="{FF2B5EF4-FFF2-40B4-BE49-F238E27FC236}">
                      <a16:creationId xmlns:a16="http://schemas.microsoft.com/office/drawing/2014/main" id="{2C03940F-9029-C47D-7173-5E0B23C05DD1}"/>
                    </a:ext>
                  </a:extLst>
                </p:cNvPr>
                <p:cNvSpPr/>
                <p:nvPr/>
              </p:nvSpPr>
              <p:spPr>
                <a:xfrm>
                  <a:off x="4291389" y="2669425"/>
                  <a:ext cx="265105" cy="151832"/>
                </a:xfrm>
                <a:custGeom>
                  <a:avLst/>
                  <a:gdLst/>
                  <a:ahLst/>
                  <a:cxnLst/>
                  <a:rect l="l" t="t" r="r" b="b"/>
                  <a:pathLst>
                    <a:path w="764531" h="437865">
                      <a:moveTo>
                        <a:pt x="486162" y="14982"/>
                      </a:moveTo>
                      <a:lnTo>
                        <a:pt x="486162" y="14983"/>
                      </a:lnTo>
                      <a:lnTo>
                        <a:pt x="486161" y="14983"/>
                      </a:lnTo>
                      <a:close/>
                      <a:moveTo>
                        <a:pt x="514345" y="173"/>
                      </a:moveTo>
                      <a:cubicBezTo>
                        <a:pt x="524947" y="-795"/>
                        <a:pt x="535919" y="2280"/>
                        <a:pt x="544747" y="9630"/>
                      </a:cubicBezTo>
                      <a:lnTo>
                        <a:pt x="740230" y="172383"/>
                      </a:lnTo>
                      <a:cubicBezTo>
                        <a:pt x="749859" y="180401"/>
                        <a:pt x="754949" y="191848"/>
                        <a:pt x="754131" y="203487"/>
                      </a:cubicBezTo>
                      <a:cubicBezTo>
                        <a:pt x="760859" y="210857"/>
                        <a:pt x="764531" y="220725"/>
                        <a:pt x="764531" y="231450"/>
                      </a:cubicBezTo>
                      <a:lnTo>
                        <a:pt x="764530" y="231450"/>
                      </a:lnTo>
                      <a:cubicBezTo>
                        <a:pt x="764530" y="253456"/>
                        <a:pt x="749070" y="271852"/>
                        <a:pt x="728224" y="275477"/>
                      </a:cubicBezTo>
                      <a:lnTo>
                        <a:pt x="544749" y="428234"/>
                      </a:lnTo>
                      <a:cubicBezTo>
                        <a:pt x="527093" y="442934"/>
                        <a:pt x="500863" y="440538"/>
                        <a:pt x="486163" y="422882"/>
                      </a:cubicBezTo>
                      <a:lnTo>
                        <a:pt x="486162" y="422882"/>
                      </a:lnTo>
                      <a:cubicBezTo>
                        <a:pt x="471463" y="405227"/>
                        <a:pt x="473859" y="378996"/>
                        <a:pt x="491515" y="364297"/>
                      </a:cubicBezTo>
                      <a:lnTo>
                        <a:pt x="595851" y="277430"/>
                      </a:lnTo>
                      <a:lnTo>
                        <a:pt x="45980" y="277429"/>
                      </a:lnTo>
                      <a:cubicBezTo>
                        <a:pt x="20586" y="277429"/>
                        <a:pt x="0" y="256843"/>
                        <a:pt x="0" y="231450"/>
                      </a:cubicBezTo>
                      <a:cubicBezTo>
                        <a:pt x="0" y="206056"/>
                        <a:pt x="20586" y="185470"/>
                        <a:pt x="45980" y="185470"/>
                      </a:cubicBezTo>
                      <a:lnTo>
                        <a:pt x="625919" y="185470"/>
                      </a:lnTo>
                      <a:lnTo>
                        <a:pt x="491514" y="73568"/>
                      </a:lnTo>
                      <a:cubicBezTo>
                        <a:pt x="473859" y="58868"/>
                        <a:pt x="471462" y="32638"/>
                        <a:pt x="486162" y="14983"/>
                      </a:cubicBezTo>
                      <a:cubicBezTo>
                        <a:pt x="493511" y="6155"/>
                        <a:pt x="503744" y="1142"/>
                        <a:pt x="514345" y="173"/>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Calibri"/>
                  </a:endParaRPr>
                </a:p>
              </p:txBody>
            </p:sp>
            <p:sp>
              <p:nvSpPr>
                <p:cNvPr id="36" name="Oval 24">
                  <a:extLst>
                    <a:ext uri="{FF2B5EF4-FFF2-40B4-BE49-F238E27FC236}">
                      <a16:creationId xmlns:a16="http://schemas.microsoft.com/office/drawing/2014/main" id="{B1F46988-28ED-FBD7-5324-EAC2C51982BF}"/>
                    </a:ext>
                  </a:extLst>
                </p:cNvPr>
                <p:cNvSpPr/>
                <p:nvPr/>
              </p:nvSpPr>
              <p:spPr>
                <a:xfrm>
                  <a:off x="4554034" y="2537444"/>
                  <a:ext cx="474414" cy="599550"/>
                </a:xfrm>
                <a:custGeom>
                  <a:avLst/>
                  <a:gdLst/>
                  <a:ahLst/>
                  <a:cxnLst/>
                  <a:rect l="l" t="t" r="r" b="b"/>
                  <a:pathLst>
                    <a:path w="1368152" h="1729030">
                      <a:moveTo>
                        <a:pt x="410799" y="964935"/>
                      </a:moveTo>
                      <a:lnTo>
                        <a:pt x="684076" y="1213368"/>
                      </a:lnTo>
                      <a:lnTo>
                        <a:pt x="957353" y="964935"/>
                      </a:lnTo>
                      <a:cubicBezTo>
                        <a:pt x="878535" y="1015571"/>
                        <a:pt x="784626" y="1044000"/>
                        <a:pt x="684076" y="1044000"/>
                      </a:cubicBezTo>
                      <a:cubicBezTo>
                        <a:pt x="583527" y="1044000"/>
                        <a:pt x="489617" y="1015571"/>
                        <a:pt x="410799" y="964935"/>
                      </a:cubicBezTo>
                      <a:close/>
                      <a:moveTo>
                        <a:pt x="684076" y="0"/>
                      </a:moveTo>
                      <a:cubicBezTo>
                        <a:pt x="972369" y="0"/>
                        <a:pt x="1206076" y="233707"/>
                        <a:pt x="1206076" y="522000"/>
                      </a:cubicBezTo>
                      <a:cubicBezTo>
                        <a:pt x="1206076" y="694714"/>
                        <a:pt x="1122196" y="847837"/>
                        <a:pt x="992015" y="941581"/>
                      </a:cubicBezTo>
                      <a:cubicBezTo>
                        <a:pt x="1215775" y="1051628"/>
                        <a:pt x="1368152" y="1282524"/>
                        <a:pt x="1368152" y="1549010"/>
                      </a:cubicBezTo>
                      <a:lnTo>
                        <a:pt x="1368152" y="1729030"/>
                      </a:lnTo>
                      <a:lnTo>
                        <a:pt x="0" y="1729030"/>
                      </a:lnTo>
                      <a:lnTo>
                        <a:pt x="0" y="1549010"/>
                      </a:lnTo>
                      <a:cubicBezTo>
                        <a:pt x="0" y="1282524"/>
                        <a:pt x="152377" y="1051628"/>
                        <a:pt x="376137" y="941581"/>
                      </a:cubicBezTo>
                      <a:cubicBezTo>
                        <a:pt x="245956" y="847837"/>
                        <a:pt x="162076" y="694714"/>
                        <a:pt x="162076" y="522000"/>
                      </a:cubicBezTo>
                      <a:cubicBezTo>
                        <a:pt x="162076" y="233707"/>
                        <a:pt x="395783" y="0"/>
                        <a:pt x="684076"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Calibri"/>
                  </a:endParaRPr>
                </a:p>
              </p:txBody>
            </p:sp>
          </p:grpSp>
          <p:sp>
            <p:nvSpPr>
              <p:cNvPr id="37" name="Oval 24">
                <a:extLst>
                  <a:ext uri="{FF2B5EF4-FFF2-40B4-BE49-F238E27FC236}">
                    <a16:creationId xmlns:a16="http://schemas.microsoft.com/office/drawing/2014/main" id="{52C4FA5D-ACE1-2347-3150-E54BDA6482D4}"/>
                  </a:ext>
                </a:extLst>
              </p:cNvPr>
              <p:cNvSpPr/>
              <p:nvPr/>
            </p:nvSpPr>
            <p:spPr>
              <a:xfrm>
                <a:off x="2254317" y="2172472"/>
                <a:ext cx="474414" cy="599550"/>
              </a:xfrm>
              <a:custGeom>
                <a:avLst/>
                <a:gdLst/>
                <a:ahLst/>
                <a:cxnLst/>
                <a:rect l="l" t="t" r="r" b="b"/>
                <a:pathLst>
                  <a:path w="1368152" h="1729030">
                    <a:moveTo>
                      <a:pt x="410799" y="964935"/>
                    </a:moveTo>
                    <a:lnTo>
                      <a:pt x="684076" y="1213368"/>
                    </a:lnTo>
                    <a:lnTo>
                      <a:pt x="957353" y="964935"/>
                    </a:lnTo>
                    <a:cubicBezTo>
                      <a:pt x="878535" y="1015571"/>
                      <a:pt x="784626" y="1044000"/>
                      <a:pt x="684076" y="1044000"/>
                    </a:cubicBezTo>
                    <a:cubicBezTo>
                      <a:pt x="583527" y="1044000"/>
                      <a:pt x="489617" y="1015571"/>
                      <a:pt x="410799" y="964935"/>
                    </a:cubicBezTo>
                    <a:close/>
                    <a:moveTo>
                      <a:pt x="684076" y="0"/>
                    </a:moveTo>
                    <a:cubicBezTo>
                      <a:pt x="972369" y="0"/>
                      <a:pt x="1206076" y="233707"/>
                      <a:pt x="1206076" y="522000"/>
                    </a:cubicBezTo>
                    <a:cubicBezTo>
                      <a:pt x="1206076" y="694714"/>
                      <a:pt x="1122196" y="847837"/>
                      <a:pt x="992015" y="941581"/>
                    </a:cubicBezTo>
                    <a:cubicBezTo>
                      <a:pt x="1215775" y="1051628"/>
                      <a:pt x="1368152" y="1282524"/>
                      <a:pt x="1368152" y="1549010"/>
                    </a:cubicBezTo>
                    <a:lnTo>
                      <a:pt x="1368152" y="1729030"/>
                    </a:lnTo>
                    <a:lnTo>
                      <a:pt x="0" y="1729030"/>
                    </a:lnTo>
                    <a:lnTo>
                      <a:pt x="0" y="1549010"/>
                    </a:lnTo>
                    <a:cubicBezTo>
                      <a:pt x="0" y="1282524"/>
                      <a:pt x="152377" y="1051628"/>
                      <a:pt x="376137" y="941581"/>
                    </a:cubicBezTo>
                    <a:cubicBezTo>
                      <a:pt x="245956" y="847837"/>
                      <a:pt x="162076" y="694714"/>
                      <a:pt x="162076" y="522000"/>
                    </a:cubicBezTo>
                    <a:cubicBezTo>
                      <a:pt x="162076" y="233707"/>
                      <a:pt x="395783" y="0"/>
                      <a:pt x="684076"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Calibri"/>
                </a:endParaRPr>
              </a:p>
            </p:txBody>
          </p:sp>
        </p:grpSp>
      </p:grpSp>
      <p:grpSp>
        <p:nvGrpSpPr>
          <p:cNvPr id="44" name="Group 43">
            <a:extLst>
              <a:ext uri="{FF2B5EF4-FFF2-40B4-BE49-F238E27FC236}">
                <a16:creationId xmlns:a16="http://schemas.microsoft.com/office/drawing/2014/main" id="{6F751C3F-0C92-B291-AA4F-B6BC150F9B96}"/>
              </a:ext>
            </a:extLst>
          </p:cNvPr>
          <p:cNvGrpSpPr/>
          <p:nvPr/>
        </p:nvGrpSpPr>
        <p:grpSpPr>
          <a:xfrm>
            <a:off x="6435527" y="4150754"/>
            <a:ext cx="966514" cy="1833244"/>
            <a:chOff x="4313197" y="3434474"/>
            <a:chExt cx="966514" cy="1833244"/>
          </a:xfrm>
        </p:grpSpPr>
        <p:sp>
          <p:nvSpPr>
            <p:cNvPr id="22" name="Freeform: Shape 21">
              <a:extLst>
                <a:ext uri="{FF2B5EF4-FFF2-40B4-BE49-F238E27FC236}">
                  <a16:creationId xmlns:a16="http://schemas.microsoft.com/office/drawing/2014/main" id="{39DB06D1-0ACB-58C3-99A3-F417358D1E74}"/>
                </a:ext>
              </a:extLst>
            </p:cNvPr>
            <p:cNvSpPr/>
            <p:nvPr/>
          </p:nvSpPr>
          <p:spPr>
            <a:xfrm rot="7200000">
              <a:off x="3879832" y="3867839"/>
              <a:ext cx="1833244" cy="966514"/>
            </a:xfrm>
            <a:custGeom>
              <a:avLst/>
              <a:gdLst>
                <a:gd name="connsiteX0" fmla="*/ 662491 w 1566302"/>
                <a:gd name="connsiteY0" fmla="*/ 0 h 825779"/>
                <a:gd name="connsiteX1" fmla="*/ 1508130 w 1566302"/>
                <a:gd name="connsiteY1" fmla="*/ 449623 h 825779"/>
                <a:gd name="connsiteX2" fmla="*/ 1566302 w 1566302"/>
                <a:gd name="connsiteY2" fmla="*/ 556796 h 825779"/>
                <a:gd name="connsiteX3" fmla="*/ 1553622 w 1566302"/>
                <a:gd name="connsiteY3" fmla="*/ 554839 h 825779"/>
                <a:gd name="connsiteX4" fmla="*/ 1479730 w 1566302"/>
                <a:gd name="connsiteY4" fmla="*/ 551065 h 825779"/>
                <a:gd name="connsiteX5" fmla="*/ 968708 w 1566302"/>
                <a:gd name="connsiteY5" fmla="*/ 765140 h 825779"/>
                <a:gd name="connsiteX6" fmla="*/ 919237 w 1566302"/>
                <a:gd name="connsiteY6" fmla="*/ 825779 h 825779"/>
                <a:gd name="connsiteX7" fmla="*/ 916125 w 1566302"/>
                <a:gd name="connsiteY7" fmla="*/ 794552 h 825779"/>
                <a:gd name="connsiteX8" fmla="*/ 208113 w 1566302"/>
                <a:gd name="connsiteY8" fmla="*/ 210957 h 825779"/>
                <a:gd name="connsiteX9" fmla="*/ 62465 w 1566302"/>
                <a:gd name="connsiteY9" fmla="*/ 225806 h 825779"/>
                <a:gd name="connsiteX10" fmla="*/ 0 w 1566302"/>
                <a:gd name="connsiteY10" fmla="*/ 245417 h 825779"/>
                <a:gd name="connsiteX11" fmla="*/ 13800 w 1566302"/>
                <a:gd name="connsiteY11" fmla="*/ 232874 h 825779"/>
                <a:gd name="connsiteX12" fmla="*/ 662491 w 1566302"/>
                <a:gd name="connsiteY12" fmla="*/ 0 h 82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6302" h="825779">
                  <a:moveTo>
                    <a:pt x="662491" y="0"/>
                  </a:moveTo>
                  <a:cubicBezTo>
                    <a:pt x="1014506" y="0"/>
                    <a:pt x="1324864" y="178353"/>
                    <a:pt x="1508130" y="449623"/>
                  </a:cubicBezTo>
                  <a:lnTo>
                    <a:pt x="1566302" y="556796"/>
                  </a:lnTo>
                  <a:lnTo>
                    <a:pt x="1553622" y="554839"/>
                  </a:lnTo>
                  <a:cubicBezTo>
                    <a:pt x="1529327" y="552343"/>
                    <a:pt x="1504676" y="551065"/>
                    <a:pt x="1479730" y="551065"/>
                  </a:cubicBezTo>
                  <a:cubicBezTo>
                    <a:pt x="1280164" y="551065"/>
                    <a:pt x="1099490" y="632873"/>
                    <a:pt x="968708" y="765140"/>
                  </a:cubicBezTo>
                  <a:lnTo>
                    <a:pt x="919237" y="825779"/>
                  </a:lnTo>
                  <a:lnTo>
                    <a:pt x="916125" y="794552"/>
                  </a:lnTo>
                  <a:cubicBezTo>
                    <a:pt x="848736" y="461495"/>
                    <a:pt x="557355" y="210957"/>
                    <a:pt x="208113" y="210957"/>
                  </a:cubicBezTo>
                  <a:cubicBezTo>
                    <a:pt x="158222" y="210957"/>
                    <a:pt x="109511" y="216070"/>
                    <a:pt x="62465" y="225806"/>
                  </a:cubicBezTo>
                  <a:lnTo>
                    <a:pt x="0" y="245417"/>
                  </a:lnTo>
                  <a:lnTo>
                    <a:pt x="13800" y="232874"/>
                  </a:lnTo>
                  <a:cubicBezTo>
                    <a:pt x="190083" y="87393"/>
                    <a:pt x="416081" y="0"/>
                    <a:pt x="662491" y="0"/>
                  </a:cubicBez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800"/>
            </a:p>
          </p:txBody>
        </p:sp>
        <p:pic>
          <p:nvPicPr>
            <p:cNvPr id="40" name="Graphic 39" descr="Flip calendar with solid fill">
              <a:extLst>
                <a:ext uri="{FF2B5EF4-FFF2-40B4-BE49-F238E27FC236}">
                  <a16:creationId xmlns:a16="http://schemas.microsoft.com/office/drawing/2014/main" id="{8AAEC7C5-3723-C6A4-C7B4-CBDA179EC7A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79971" y="4351096"/>
              <a:ext cx="483547" cy="483547"/>
            </a:xfrm>
            <a:prstGeom prst="rect">
              <a:avLst/>
            </a:prstGeom>
          </p:spPr>
        </p:pic>
      </p:grpSp>
      <p:grpSp>
        <p:nvGrpSpPr>
          <p:cNvPr id="45" name="Group 44">
            <a:extLst>
              <a:ext uri="{FF2B5EF4-FFF2-40B4-BE49-F238E27FC236}">
                <a16:creationId xmlns:a16="http://schemas.microsoft.com/office/drawing/2014/main" id="{6C313663-64EC-9FCA-EDC4-F20392EA230A}"/>
              </a:ext>
            </a:extLst>
          </p:cNvPr>
          <p:cNvGrpSpPr/>
          <p:nvPr/>
        </p:nvGrpSpPr>
        <p:grpSpPr>
          <a:xfrm>
            <a:off x="5168061" y="3878751"/>
            <a:ext cx="966514" cy="1833244"/>
            <a:chOff x="3045731" y="3162471"/>
            <a:chExt cx="966514" cy="1833244"/>
          </a:xfrm>
        </p:grpSpPr>
        <p:sp>
          <p:nvSpPr>
            <p:cNvPr id="29" name="Freeform: Shape 28">
              <a:extLst>
                <a:ext uri="{FF2B5EF4-FFF2-40B4-BE49-F238E27FC236}">
                  <a16:creationId xmlns:a16="http://schemas.microsoft.com/office/drawing/2014/main" id="{0B91C6AF-5637-C022-16F8-B1317A8D4CB0}"/>
                </a:ext>
              </a:extLst>
            </p:cNvPr>
            <p:cNvSpPr/>
            <p:nvPr/>
          </p:nvSpPr>
          <p:spPr>
            <a:xfrm rot="14400000">
              <a:off x="2612366" y="3595836"/>
              <a:ext cx="1833244" cy="966514"/>
            </a:xfrm>
            <a:custGeom>
              <a:avLst/>
              <a:gdLst>
                <a:gd name="connsiteX0" fmla="*/ 662491 w 1566302"/>
                <a:gd name="connsiteY0" fmla="*/ 0 h 825779"/>
                <a:gd name="connsiteX1" fmla="*/ 1508130 w 1566302"/>
                <a:gd name="connsiteY1" fmla="*/ 449623 h 825779"/>
                <a:gd name="connsiteX2" fmla="*/ 1566302 w 1566302"/>
                <a:gd name="connsiteY2" fmla="*/ 556796 h 825779"/>
                <a:gd name="connsiteX3" fmla="*/ 1553622 w 1566302"/>
                <a:gd name="connsiteY3" fmla="*/ 554839 h 825779"/>
                <a:gd name="connsiteX4" fmla="*/ 1479730 w 1566302"/>
                <a:gd name="connsiteY4" fmla="*/ 551065 h 825779"/>
                <a:gd name="connsiteX5" fmla="*/ 968708 w 1566302"/>
                <a:gd name="connsiteY5" fmla="*/ 765140 h 825779"/>
                <a:gd name="connsiteX6" fmla="*/ 919237 w 1566302"/>
                <a:gd name="connsiteY6" fmla="*/ 825779 h 825779"/>
                <a:gd name="connsiteX7" fmla="*/ 916125 w 1566302"/>
                <a:gd name="connsiteY7" fmla="*/ 794552 h 825779"/>
                <a:gd name="connsiteX8" fmla="*/ 208113 w 1566302"/>
                <a:gd name="connsiteY8" fmla="*/ 210957 h 825779"/>
                <a:gd name="connsiteX9" fmla="*/ 62465 w 1566302"/>
                <a:gd name="connsiteY9" fmla="*/ 225806 h 825779"/>
                <a:gd name="connsiteX10" fmla="*/ 0 w 1566302"/>
                <a:gd name="connsiteY10" fmla="*/ 245417 h 825779"/>
                <a:gd name="connsiteX11" fmla="*/ 13800 w 1566302"/>
                <a:gd name="connsiteY11" fmla="*/ 232874 h 825779"/>
                <a:gd name="connsiteX12" fmla="*/ 662491 w 1566302"/>
                <a:gd name="connsiteY12" fmla="*/ 0 h 82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6302" h="825779">
                  <a:moveTo>
                    <a:pt x="662491" y="0"/>
                  </a:moveTo>
                  <a:cubicBezTo>
                    <a:pt x="1014506" y="0"/>
                    <a:pt x="1324864" y="178353"/>
                    <a:pt x="1508130" y="449623"/>
                  </a:cubicBezTo>
                  <a:lnTo>
                    <a:pt x="1566302" y="556796"/>
                  </a:lnTo>
                  <a:lnTo>
                    <a:pt x="1553622" y="554839"/>
                  </a:lnTo>
                  <a:cubicBezTo>
                    <a:pt x="1529327" y="552343"/>
                    <a:pt x="1504676" y="551065"/>
                    <a:pt x="1479730" y="551065"/>
                  </a:cubicBezTo>
                  <a:cubicBezTo>
                    <a:pt x="1280164" y="551065"/>
                    <a:pt x="1099490" y="632873"/>
                    <a:pt x="968708" y="765140"/>
                  </a:cubicBezTo>
                  <a:lnTo>
                    <a:pt x="919237" y="825779"/>
                  </a:lnTo>
                  <a:lnTo>
                    <a:pt x="916125" y="794552"/>
                  </a:lnTo>
                  <a:cubicBezTo>
                    <a:pt x="848736" y="461495"/>
                    <a:pt x="557355" y="210957"/>
                    <a:pt x="208113" y="210957"/>
                  </a:cubicBezTo>
                  <a:cubicBezTo>
                    <a:pt x="158222" y="210957"/>
                    <a:pt x="109511" y="216070"/>
                    <a:pt x="62465" y="225806"/>
                  </a:cubicBezTo>
                  <a:lnTo>
                    <a:pt x="0" y="245417"/>
                  </a:lnTo>
                  <a:lnTo>
                    <a:pt x="13800" y="232874"/>
                  </a:lnTo>
                  <a:cubicBezTo>
                    <a:pt x="190083" y="87393"/>
                    <a:pt x="416081" y="0"/>
                    <a:pt x="662491" y="0"/>
                  </a:cubicBezTo>
                  <a:close/>
                </a:path>
              </a:pathLst>
            </a:cu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800"/>
            </a:p>
          </p:txBody>
        </p:sp>
        <p:pic>
          <p:nvPicPr>
            <p:cNvPr id="42" name="Graphic 41" descr="Stopwatch with solid fill">
              <a:extLst>
                <a:ext uri="{FF2B5EF4-FFF2-40B4-BE49-F238E27FC236}">
                  <a16:creationId xmlns:a16="http://schemas.microsoft.com/office/drawing/2014/main" id="{0B701627-A65C-FEA7-23E1-FCCCFFDADCC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97052" y="3758932"/>
              <a:ext cx="431936" cy="431936"/>
            </a:xfrm>
            <a:prstGeom prst="rect">
              <a:avLst/>
            </a:prstGeom>
          </p:spPr>
        </p:pic>
      </p:grpSp>
    </p:spTree>
    <p:custDataLst>
      <p:tags r:id="rId1"/>
    </p:custDataLst>
    <p:extLst>
      <p:ext uri="{BB962C8B-B14F-4D97-AF65-F5344CB8AC3E}">
        <p14:creationId xmlns:p14="http://schemas.microsoft.com/office/powerpoint/2010/main" val="1759387902"/>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id="{65818707-68E4-5EFB-98BE-3B8FFF5B6458}"/>
              </a:ext>
            </a:extLst>
          </p:cNvPr>
          <p:cNvSpPr/>
          <p:nvPr/>
        </p:nvSpPr>
        <p:spPr>
          <a:xfrm>
            <a:off x="6335954" y="2985265"/>
            <a:ext cx="3759727" cy="2935125"/>
          </a:xfrm>
          <a:custGeom>
            <a:avLst/>
            <a:gdLst>
              <a:gd name="connsiteX0" fmla="*/ 0 w 2939145"/>
              <a:gd name="connsiteY0" fmla="*/ 219408 h 1316422"/>
              <a:gd name="connsiteX1" fmla="*/ 219408 w 2939145"/>
              <a:gd name="connsiteY1" fmla="*/ 0 h 1316422"/>
              <a:gd name="connsiteX2" fmla="*/ 2719737 w 2939145"/>
              <a:gd name="connsiteY2" fmla="*/ 0 h 1316422"/>
              <a:gd name="connsiteX3" fmla="*/ 2939145 w 2939145"/>
              <a:gd name="connsiteY3" fmla="*/ 219408 h 1316422"/>
              <a:gd name="connsiteX4" fmla="*/ 2939145 w 2939145"/>
              <a:gd name="connsiteY4" fmla="*/ 1097014 h 1316422"/>
              <a:gd name="connsiteX5" fmla="*/ 2719737 w 2939145"/>
              <a:gd name="connsiteY5" fmla="*/ 1316422 h 1316422"/>
              <a:gd name="connsiteX6" fmla="*/ 219408 w 2939145"/>
              <a:gd name="connsiteY6" fmla="*/ 1316422 h 1316422"/>
              <a:gd name="connsiteX7" fmla="*/ 0 w 2939145"/>
              <a:gd name="connsiteY7" fmla="*/ 1097014 h 1316422"/>
              <a:gd name="connsiteX8" fmla="*/ 0 w 2939145"/>
              <a:gd name="connsiteY8" fmla="*/ 219408 h 1316422"/>
              <a:gd name="connsiteX0" fmla="*/ 219408 w 2939145"/>
              <a:gd name="connsiteY0" fmla="*/ 0 h 1316422"/>
              <a:gd name="connsiteX1" fmla="*/ 2719737 w 2939145"/>
              <a:gd name="connsiteY1" fmla="*/ 0 h 1316422"/>
              <a:gd name="connsiteX2" fmla="*/ 2939145 w 2939145"/>
              <a:gd name="connsiteY2" fmla="*/ 219408 h 1316422"/>
              <a:gd name="connsiteX3" fmla="*/ 2939145 w 2939145"/>
              <a:gd name="connsiteY3" fmla="*/ 1097014 h 1316422"/>
              <a:gd name="connsiteX4" fmla="*/ 2719737 w 2939145"/>
              <a:gd name="connsiteY4" fmla="*/ 1316422 h 1316422"/>
              <a:gd name="connsiteX5" fmla="*/ 219408 w 2939145"/>
              <a:gd name="connsiteY5" fmla="*/ 1316422 h 1316422"/>
              <a:gd name="connsiteX6" fmla="*/ 0 w 2939145"/>
              <a:gd name="connsiteY6" fmla="*/ 1097014 h 1316422"/>
              <a:gd name="connsiteX7" fmla="*/ 0 w 2939145"/>
              <a:gd name="connsiteY7" fmla="*/ 219408 h 1316422"/>
              <a:gd name="connsiteX8" fmla="*/ 310848 w 2939145"/>
              <a:gd name="connsiteY8" fmla="*/ 91440 h 1316422"/>
              <a:gd name="connsiteX0" fmla="*/ 219408 w 2939145"/>
              <a:gd name="connsiteY0" fmla="*/ 0 h 1316422"/>
              <a:gd name="connsiteX1" fmla="*/ 2719737 w 2939145"/>
              <a:gd name="connsiteY1" fmla="*/ 0 h 1316422"/>
              <a:gd name="connsiteX2" fmla="*/ 2939145 w 2939145"/>
              <a:gd name="connsiteY2" fmla="*/ 219408 h 1316422"/>
              <a:gd name="connsiteX3" fmla="*/ 2939145 w 2939145"/>
              <a:gd name="connsiteY3" fmla="*/ 1097014 h 1316422"/>
              <a:gd name="connsiteX4" fmla="*/ 2719737 w 2939145"/>
              <a:gd name="connsiteY4" fmla="*/ 1316422 h 1316422"/>
              <a:gd name="connsiteX5" fmla="*/ 219408 w 2939145"/>
              <a:gd name="connsiteY5" fmla="*/ 1316422 h 1316422"/>
              <a:gd name="connsiteX6" fmla="*/ 0 w 2939145"/>
              <a:gd name="connsiteY6" fmla="*/ 1097014 h 1316422"/>
              <a:gd name="connsiteX7" fmla="*/ 0 w 2939145"/>
              <a:gd name="connsiteY7" fmla="*/ 219408 h 1316422"/>
              <a:gd name="connsiteX0" fmla="*/ 219408 w 2939145"/>
              <a:gd name="connsiteY0" fmla="*/ 0 h 1316422"/>
              <a:gd name="connsiteX1" fmla="*/ 2719737 w 2939145"/>
              <a:gd name="connsiteY1" fmla="*/ 0 h 1316422"/>
              <a:gd name="connsiteX2" fmla="*/ 2939145 w 2939145"/>
              <a:gd name="connsiteY2" fmla="*/ 219408 h 1316422"/>
              <a:gd name="connsiteX3" fmla="*/ 2939145 w 2939145"/>
              <a:gd name="connsiteY3" fmla="*/ 1097014 h 1316422"/>
              <a:gd name="connsiteX4" fmla="*/ 2719737 w 2939145"/>
              <a:gd name="connsiteY4" fmla="*/ 1316422 h 1316422"/>
              <a:gd name="connsiteX5" fmla="*/ 219408 w 2939145"/>
              <a:gd name="connsiteY5" fmla="*/ 1316422 h 1316422"/>
              <a:gd name="connsiteX6" fmla="*/ 0 w 2939145"/>
              <a:gd name="connsiteY6" fmla="*/ 1097014 h 1316422"/>
              <a:gd name="connsiteX7" fmla="*/ 0 w 2939145"/>
              <a:gd name="connsiteY7" fmla="*/ 330533 h 1316422"/>
              <a:gd name="connsiteX0" fmla="*/ 343233 w 2939145"/>
              <a:gd name="connsiteY0" fmla="*/ 0 h 1319597"/>
              <a:gd name="connsiteX1" fmla="*/ 2719737 w 2939145"/>
              <a:gd name="connsiteY1" fmla="*/ 3175 h 1319597"/>
              <a:gd name="connsiteX2" fmla="*/ 2939145 w 2939145"/>
              <a:gd name="connsiteY2" fmla="*/ 222583 h 1319597"/>
              <a:gd name="connsiteX3" fmla="*/ 2939145 w 2939145"/>
              <a:gd name="connsiteY3" fmla="*/ 1100189 h 1319597"/>
              <a:gd name="connsiteX4" fmla="*/ 2719737 w 2939145"/>
              <a:gd name="connsiteY4" fmla="*/ 1319597 h 1319597"/>
              <a:gd name="connsiteX5" fmla="*/ 219408 w 2939145"/>
              <a:gd name="connsiteY5" fmla="*/ 1319597 h 1319597"/>
              <a:gd name="connsiteX6" fmla="*/ 0 w 2939145"/>
              <a:gd name="connsiteY6" fmla="*/ 1100189 h 1319597"/>
              <a:gd name="connsiteX7" fmla="*/ 0 w 2939145"/>
              <a:gd name="connsiteY7" fmla="*/ 333708 h 131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9145" h="1319597">
                <a:moveTo>
                  <a:pt x="343233" y="0"/>
                </a:moveTo>
                <a:lnTo>
                  <a:pt x="2719737" y="3175"/>
                </a:lnTo>
                <a:cubicBezTo>
                  <a:pt x="2840913" y="3175"/>
                  <a:pt x="2939145" y="101407"/>
                  <a:pt x="2939145" y="222583"/>
                </a:cubicBezTo>
                <a:lnTo>
                  <a:pt x="2939145" y="1100189"/>
                </a:lnTo>
                <a:cubicBezTo>
                  <a:pt x="2939145" y="1221365"/>
                  <a:pt x="2840913" y="1319597"/>
                  <a:pt x="2719737" y="1319597"/>
                </a:cubicBezTo>
                <a:lnTo>
                  <a:pt x="219408" y="1319597"/>
                </a:lnTo>
                <a:cubicBezTo>
                  <a:pt x="98232" y="1319597"/>
                  <a:pt x="0" y="1221365"/>
                  <a:pt x="0" y="1100189"/>
                </a:cubicBezTo>
                <a:lnTo>
                  <a:pt x="0" y="333708"/>
                </a:lnTo>
              </a:path>
            </a:pathLst>
          </a:custGeom>
          <a:solidFill>
            <a:srgbClr val="FFFFFF"/>
          </a:solidFill>
          <a:ln w="31750" cap="flat" cmpd="sng" algn="ctr">
            <a:solidFill>
              <a:srgbClr val="1DC4FF"/>
            </a:solidFill>
            <a:prstDash val="sysDash"/>
            <a:miter lim="800000"/>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MS London"/>
              <a:ea typeface="+mn-ea"/>
              <a:cs typeface="+mn-cs"/>
            </a:endParaRPr>
          </a:p>
        </p:txBody>
      </p:sp>
      <p:grpSp>
        <p:nvGrpSpPr>
          <p:cNvPr id="3" name="Group 2">
            <a:extLst>
              <a:ext uri="{FF2B5EF4-FFF2-40B4-BE49-F238E27FC236}">
                <a16:creationId xmlns:a16="http://schemas.microsoft.com/office/drawing/2014/main" id="{4A3282F9-16DB-C707-5C8E-F36CB4809A9F}"/>
              </a:ext>
            </a:extLst>
          </p:cNvPr>
          <p:cNvGrpSpPr/>
          <p:nvPr/>
        </p:nvGrpSpPr>
        <p:grpSpPr>
          <a:xfrm>
            <a:off x="5815390" y="2597530"/>
            <a:ext cx="737059" cy="599550"/>
            <a:chOff x="4291389" y="2537444"/>
            <a:chExt cx="737059" cy="599550"/>
          </a:xfrm>
        </p:grpSpPr>
        <p:sp>
          <p:nvSpPr>
            <p:cNvPr id="4" name="Rounded Rectangle 29">
              <a:extLst>
                <a:ext uri="{FF2B5EF4-FFF2-40B4-BE49-F238E27FC236}">
                  <a16:creationId xmlns:a16="http://schemas.microsoft.com/office/drawing/2014/main" id="{203F051E-373E-7EAD-43C9-442DE0BBF35E}"/>
                </a:ext>
              </a:extLst>
            </p:cNvPr>
            <p:cNvSpPr/>
            <p:nvPr/>
          </p:nvSpPr>
          <p:spPr>
            <a:xfrm>
              <a:off x="4291389" y="2669425"/>
              <a:ext cx="265105" cy="151832"/>
            </a:xfrm>
            <a:custGeom>
              <a:avLst/>
              <a:gdLst/>
              <a:ahLst/>
              <a:cxnLst/>
              <a:rect l="l" t="t" r="r" b="b"/>
              <a:pathLst>
                <a:path w="764531" h="437865">
                  <a:moveTo>
                    <a:pt x="486162" y="14982"/>
                  </a:moveTo>
                  <a:lnTo>
                    <a:pt x="486162" y="14983"/>
                  </a:lnTo>
                  <a:lnTo>
                    <a:pt x="486161" y="14983"/>
                  </a:lnTo>
                  <a:close/>
                  <a:moveTo>
                    <a:pt x="514345" y="173"/>
                  </a:moveTo>
                  <a:cubicBezTo>
                    <a:pt x="524947" y="-795"/>
                    <a:pt x="535919" y="2280"/>
                    <a:pt x="544747" y="9630"/>
                  </a:cubicBezTo>
                  <a:lnTo>
                    <a:pt x="740230" y="172383"/>
                  </a:lnTo>
                  <a:cubicBezTo>
                    <a:pt x="749859" y="180401"/>
                    <a:pt x="754949" y="191848"/>
                    <a:pt x="754131" y="203487"/>
                  </a:cubicBezTo>
                  <a:cubicBezTo>
                    <a:pt x="760859" y="210857"/>
                    <a:pt x="764531" y="220725"/>
                    <a:pt x="764531" y="231450"/>
                  </a:cubicBezTo>
                  <a:lnTo>
                    <a:pt x="764530" y="231450"/>
                  </a:lnTo>
                  <a:cubicBezTo>
                    <a:pt x="764530" y="253456"/>
                    <a:pt x="749070" y="271852"/>
                    <a:pt x="728224" y="275477"/>
                  </a:cubicBezTo>
                  <a:lnTo>
                    <a:pt x="544749" y="428234"/>
                  </a:lnTo>
                  <a:cubicBezTo>
                    <a:pt x="527093" y="442934"/>
                    <a:pt x="500863" y="440538"/>
                    <a:pt x="486163" y="422882"/>
                  </a:cubicBezTo>
                  <a:lnTo>
                    <a:pt x="486162" y="422882"/>
                  </a:lnTo>
                  <a:cubicBezTo>
                    <a:pt x="471463" y="405227"/>
                    <a:pt x="473859" y="378996"/>
                    <a:pt x="491515" y="364297"/>
                  </a:cubicBezTo>
                  <a:lnTo>
                    <a:pt x="595851" y="277430"/>
                  </a:lnTo>
                  <a:lnTo>
                    <a:pt x="45980" y="277429"/>
                  </a:lnTo>
                  <a:cubicBezTo>
                    <a:pt x="20586" y="277429"/>
                    <a:pt x="0" y="256843"/>
                    <a:pt x="0" y="231450"/>
                  </a:cubicBezTo>
                  <a:cubicBezTo>
                    <a:pt x="0" y="206056"/>
                    <a:pt x="20586" y="185470"/>
                    <a:pt x="45980" y="185470"/>
                  </a:cubicBezTo>
                  <a:lnTo>
                    <a:pt x="625919" y="185470"/>
                  </a:lnTo>
                  <a:lnTo>
                    <a:pt x="491514" y="73568"/>
                  </a:lnTo>
                  <a:cubicBezTo>
                    <a:pt x="473859" y="58868"/>
                    <a:pt x="471462" y="32638"/>
                    <a:pt x="486162" y="14983"/>
                  </a:cubicBezTo>
                  <a:cubicBezTo>
                    <a:pt x="493511" y="6155"/>
                    <a:pt x="503744" y="1142"/>
                    <a:pt x="514345" y="173"/>
                  </a:cubicBezTo>
                  <a:close/>
                </a:path>
              </a:pathLst>
            </a:custGeom>
            <a:solidFill>
              <a:srgbClr val="11A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Calibri"/>
              </a:endParaRPr>
            </a:p>
          </p:txBody>
        </p:sp>
        <p:sp>
          <p:nvSpPr>
            <p:cNvPr id="5" name="Oval 24">
              <a:extLst>
                <a:ext uri="{FF2B5EF4-FFF2-40B4-BE49-F238E27FC236}">
                  <a16:creationId xmlns:a16="http://schemas.microsoft.com/office/drawing/2014/main" id="{3FFFC630-77E7-CF75-9E96-9F9BC5B151DD}"/>
                </a:ext>
              </a:extLst>
            </p:cNvPr>
            <p:cNvSpPr/>
            <p:nvPr/>
          </p:nvSpPr>
          <p:spPr>
            <a:xfrm>
              <a:off x="4554034" y="2537444"/>
              <a:ext cx="474414" cy="599550"/>
            </a:xfrm>
            <a:custGeom>
              <a:avLst/>
              <a:gdLst/>
              <a:ahLst/>
              <a:cxnLst/>
              <a:rect l="l" t="t" r="r" b="b"/>
              <a:pathLst>
                <a:path w="1368152" h="1729030">
                  <a:moveTo>
                    <a:pt x="410799" y="964935"/>
                  </a:moveTo>
                  <a:lnTo>
                    <a:pt x="684076" y="1213368"/>
                  </a:lnTo>
                  <a:lnTo>
                    <a:pt x="957353" y="964935"/>
                  </a:lnTo>
                  <a:cubicBezTo>
                    <a:pt x="878535" y="1015571"/>
                    <a:pt x="784626" y="1044000"/>
                    <a:pt x="684076" y="1044000"/>
                  </a:cubicBezTo>
                  <a:cubicBezTo>
                    <a:pt x="583527" y="1044000"/>
                    <a:pt x="489617" y="1015571"/>
                    <a:pt x="410799" y="964935"/>
                  </a:cubicBezTo>
                  <a:close/>
                  <a:moveTo>
                    <a:pt x="684076" y="0"/>
                  </a:moveTo>
                  <a:cubicBezTo>
                    <a:pt x="972369" y="0"/>
                    <a:pt x="1206076" y="233707"/>
                    <a:pt x="1206076" y="522000"/>
                  </a:cubicBezTo>
                  <a:cubicBezTo>
                    <a:pt x="1206076" y="694714"/>
                    <a:pt x="1122196" y="847837"/>
                    <a:pt x="992015" y="941581"/>
                  </a:cubicBezTo>
                  <a:cubicBezTo>
                    <a:pt x="1215775" y="1051628"/>
                    <a:pt x="1368152" y="1282524"/>
                    <a:pt x="1368152" y="1549010"/>
                  </a:cubicBezTo>
                  <a:lnTo>
                    <a:pt x="1368152" y="1729030"/>
                  </a:lnTo>
                  <a:lnTo>
                    <a:pt x="0" y="1729030"/>
                  </a:lnTo>
                  <a:lnTo>
                    <a:pt x="0" y="1549010"/>
                  </a:lnTo>
                  <a:cubicBezTo>
                    <a:pt x="0" y="1282524"/>
                    <a:pt x="152377" y="1051628"/>
                    <a:pt x="376137" y="941581"/>
                  </a:cubicBezTo>
                  <a:cubicBezTo>
                    <a:pt x="245956" y="847837"/>
                    <a:pt x="162076" y="694714"/>
                    <a:pt x="162076" y="522000"/>
                  </a:cubicBezTo>
                  <a:cubicBezTo>
                    <a:pt x="162076" y="233707"/>
                    <a:pt x="395783" y="0"/>
                    <a:pt x="684076" y="0"/>
                  </a:cubicBezTo>
                  <a:close/>
                </a:path>
              </a:pathLst>
            </a:custGeom>
            <a:solidFill>
              <a:srgbClr val="11A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Calibri"/>
              </a:endParaRPr>
            </a:p>
          </p:txBody>
        </p:sp>
      </p:grpSp>
      <p:sp>
        <p:nvSpPr>
          <p:cNvPr id="6" name="TextBox 5">
            <a:extLst>
              <a:ext uri="{FF2B5EF4-FFF2-40B4-BE49-F238E27FC236}">
                <a16:creationId xmlns:a16="http://schemas.microsoft.com/office/drawing/2014/main" id="{9118DFBC-ECA3-8FF8-9C74-0BBBAF1DD93F}"/>
              </a:ext>
            </a:extLst>
          </p:cNvPr>
          <p:cNvSpPr txBox="1"/>
          <p:nvPr/>
        </p:nvSpPr>
        <p:spPr>
          <a:xfrm>
            <a:off x="7221523" y="3050352"/>
            <a:ext cx="2205083" cy="293457"/>
          </a:xfrm>
          <a:prstGeom prst="rect">
            <a:avLst/>
          </a:prstGeom>
          <a:noFill/>
        </p:spPr>
        <p:txBody>
          <a:bodyPr wrap="square">
            <a:noAutofit/>
          </a:bodyPr>
          <a:lstStyle/>
          <a:p>
            <a:pPr algn="ctr"/>
            <a:r>
              <a:rPr lang="en-GB" sz="1400" b="1" dirty="0">
                <a:solidFill>
                  <a:srgbClr val="000000"/>
                </a:solidFill>
                <a:latin typeface="Aptos" panose="020B0004020202020204" pitchFamily="34" charset="0"/>
              </a:rPr>
              <a:t>Spouse / Civil Partner</a:t>
            </a:r>
          </a:p>
        </p:txBody>
      </p:sp>
      <p:sp>
        <p:nvSpPr>
          <p:cNvPr id="7" name="TextBox 6">
            <a:extLst>
              <a:ext uri="{FF2B5EF4-FFF2-40B4-BE49-F238E27FC236}">
                <a16:creationId xmlns:a16="http://schemas.microsoft.com/office/drawing/2014/main" id="{2DC4CC3B-AF3F-17DF-96CD-AE92DB43B45B}"/>
              </a:ext>
            </a:extLst>
          </p:cNvPr>
          <p:cNvSpPr txBox="1"/>
          <p:nvPr/>
        </p:nvSpPr>
        <p:spPr>
          <a:xfrm>
            <a:off x="5210834" y="2050046"/>
            <a:ext cx="1341614" cy="338554"/>
          </a:xfrm>
          <a:prstGeom prst="rect">
            <a:avLst/>
          </a:prstGeom>
          <a:noFill/>
        </p:spPr>
        <p:txBody>
          <a:bodyPr wrap="square">
            <a:spAutoFit/>
          </a:bodyPr>
          <a:lstStyle/>
          <a:p>
            <a:pPr algn="ctr"/>
            <a:r>
              <a:rPr lang="en-GB" sz="1600" b="1">
                <a:solidFill>
                  <a:srgbClr val="11A4FF"/>
                </a:solidFill>
                <a:latin typeface="Aptos" panose="020B0004020202020204" pitchFamily="34" charset="0"/>
              </a:rPr>
              <a:t>Option 1</a:t>
            </a:r>
          </a:p>
        </p:txBody>
      </p:sp>
      <p:sp>
        <p:nvSpPr>
          <p:cNvPr id="8" name="TextBox 7">
            <a:extLst>
              <a:ext uri="{FF2B5EF4-FFF2-40B4-BE49-F238E27FC236}">
                <a16:creationId xmlns:a16="http://schemas.microsoft.com/office/drawing/2014/main" id="{48DD79EA-604B-335F-C6F7-E88C527B2B7B}"/>
              </a:ext>
            </a:extLst>
          </p:cNvPr>
          <p:cNvSpPr txBox="1"/>
          <p:nvPr/>
        </p:nvSpPr>
        <p:spPr>
          <a:xfrm>
            <a:off x="4449957" y="2278731"/>
            <a:ext cx="2939145" cy="276999"/>
          </a:xfrm>
          <a:prstGeom prst="rect">
            <a:avLst/>
          </a:prstGeom>
          <a:noFill/>
        </p:spPr>
        <p:txBody>
          <a:bodyPr wrap="square">
            <a:spAutoFit/>
          </a:bodyPr>
          <a:lstStyle/>
          <a:p>
            <a:pPr algn="ctr"/>
            <a:r>
              <a:rPr lang="en-GB" sz="1200" b="1">
                <a:solidFill>
                  <a:srgbClr val="11A4FF"/>
                </a:solidFill>
                <a:latin typeface="Aptos" panose="020B0004020202020204" pitchFamily="34" charset="0"/>
              </a:rPr>
              <a:t>transfer to spouse / civil partner</a:t>
            </a:r>
          </a:p>
        </p:txBody>
      </p:sp>
      <p:sp>
        <p:nvSpPr>
          <p:cNvPr id="9" name="Rectangle 8">
            <a:extLst>
              <a:ext uri="{FF2B5EF4-FFF2-40B4-BE49-F238E27FC236}">
                <a16:creationId xmlns:a16="http://schemas.microsoft.com/office/drawing/2014/main" id="{9E80283D-4338-B5E1-3051-0994ACAA82B2}"/>
              </a:ext>
            </a:extLst>
          </p:cNvPr>
          <p:cNvSpPr/>
          <p:nvPr/>
        </p:nvSpPr>
        <p:spPr>
          <a:xfrm>
            <a:off x="802800" y="1664377"/>
            <a:ext cx="8445788" cy="369332"/>
          </a:xfrm>
          <a:prstGeom prst="rect">
            <a:avLst/>
          </a:prstGeom>
        </p:spPr>
        <p:txBody>
          <a:bodyPr wrap="square">
            <a:spAutoFit/>
          </a:bodyPr>
          <a:lstStyle/>
          <a:p>
            <a:pPr>
              <a:spcAft>
                <a:spcPts val="1200"/>
              </a:spcAft>
              <a:buClr>
                <a:srgbClr val="635A54"/>
              </a:buClr>
              <a:buSzPct val="150000"/>
              <a:defRPr/>
            </a:pPr>
            <a:r>
              <a:rPr lang="en-GB">
                <a:solidFill>
                  <a:srgbClr val="000000"/>
                </a:solidFill>
                <a:latin typeface="Aptos" panose="020B0004020202020204" pitchFamily="34" charset="0"/>
              </a:rPr>
              <a:t>You must be married or in a civil partnership for this option to apply.</a:t>
            </a:r>
          </a:p>
        </p:txBody>
      </p:sp>
      <p:sp>
        <p:nvSpPr>
          <p:cNvPr id="10" name="Oval 24">
            <a:extLst>
              <a:ext uri="{FF2B5EF4-FFF2-40B4-BE49-F238E27FC236}">
                <a16:creationId xmlns:a16="http://schemas.microsoft.com/office/drawing/2014/main" id="{F6848CAB-0BA9-AD31-69CE-6CBFE4AEDF90}"/>
              </a:ext>
            </a:extLst>
          </p:cNvPr>
          <p:cNvSpPr/>
          <p:nvPr/>
        </p:nvSpPr>
        <p:spPr>
          <a:xfrm>
            <a:off x="5340975" y="2597530"/>
            <a:ext cx="474414" cy="599550"/>
          </a:xfrm>
          <a:custGeom>
            <a:avLst/>
            <a:gdLst/>
            <a:ahLst/>
            <a:cxnLst/>
            <a:rect l="l" t="t" r="r" b="b"/>
            <a:pathLst>
              <a:path w="1368152" h="1729030">
                <a:moveTo>
                  <a:pt x="410799" y="964935"/>
                </a:moveTo>
                <a:lnTo>
                  <a:pt x="684076" y="1213368"/>
                </a:lnTo>
                <a:lnTo>
                  <a:pt x="957353" y="964935"/>
                </a:lnTo>
                <a:cubicBezTo>
                  <a:pt x="878535" y="1015571"/>
                  <a:pt x="784626" y="1044000"/>
                  <a:pt x="684076" y="1044000"/>
                </a:cubicBezTo>
                <a:cubicBezTo>
                  <a:pt x="583527" y="1044000"/>
                  <a:pt x="489617" y="1015571"/>
                  <a:pt x="410799" y="964935"/>
                </a:cubicBezTo>
                <a:close/>
                <a:moveTo>
                  <a:pt x="684076" y="0"/>
                </a:moveTo>
                <a:cubicBezTo>
                  <a:pt x="972369" y="0"/>
                  <a:pt x="1206076" y="233707"/>
                  <a:pt x="1206076" y="522000"/>
                </a:cubicBezTo>
                <a:cubicBezTo>
                  <a:pt x="1206076" y="694714"/>
                  <a:pt x="1122196" y="847837"/>
                  <a:pt x="992015" y="941581"/>
                </a:cubicBezTo>
                <a:cubicBezTo>
                  <a:pt x="1215775" y="1051628"/>
                  <a:pt x="1368152" y="1282524"/>
                  <a:pt x="1368152" y="1549010"/>
                </a:cubicBezTo>
                <a:lnTo>
                  <a:pt x="1368152" y="1729030"/>
                </a:lnTo>
                <a:lnTo>
                  <a:pt x="0" y="1729030"/>
                </a:lnTo>
                <a:lnTo>
                  <a:pt x="0" y="1549010"/>
                </a:lnTo>
                <a:cubicBezTo>
                  <a:pt x="0" y="1282524"/>
                  <a:pt x="152377" y="1051628"/>
                  <a:pt x="376137" y="941581"/>
                </a:cubicBezTo>
                <a:cubicBezTo>
                  <a:pt x="245956" y="847837"/>
                  <a:pt x="162076" y="694714"/>
                  <a:pt x="162076" y="522000"/>
                </a:cubicBezTo>
                <a:cubicBezTo>
                  <a:pt x="162076" y="233707"/>
                  <a:pt x="395783" y="0"/>
                  <a:pt x="684076" y="0"/>
                </a:cubicBezTo>
                <a:close/>
              </a:path>
            </a:pathLst>
          </a:custGeom>
          <a:solidFill>
            <a:srgbClr val="11A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Calibri"/>
            </a:endParaRPr>
          </a:p>
        </p:txBody>
      </p:sp>
      <p:grpSp>
        <p:nvGrpSpPr>
          <p:cNvPr id="11" name="Group 10">
            <a:extLst>
              <a:ext uri="{FF2B5EF4-FFF2-40B4-BE49-F238E27FC236}">
                <a16:creationId xmlns:a16="http://schemas.microsoft.com/office/drawing/2014/main" id="{4AD14483-D555-3DD5-23EB-1160C25B4DDC}"/>
              </a:ext>
            </a:extLst>
          </p:cNvPr>
          <p:cNvGrpSpPr/>
          <p:nvPr/>
        </p:nvGrpSpPr>
        <p:grpSpPr>
          <a:xfrm>
            <a:off x="1539240" y="2961498"/>
            <a:ext cx="3940943" cy="2958892"/>
            <a:chOff x="1017037" y="2925178"/>
            <a:chExt cx="2939145" cy="1473821"/>
          </a:xfrm>
        </p:grpSpPr>
        <p:sp>
          <p:nvSpPr>
            <p:cNvPr id="12" name="Rounded Rectangle 7">
              <a:extLst>
                <a:ext uri="{FF2B5EF4-FFF2-40B4-BE49-F238E27FC236}">
                  <a16:creationId xmlns:a16="http://schemas.microsoft.com/office/drawing/2014/main" id="{0B332DD9-70DA-E1A3-3CF2-4800BDA09FCB}"/>
                </a:ext>
              </a:extLst>
            </p:cNvPr>
            <p:cNvSpPr/>
            <p:nvPr/>
          </p:nvSpPr>
          <p:spPr>
            <a:xfrm>
              <a:off x="1017037" y="2925178"/>
              <a:ext cx="2939145" cy="1473821"/>
            </a:xfrm>
            <a:custGeom>
              <a:avLst/>
              <a:gdLst>
                <a:gd name="connsiteX0" fmla="*/ 0 w 2939145"/>
                <a:gd name="connsiteY0" fmla="*/ 219408 h 1316422"/>
                <a:gd name="connsiteX1" fmla="*/ 219408 w 2939145"/>
                <a:gd name="connsiteY1" fmla="*/ 0 h 1316422"/>
                <a:gd name="connsiteX2" fmla="*/ 2719737 w 2939145"/>
                <a:gd name="connsiteY2" fmla="*/ 0 h 1316422"/>
                <a:gd name="connsiteX3" fmla="*/ 2939145 w 2939145"/>
                <a:gd name="connsiteY3" fmla="*/ 219408 h 1316422"/>
                <a:gd name="connsiteX4" fmla="*/ 2939145 w 2939145"/>
                <a:gd name="connsiteY4" fmla="*/ 1097014 h 1316422"/>
                <a:gd name="connsiteX5" fmla="*/ 2719737 w 2939145"/>
                <a:gd name="connsiteY5" fmla="*/ 1316422 h 1316422"/>
                <a:gd name="connsiteX6" fmla="*/ 219408 w 2939145"/>
                <a:gd name="connsiteY6" fmla="*/ 1316422 h 1316422"/>
                <a:gd name="connsiteX7" fmla="*/ 0 w 2939145"/>
                <a:gd name="connsiteY7" fmla="*/ 1097014 h 1316422"/>
                <a:gd name="connsiteX8" fmla="*/ 0 w 2939145"/>
                <a:gd name="connsiteY8" fmla="*/ 219408 h 1316422"/>
                <a:gd name="connsiteX0" fmla="*/ 2939145 w 3030585"/>
                <a:gd name="connsiteY0" fmla="*/ 219408 h 1316422"/>
                <a:gd name="connsiteX1" fmla="*/ 2939145 w 3030585"/>
                <a:gd name="connsiteY1" fmla="*/ 1097014 h 1316422"/>
                <a:gd name="connsiteX2" fmla="*/ 2719737 w 3030585"/>
                <a:gd name="connsiteY2" fmla="*/ 1316422 h 1316422"/>
                <a:gd name="connsiteX3" fmla="*/ 219408 w 3030585"/>
                <a:gd name="connsiteY3" fmla="*/ 1316422 h 1316422"/>
                <a:gd name="connsiteX4" fmla="*/ 0 w 3030585"/>
                <a:gd name="connsiteY4" fmla="*/ 1097014 h 1316422"/>
                <a:gd name="connsiteX5" fmla="*/ 0 w 3030585"/>
                <a:gd name="connsiteY5" fmla="*/ 219408 h 1316422"/>
                <a:gd name="connsiteX6" fmla="*/ 219408 w 3030585"/>
                <a:gd name="connsiteY6" fmla="*/ 0 h 1316422"/>
                <a:gd name="connsiteX7" fmla="*/ 2719737 w 3030585"/>
                <a:gd name="connsiteY7" fmla="*/ 0 h 1316422"/>
                <a:gd name="connsiteX8" fmla="*/ 3030585 w 3030585"/>
                <a:gd name="connsiteY8" fmla="*/ 310848 h 1316422"/>
                <a:gd name="connsiteX0" fmla="*/ 2939145 w 2939145"/>
                <a:gd name="connsiteY0" fmla="*/ 219408 h 1316422"/>
                <a:gd name="connsiteX1" fmla="*/ 2939145 w 2939145"/>
                <a:gd name="connsiteY1" fmla="*/ 1097014 h 1316422"/>
                <a:gd name="connsiteX2" fmla="*/ 2719737 w 2939145"/>
                <a:gd name="connsiteY2" fmla="*/ 1316422 h 1316422"/>
                <a:gd name="connsiteX3" fmla="*/ 219408 w 2939145"/>
                <a:gd name="connsiteY3" fmla="*/ 1316422 h 1316422"/>
                <a:gd name="connsiteX4" fmla="*/ 0 w 2939145"/>
                <a:gd name="connsiteY4" fmla="*/ 1097014 h 1316422"/>
                <a:gd name="connsiteX5" fmla="*/ 0 w 2939145"/>
                <a:gd name="connsiteY5" fmla="*/ 219408 h 1316422"/>
                <a:gd name="connsiteX6" fmla="*/ 219408 w 2939145"/>
                <a:gd name="connsiteY6" fmla="*/ 0 h 1316422"/>
                <a:gd name="connsiteX7" fmla="*/ 2719737 w 2939145"/>
                <a:gd name="connsiteY7" fmla="*/ 0 h 1316422"/>
                <a:gd name="connsiteX0" fmla="*/ 2935970 w 2939145"/>
                <a:gd name="connsiteY0" fmla="*/ 419433 h 1316422"/>
                <a:gd name="connsiteX1" fmla="*/ 2939145 w 2939145"/>
                <a:gd name="connsiteY1" fmla="*/ 1097014 h 1316422"/>
                <a:gd name="connsiteX2" fmla="*/ 2719737 w 2939145"/>
                <a:gd name="connsiteY2" fmla="*/ 1316422 h 1316422"/>
                <a:gd name="connsiteX3" fmla="*/ 219408 w 2939145"/>
                <a:gd name="connsiteY3" fmla="*/ 1316422 h 1316422"/>
                <a:gd name="connsiteX4" fmla="*/ 0 w 2939145"/>
                <a:gd name="connsiteY4" fmla="*/ 1097014 h 1316422"/>
                <a:gd name="connsiteX5" fmla="*/ 0 w 2939145"/>
                <a:gd name="connsiteY5" fmla="*/ 219408 h 1316422"/>
                <a:gd name="connsiteX6" fmla="*/ 219408 w 2939145"/>
                <a:gd name="connsiteY6" fmla="*/ 0 h 1316422"/>
                <a:gd name="connsiteX7" fmla="*/ 2719737 w 2939145"/>
                <a:gd name="connsiteY7" fmla="*/ 0 h 1316422"/>
                <a:gd name="connsiteX0" fmla="*/ 2935970 w 2939145"/>
                <a:gd name="connsiteY0" fmla="*/ 422608 h 1319597"/>
                <a:gd name="connsiteX1" fmla="*/ 2939145 w 2939145"/>
                <a:gd name="connsiteY1" fmla="*/ 1100189 h 1319597"/>
                <a:gd name="connsiteX2" fmla="*/ 2719737 w 2939145"/>
                <a:gd name="connsiteY2" fmla="*/ 1319597 h 1319597"/>
                <a:gd name="connsiteX3" fmla="*/ 219408 w 2939145"/>
                <a:gd name="connsiteY3" fmla="*/ 1319597 h 1319597"/>
                <a:gd name="connsiteX4" fmla="*/ 0 w 2939145"/>
                <a:gd name="connsiteY4" fmla="*/ 1100189 h 1319597"/>
                <a:gd name="connsiteX5" fmla="*/ 0 w 2939145"/>
                <a:gd name="connsiteY5" fmla="*/ 222583 h 1319597"/>
                <a:gd name="connsiteX6" fmla="*/ 219408 w 2939145"/>
                <a:gd name="connsiteY6" fmla="*/ 3175 h 1319597"/>
                <a:gd name="connsiteX7" fmla="*/ 2573687 w 2939145"/>
                <a:gd name="connsiteY7" fmla="*/ 0 h 131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9145" h="1319597">
                  <a:moveTo>
                    <a:pt x="2935970" y="422608"/>
                  </a:moveTo>
                  <a:cubicBezTo>
                    <a:pt x="2937028" y="648468"/>
                    <a:pt x="2938087" y="874329"/>
                    <a:pt x="2939145" y="1100189"/>
                  </a:cubicBezTo>
                  <a:cubicBezTo>
                    <a:pt x="2939145" y="1221365"/>
                    <a:pt x="2840913" y="1319597"/>
                    <a:pt x="2719737" y="1319597"/>
                  </a:cubicBezTo>
                  <a:lnTo>
                    <a:pt x="219408" y="1319597"/>
                  </a:lnTo>
                  <a:cubicBezTo>
                    <a:pt x="98232" y="1319597"/>
                    <a:pt x="0" y="1221365"/>
                    <a:pt x="0" y="1100189"/>
                  </a:cubicBezTo>
                  <a:lnTo>
                    <a:pt x="0" y="222583"/>
                  </a:lnTo>
                  <a:cubicBezTo>
                    <a:pt x="0" y="101407"/>
                    <a:pt x="98232" y="3175"/>
                    <a:pt x="219408" y="3175"/>
                  </a:cubicBezTo>
                  <a:lnTo>
                    <a:pt x="2573687" y="0"/>
                  </a:lnTo>
                </a:path>
              </a:pathLst>
            </a:custGeom>
            <a:solidFill>
              <a:srgbClr val="FFFFFF"/>
            </a:solidFill>
            <a:ln w="31750" cap="flat" cmpd="sng" algn="ctr">
              <a:solidFill>
                <a:srgbClr val="1DC4FF"/>
              </a:solidFill>
              <a:prstDash val="sysDash"/>
              <a:miter lim="800000"/>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MS London"/>
                <a:ea typeface="+mn-ea"/>
                <a:cs typeface="+mn-cs"/>
              </a:endParaRPr>
            </a:p>
          </p:txBody>
        </p:sp>
        <p:sp>
          <p:nvSpPr>
            <p:cNvPr id="13" name="TextBox 12">
              <a:extLst>
                <a:ext uri="{FF2B5EF4-FFF2-40B4-BE49-F238E27FC236}">
                  <a16:creationId xmlns:a16="http://schemas.microsoft.com/office/drawing/2014/main" id="{5E0985C3-5161-9D31-6FCF-DE9A81F02A74}"/>
                </a:ext>
              </a:extLst>
            </p:cNvPr>
            <p:cNvSpPr txBox="1"/>
            <p:nvPr/>
          </p:nvSpPr>
          <p:spPr>
            <a:xfrm>
              <a:off x="1332158" y="2975853"/>
              <a:ext cx="2205083" cy="114035"/>
            </a:xfrm>
            <a:prstGeom prst="rect">
              <a:avLst/>
            </a:prstGeom>
            <a:noFill/>
          </p:spPr>
          <p:txBody>
            <a:bodyPr wrap="square">
              <a:noAutofit/>
            </a:bodyPr>
            <a:lstStyle/>
            <a:p>
              <a:pPr algn="ctr"/>
              <a:r>
                <a:rPr lang="en-GB" sz="1400" b="1" dirty="0">
                  <a:solidFill>
                    <a:srgbClr val="000000"/>
                  </a:solidFill>
                  <a:latin typeface="Aptos" panose="020B0004020202020204" pitchFamily="34" charset="0"/>
                </a:rPr>
                <a:t>Sharesave member</a:t>
              </a:r>
            </a:p>
          </p:txBody>
        </p:sp>
      </p:grpSp>
      <p:sp>
        <p:nvSpPr>
          <p:cNvPr id="14" name="TextBox 13">
            <a:extLst>
              <a:ext uri="{FF2B5EF4-FFF2-40B4-BE49-F238E27FC236}">
                <a16:creationId xmlns:a16="http://schemas.microsoft.com/office/drawing/2014/main" id="{1ED0F88B-9C87-7717-87F0-31AEB0A71DEC}"/>
              </a:ext>
            </a:extLst>
          </p:cNvPr>
          <p:cNvSpPr txBox="1"/>
          <p:nvPr/>
        </p:nvSpPr>
        <p:spPr>
          <a:xfrm>
            <a:off x="1849256" y="3352207"/>
            <a:ext cx="3759727" cy="2339102"/>
          </a:xfrm>
          <a:prstGeom prst="rect">
            <a:avLst/>
          </a:prstGeom>
          <a:noFill/>
        </p:spPr>
        <p:txBody>
          <a:bodyPr wrap="square">
            <a:spAutoFit/>
          </a:bodyPr>
          <a:lstStyle/>
          <a:p>
            <a:pPr marL="179388" indent="-179388">
              <a:spcAft>
                <a:spcPts val="1200"/>
              </a:spcAft>
              <a:buFont typeface="Arial" panose="020B0604020202020204" pitchFamily="34" charset="0"/>
              <a:buChar char="•"/>
            </a:pPr>
            <a:r>
              <a:rPr lang="en-GB" sz="1600" dirty="0">
                <a:solidFill>
                  <a:srgbClr val="000000"/>
                </a:solidFill>
                <a:latin typeface="Aptos" panose="020B0004020202020204" pitchFamily="34" charset="0"/>
              </a:rPr>
              <a:t>Saved £285 per month</a:t>
            </a:r>
          </a:p>
          <a:p>
            <a:pPr marL="179388" indent="-179388">
              <a:spcAft>
                <a:spcPts val="1200"/>
              </a:spcAft>
              <a:buFont typeface="Arial" panose="020B0604020202020204" pitchFamily="34" charset="0"/>
              <a:buChar char="•"/>
            </a:pPr>
            <a:r>
              <a:rPr lang="en-GB" sz="1600" dirty="0">
                <a:solidFill>
                  <a:srgbClr val="000000"/>
                </a:solidFill>
                <a:latin typeface="Aptos" panose="020B0004020202020204" pitchFamily="34" charset="0"/>
              </a:rPr>
              <a:t>Holds 4,514 shares</a:t>
            </a:r>
          </a:p>
          <a:p>
            <a:pPr marL="179388" indent="-179388">
              <a:spcAft>
                <a:spcPts val="1200"/>
              </a:spcAft>
              <a:buFont typeface="Arial" panose="020B0604020202020204" pitchFamily="34" charset="0"/>
              <a:buChar char="•"/>
            </a:pPr>
            <a:r>
              <a:rPr lang="en-GB" sz="1600" dirty="0">
                <a:solidFill>
                  <a:srgbClr val="000000"/>
                </a:solidFill>
                <a:latin typeface="Aptos" panose="020B0004020202020204" pitchFamily="34" charset="0"/>
              </a:rPr>
              <a:t>Share value = £16,250</a:t>
            </a:r>
          </a:p>
          <a:p>
            <a:pPr marL="179388" indent="-179388">
              <a:spcAft>
                <a:spcPts val="1200"/>
              </a:spcAft>
              <a:buFont typeface="Arial" panose="020B0604020202020204" pitchFamily="34" charset="0"/>
              <a:buChar char="•"/>
            </a:pPr>
            <a:r>
              <a:rPr lang="en-GB" sz="1600" dirty="0">
                <a:solidFill>
                  <a:srgbClr val="000000"/>
                </a:solidFill>
                <a:latin typeface="Aptos" panose="020B0004020202020204" pitchFamily="34" charset="0"/>
              </a:rPr>
              <a:t>Total gain =  £5,991</a:t>
            </a:r>
          </a:p>
          <a:p>
            <a:pPr marL="179388" indent="-179388">
              <a:spcAft>
                <a:spcPts val="1200"/>
              </a:spcAft>
              <a:buFont typeface="Arial" panose="020B0604020202020204" pitchFamily="34" charset="0"/>
              <a:buChar char="•"/>
            </a:pPr>
            <a:r>
              <a:rPr lang="en-GB" sz="1600" dirty="0">
                <a:solidFill>
                  <a:srgbClr val="000000"/>
                </a:solidFill>
                <a:latin typeface="Aptos" panose="020B0004020202020204" pitchFamily="34" charset="0"/>
              </a:rPr>
              <a:t>Sells 2,260 shares</a:t>
            </a:r>
          </a:p>
          <a:p>
            <a:pPr marL="179388" indent="-179388">
              <a:spcAft>
                <a:spcPts val="1200"/>
              </a:spcAft>
              <a:buFont typeface="Arial" panose="020B0604020202020204" pitchFamily="34" charset="0"/>
              <a:buChar char="•"/>
            </a:pPr>
            <a:r>
              <a:rPr lang="en-GB" sz="1600" dirty="0">
                <a:solidFill>
                  <a:srgbClr val="000000"/>
                </a:solidFill>
                <a:latin typeface="Aptos" panose="020B0004020202020204" pitchFamily="34" charset="0"/>
              </a:rPr>
              <a:t>Realises gain of £2,999</a:t>
            </a:r>
          </a:p>
        </p:txBody>
      </p:sp>
      <p:sp>
        <p:nvSpPr>
          <p:cNvPr id="15" name="TextBox 14">
            <a:extLst>
              <a:ext uri="{FF2B5EF4-FFF2-40B4-BE49-F238E27FC236}">
                <a16:creationId xmlns:a16="http://schemas.microsoft.com/office/drawing/2014/main" id="{22809D5B-9BEC-2A00-CD9C-2ACE33D1CD74}"/>
              </a:ext>
            </a:extLst>
          </p:cNvPr>
          <p:cNvSpPr txBox="1"/>
          <p:nvPr/>
        </p:nvSpPr>
        <p:spPr>
          <a:xfrm>
            <a:off x="6366579" y="3452228"/>
            <a:ext cx="3539421" cy="1384995"/>
          </a:xfrm>
          <a:prstGeom prst="rect">
            <a:avLst/>
          </a:prstGeom>
          <a:noFill/>
        </p:spPr>
        <p:txBody>
          <a:bodyPr wrap="square">
            <a:spAutoFit/>
          </a:bodyPr>
          <a:lstStyle/>
          <a:p>
            <a:pPr marL="179388" indent="-179388">
              <a:spcAft>
                <a:spcPts val="1200"/>
              </a:spcAft>
              <a:buFont typeface="Arial" panose="020B0604020202020204" pitchFamily="34" charset="0"/>
              <a:buChar char="•"/>
            </a:pPr>
            <a:r>
              <a:rPr lang="en-GB" sz="1600" dirty="0">
                <a:solidFill>
                  <a:srgbClr val="000000"/>
                </a:solidFill>
                <a:latin typeface="Aptos" panose="020B0004020202020204" pitchFamily="34" charset="0"/>
              </a:rPr>
              <a:t>Sells the remaining 2,254 shares</a:t>
            </a:r>
          </a:p>
          <a:p>
            <a:pPr marL="179388" indent="-179388">
              <a:spcAft>
                <a:spcPts val="1200"/>
              </a:spcAft>
              <a:buFont typeface="Arial" panose="020B0604020202020204" pitchFamily="34" charset="0"/>
              <a:buChar char="•"/>
            </a:pPr>
            <a:r>
              <a:rPr lang="en-GB" sz="1600" dirty="0">
                <a:solidFill>
                  <a:srgbClr val="000000"/>
                </a:solidFill>
                <a:latin typeface="Aptos" panose="020B0004020202020204" pitchFamily="34" charset="0"/>
              </a:rPr>
              <a:t>Realises remaining gain of £2,992</a:t>
            </a:r>
          </a:p>
          <a:p>
            <a:pPr marL="179388" indent="-179388">
              <a:spcAft>
                <a:spcPts val="1200"/>
              </a:spcAft>
              <a:buFont typeface="Arial" panose="020B0604020202020204" pitchFamily="34" charset="0"/>
              <a:buChar char="•"/>
            </a:pPr>
            <a:r>
              <a:rPr lang="en-GB" sz="1600" dirty="0">
                <a:solidFill>
                  <a:srgbClr val="000000"/>
                </a:solidFill>
                <a:latin typeface="Aptos" panose="020B0004020202020204" pitchFamily="34" charset="0"/>
              </a:rPr>
              <a:t>The gain is within the CGT exemption in 2025/26 of £3,000</a:t>
            </a:r>
          </a:p>
        </p:txBody>
      </p:sp>
      <p:sp>
        <p:nvSpPr>
          <p:cNvPr id="16" name="Graphic 67" descr="Arrow: Rotate right">
            <a:extLst>
              <a:ext uri="{FF2B5EF4-FFF2-40B4-BE49-F238E27FC236}">
                <a16:creationId xmlns:a16="http://schemas.microsoft.com/office/drawing/2014/main" id="{00034B1D-C608-2B7A-FA46-6C11CBB58679}"/>
              </a:ext>
            </a:extLst>
          </p:cNvPr>
          <p:cNvSpPr/>
          <p:nvPr/>
        </p:nvSpPr>
        <p:spPr>
          <a:xfrm rot="14185212" flipH="1">
            <a:off x="5598751" y="5293595"/>
            <a:ext cx="618632" cy="475306"/>
          </a:xfrm>
          <a:custGeom>
            <a:avLst/>
            <a:gdLst>
              <a:gd name="connsiteX0" fmla="*/ 527244 w 618632"/>
              <a:gd name="connsiteY0" fmla="*/ 306589 h 475306"/>
              <a:gd name="connsiteX1" fmla="*/ 492094 w 618632"/>
              <a:gd name="connsiteY1" fmla="*/ 123811 h 475306"/>
              <a:gd name="connsiteX2" fmla="*/ 314237 w 618632"/>
              <a:gd name="connsiteY2" fmla="*/ 2193 h 475306"/>
              <a:gd name="connsiteX3" fmla="*/ 99122 w 618632"/>
              <a:gd name="connsiteY3" fmla="*/ 56324 h 475306"/>
              <a:gd name="connsiteX4" fmla="*/ 0 w 618632"/>
              <a:gd name="connsiteY4" fmla="*/ 234884 h 475306"/>
              <a:gd name="connsiteX5" fmla="*/ 82250 w 618632"/>
              <a:gd name="connsiteY5" fmla="*/ 106939 h 475306"/>
              <a:gd name="connsiteX6" fmla="*/ 231987 w 618632"/>
              <a:gd name="connsiteY6" fmla="*/ 80928 h 475306"/>
              <a:gd name="connsiteX7" fmla="*/ 347278 w 618632"/>
              <a:gd name="connsiteY7" fmla="*/ 170911 h 475306"/>
              <a:gd name="connsiteX8" fmla="*/ 372586 w 618632"/>
              <a:gd name="connsiteY8" fmla="*/ 306589 h 475306"/>
              <a:gd name="connsiteX9" fmla="*/ 281197 w 618632"/>
              <a:gd name="connsiteY9" fmla="*/ 306589 h 475306"/>
              <a:gd name="connsiteX10" fmla="*/ 449915 w 618632"/>
              <a:gd name="connsiteY10" fmla="*/ 475307 h 475306"/>
              <a:gd name="connsiteX11" fmla="*/ 618633 w 618632"/>
              <a:gd name="connsiteY11" fmla="*/ 306589 h 475306"/>
              <a:gd name="connsiteX12" fmla="*/ 527244 w 618632"/>
              <a:gd name="connsiteY12" fmla="*/ 306589 h 47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8632" h="475306">
                <a:moveTo>
                  <a:pt x="527244" y="306589"/>
                </a:moveTo>
                <a:cubicBezTo>
                  <a:pt x="529353" y="241210"/>
                  <a:pt x="527244" y="181456"/>
                  <a:pt x="492094" y="123811"/>
                </a:cubicBezTo>
                <a:cubicBezTo>
                  <a:pt x="452727" y="59136"/>
                  <a:pt x="390160" y="11332"/>
                  <a:pt x="314237" y="2193"/>
                </a:cubicBezTo>
                <a:cubicBezTo>
                  <a:pt x="238314" y="-6946"/>
                  <a:pt x="161688" y="12738"/>
                  <a:pt x="99122" y="56324"/>
                </a:cubicBezTo>
                <a:cubicBezTo>
                  <a:pt x="45694" y="95691"/>
                  <a:pt x="0" y="166693"/>
                  <a:pt x="0" y="234884"/>
                </a:cubicBezTo>
                <a:cubicBezTo>
                  <a:pt x="8436" y="182862"/>
                  <a:pt x="37962" y="136465"/>
                  <a:pt x="82250" y="106939"/>
                </a:cubicBezTo>
                <a:cubicBezTo>
                  <a:pt x="126539" y="77413"/>
                  <a:pt x="180669" y="68275"/>
                  <a:pt x="231987" y="80928"/>
                </a:cubicBezTo>
                <a:cubicBezTo>
                  <a:pt x="280494" y="92176"/>
                  <a:pt x="320564" y="129435"/>
                  <a:pt x="347278" y="170911"/>
                </a:cubicBezTo>
                <a:cubicBezTo>
                  <a:pt x="373992" y="212388"/>
                  <a:pt x="372586" y="258785"/>
                  <a:pt x="372586" y="306589"/>
                </a:cubicBezTo>
                <a:lnTo>
                  <a:pt x="281197" y="306589"/>
                </a:lnTo>
                <a:lnTo>
                  <a:pt x="449915" y="475307"/>
                </a:lnTo>
                <a:cubicBezTo>
                  <a:pt x="449915" y="475307"/>
                  <a:pt x="589810" y="335411"/>
                  <a:pt x="618633" y="306589"/>
                </a:cubicBezTo>
                <a:lnTo>
                  <a:pt x="527244" y="306589"/>
                </a:lnTo>
                <a:close/>
              </a:path>
            </a:pathLst>
          </a:custGeom>
          <a:gradFill flip="none" rotWithShape="1">
            <a:gsLst>
              <a:gs pos="38000">
                <a:srgbClr val="88D2FF"/>
              </a:gs>
              <a:gs pos="0">
                <a:schemeClr val="bg1"/>
              </a:gs>
              <a:gs pos="100000">
                <a:srgbClr val="11A4FF"/>
              </a:gs>
            </a:gsLst>
            <a:lin ang="2700000" scaled="1"/>
            <a:tileRect/>
          </a:gradFill>
          <a:ln w="6945" cap="flat">
            <a:noFill/>
            <a:prstDash val="solid"/>
            <a:miter/>
          </a:ln>
        </p:spPr>
        <p:txBody>
          <a:bodyPr rtlCol="0" anchor="ctr"/>
          <a:lstStyle/>
          <a:p>
            <a:endParaRPr lang="en-GB"/>
          </a:p>
        </p:txBody>
      </p:sp>
      <p:sp>
        <p:nvSpPr>
          <p:cNvPr id="47" name="Title 1">
            <a:extLst>
              <a:ext uri="{FF2B5EF4-FFF2-40B4-BE49-F238E27FC236}">
                <a16:creationId xmlns:a16="http://schemas.microsoft.com/office/drawing/2014/main" id="{006E5EFE-5E51-0D68-C044-70D62FCAE79B}"/>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sz="3600" dirty="0">
                <a:solidFill>
                  <a:srgbClr val="391C66"/>
                </a:solidFill>
                <a:latin typeface="Aptos Display" panose="020B0004020202020204" pitchFamily="34" charset="0"/>
                <a:ea typeface="ヒラギノ角ゴ Pro W3"/>
              </a:rPr>
              <a:t>Transferring shares to your partner</a:t>
            </a:r>
          </a:p>
        </p:txBody>
      </p:sp>
      <p:sp>
        <p:nvSpPr>
          <p:cNvPr id="50" name="Rectangle 49">
            <a:extLst>
              <a:ext uri="{FF2B5EF4-FFF2-40B4-BE49-F238E27FC236}">
                <a16:creationId xmlns:a16="http://schemas.microsoft.com/office/drawing/2014/main" id="{3AA0A911-D6D9-EE00-57A3-1C795BA92DBA}"/>
              </a:ext>
            </a:extLst>
          </p:cNvPr>
          <p:cNvSpPr/>
          <p:nvPr/>
        </p:nvSpPr>
        <p:spPr>
          <a:xfrm>
            <a:off x="1873106" y="6343899"/>
            <a:ext cx="8445788" cy="338554"/>
          </a:xfrm>
          <a:prstGeom prst="rect">
            <a:avLst/>
          </a:prstGeom>
        </p:spPr>
        <p:txBody>
          <a:bodyPr wrap="square">
            <a:spAutoFit/>
          </a:bodyPr>
          <a:lstStyle/>
          <a:p>
            <a:pPr algn="ctr">
              <a:spcAft>
                <a:spcPts val="1200"/>
              </a:spcAft>
              <a:buClr>
                <a:srgbClr val="635A54"/>
              </a:buClr>
              <a:buSzPct val="150000"/>
              <a:defRPr/>
            </a:pPr>
            <a:r>
              <a:rPr lang="en-GB" sz="1600">
                <a:solidFill>
                  <a:srgbClr val="000000"/>
                </a:solidFill>
                <a:latin typeface="Aptos" panose="020B0004020202020204" pitchFamily="34" charset="0"/>
              </a:rPr>
              <a:t>Neither partner pays any CGT as the gain is within their exemption.</a:t>
            </a:r>
          </a:p>
        </p:txBody>
      </p:sp>
      <p:sp>
        <p:nvSpPr>
          <p:cNvPr id="18" name="TextBox 17">
            <a:extLst>
              <a:ext uri="{FF2B5EF4-FFF2-40B4-BE49-F238E27FC236}">
                <a16:creationId xmlns:a16="http://schemas.microsoft.com/office/drawing/2014/main" id="{549260AD-2E45-A73C-79A4-22075EF83FE8}"/>
              </a:ext>
            </a:extLst>
          </p:cNvPr>
          <p:cNvSpPr txBox="1"/>
          <p:nvPr/>
        </p:nvSpPr>
        <p:spPr>
          <a:xfrm>
            <a:off x="4674255" y="5935630"/>
            <a:ext cx="2547373" cy="276999"/>
          </a:xfrm>
          <a:prstGeom prst="rect">
            <a:avLst/>
          </a:prstGeom>
          <a:noFill/>
        </p:spPr>
        <p:txBody>
          <a:bodyPr wrap="square">
            <a:spAutoFit/>
          </a:bodyPr>
          <a:lstStyle/>
          <a:p>
            <a:pPr algn="ctr"/>
            <a:r>
              <a:rPr lang="en-GB" sz="1200">
                <a:solidFill>
                  <a:srgbClr val="007ECC"/>
                </a:solidFill>
                <a:latin typeface="Aptos" panose="020B0004020202020204" pitchFamily="34" charset="0"/>
              </a:rPr>
              <a:t>transfers the remaining amount</a:t>
            </a:r>
          </a:p>
        </p:txBody>
      </p:sp>
    </p:spTree>
    <p:extLst>
      <p:ext uri="{BB962C8B-B14F-4D97-AF65-F5344CB8AC3E}">
        <p14:creationId xmlns:p14="http://schemas.microsoft.com/office/powerpoint/2010/main" val="374731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wipe(left)">
                                      <p:cBhvr>
                                        <p:cTn id="11" dur="500"/>
                                        <p:tgtEl>
                                          <p:spTgt spid="1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animEffect transition="in" filter="wipe(left)">
                                      <p:cBhvr>
                                        <p:cTn id="16" dur="500"/>
                                        <p:tgtEl>
                                          <p:spTgt spid="1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wipe(left)">
                                      <p:cBhvr>
                                        <p:cTn id="21" dur="500"/>
                                        <p:tgtEl>
                                          <p:spTgt spid="1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
                                            <p:txEl>
                                              <p:pRg st="4" end="4"/>
                                            </p:txEl>
                                          </p:spTgt>
                                        </p:tgtEl>
                                        <p:attrNameLst>
                                          <p:attrName>style.visibility</p:attrName>
                                        </p:attrNameLst>
                                      </p:cBhvr>
                                      <p:to>
                                        <p:strVal val="visible"/>
                                      </p:to>
                                    </p:set>
                                    <p:animEffect transition="in" filter="wipe(left)">
                                      <p:cBhvr>
                                        <p:cTn id="26" dur="500"/>
                                        <p:tgtEl>
                                          <p:spTgt spid="1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animEffect transition="in" filter="wipe(left)">
                                      <p:cBhvr>
                                        <p:cTn id="31" dur="500"/>
                                        <p:tgtEl>
                                          <p:spTgt spid="1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Effect transition="in" filter="wipe(left)">
                                      <p:cBhvr>
                                        <p:cTn id="43" dur="500"/>
                                        <p:tgtEl>
                                          <p:spTgt spid="1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5">
                                            <p:txEl>
                                              <p:pRg st="1" end="1"/>
                                            </p:txEl>
                                          </p:spTgt>
                                        </p:tgtEl>
                                        <p:attrNameLst>
                                          <p:attrName>style.visibility</p:attrName>
                                        </p:attrNameLst>
                                      </p:cBhvr>
                                      <p:to>
                                        <p:strVal val="visible"/>
                                      </p:to>
                                    </p:set>
                                    <p:animEffect transition="in" filter="wipe(left)">
                                      <p:cBhvr>
                                        <p:cTn id="48" dur="500"/>
                                        <p:tgtEl>
                                          <p:spTgt spid="15">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5">
                                            <p:txEl>
                                              <p:pRg st="2" end="2"/>
                                            </p:txEl>
                                          </p:spTgt>
                                        </p:tgtEl>
                                        <p:attrNameLst>
                                          <p:attrName>style.visibility</p:attrName>
                                        </p:attrNameLst>
                                      </p:cBhvr>
                                      <p:to>
                                        <p:strVal val="visible"/>
                                      </p:to>
                                    </p:set>
                                    <p:animEffect transition="in" filter="wipe(left)">
                                      <p:cBhvr>
                                        <p:cTn id="53" dur="500"/>
                                        <p:tgtEl>
                                          <p:spTgt spid="15">
                                            <p:txEl>
                                              <p:pRg st="2" end="2"/>
                                            </p:txEl>
                                          </p:spTgt>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0"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960D7-11C7-9178-9933-5419A6F89442}"/>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sz="3600">
                <a:solidFill>
                  <a:srgbClr val="391C66"/>
                </a:solidFill>
                <a:latin typeface="Aptos Display" panose="020B0004020202020204" pitchFamily="34" charset="0"/>
                <a:ea typeface="ヒラギノ角ゴ Pro W3"/>
              </a:rPr>
              <a:t>Spread the sale over 2 tax years</a:t>
            </a:r>
          </a:p>
        </p:txBody>
      </p:sp>
      <p:sp>
        <p:nvSpPr>
          <p:cNvPr id="3" name="Rectangle 2">
            <a:extLst>
              <a:ext uri="{FF2B5EF4-FFF2-40B4-BE49-F238E27FC236}">
                <a16:creationId xmlns:a16="http://schemas.microsoft.com/office/drawing/2014/main" id="{31DCDD20-BCE3-3F09-90DC-791F5F1B0703}"/>
              </a:ext>
            </a:extLst>
          </p:cNvPr>
          <p:cNvSpPr/>
          <p:nvPr/>
        </p:nvSpPr>
        <p:spPr>
          <a:xfrm>
            <a:off x="712043" y="1596329"/>
            <a:ext cx="8445788" cy="338554"/>
          </a:xfrm>
          <a:prstGeom prst="rect">
            <a:avLst/>
          </a:prstGeom>
        </p:spPr>
        <p:txBody>
          <a:bodyPr wrap="square">
            <a:spAutoFit/>
          </a:bodyPr>
          <a:lstStyle/>
          <a:p>
            <a:pPr>
              <a:spcAft>
                <a:spcPts val="1200"/>
              </a:spcAft>
              <a:buClr>
                <a:srgbClr val="635A54"/>
              </a:buClr>
              <a:buSzPct val="150000"/>
              <a:defRPr/>
            </a:pPr>
            <a:r>
              <a:rPr lang="en-GB" sz="1600">
                <a:solidFill>
                  <a:srgbClr val="000000"/>
                </a:solidFill>
                <a:latin typeface="Aptos" panose="020B0004020202020204" pitchFamily="34" charset="0"/>
              </a:rPr>
              <a:t>A CGT exemption is available to you each tax year, which runs until 5 April.</a:t>
            </a:r>
          </a:p>
        </p:txBody>
      </p:sp>
      <p:cxnSp>
        <p:nvCxnSpPr>
          <p:cNvPr id="4" name="Straight Connector 3">
            <a:extLst>
              <a:ext uri="{FF2B5EF4-FFF2-40B4-BE49-F238E27FC236}">
                <a16:creationId xmlns:a16="http://schemas.microsoft.com/office/drawing/2014/main" id="{A2499BF2-5C06-F5E4-6AEE-749B44D3EE6A}"/>
              </a:ext>
            </a:extLst>
          </p:cNvPr>
          <p:cNvCxnSpPr/>
          <p:nvPr/>
        </p:nvCxnSpPr>
        <p:spPr>
          <a:xfrm>
            <a:off x="22241" y="5214872"/>
            <a:ext cx="12157449" cy="0"/>
          </a:xfrm>
          <a:prstGeom prst="line">
            <a:avLst/>
          </a:prstGeom>
          <a:ln w="66675">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Oval 4">
            <a:extLst>
              <a:ext uri="{FF2B5EF4-FFF2-40B4-BE49-F238E27FC236}">
                <a16:creationId xmlns:a16="http://schemas.microsoft.com/office/drawing/2014/main" id="{DAB063B3-C0ED-5F8A-B809-498E5DFDD30F}"/>
              </a:ext>
            </a:extLst>
          </p:cNvPr>
          <p:cNvSpPr/>
          <p:nvPr/>
        </p:nvSpPr>
        <p:spPr>
          <a:xfrm>
            <a:off x="3736297" y="5128624"/>
            <a:ext cx="172204" cy="172204"/>
          </a:xfrm>
          <a:prstGeom prst="ellipse">
            <a:avLst/>
          </a:prstGeom>
          <a:solidFill>
            <a:srgbClr val="0468A3"/>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49" name="Rectangle 48">
            <a:extLst>
              <a:ext uri="{FF2B5EF4-FFF2-40B4-BE49-F238E27FC236}">
                <a16:creationId xmlns:a16="http://schemas.microsoft.com/office/drawing/2014/main" id="{F6D6CF6D-8220-2DE5-3BDD-D861ECA4C7F5}"/>
              </a:ext>
            </a:extLst>
          </p:cNvPr>
          <p:cNvSpPr/>
          <p:nvPr/>
        </p:nvSpPr>
        <p:spPr>
          <a:xfrm>
            <a:off x="6616847" y="4652432"/>
            <a:ext cx="119696" cy="1124589"/>
          </a:xfrm>
          <a:prstGeom prst="rect">
            <a:avLst/>
          </a:prstGeom>
          <a:pattFill prst="wdUpDiag">
            <a:fgClr>
              <a:schemeClr val="bg1">
                <a:lumMod val="75000"/>
              </a:schemeClr>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pPr>
            <a:endParaRPr lang="en-GB">
              <a:solidFill>
                <a:srgbClr val="B5C2E5"/>
              </a:solidFill>
              <a:latin typeface="Arial"/>
              <a:ea typeface="+mn-ea"/>
              <a:cs typeface="+mn-cs"/>
            </a:endParaRPr>
          </a:p>
        </p:txBody>
      </p:sp>
      <p:grpSp>
        <p:nvGrpSpPr>
          <p:cNvPr id="51" name="Group 50">
            <a:extLst>
              <a:ext uri="{FF2B5EF4-FFF2-40B4-BE49-F238E27FC236}">
                <a16:creationId xmlns:a16="http://schemas.microsoft.com/office/drawing/2014/main" id="{8D5C6A98-F00F-908E-F440-9132072F5F01}"/>
              </a:ext>
            </a:extLst>
          </p:cNvPr>
          <p:cNvGrpSpPr/>
          <p:nvPr/>
        </p:nvGrpSpPr>
        <p:grpSpPr>
          <a:xfrm>
            <a:off x="6249107" y="3909480"/>
            <a:ext cx="851842" cy="672024"/>
            <a:chOff x="1452437" y="2168206"/>
            <a:chExt cx="1985947" cy="1566728"/>
          </a:xfrm>
        </p:grpSpPr>
        <p:grpSp>
          <p:nvGrpSpPr>
            <p:cNvPr id="52" name="Group 51">
              <a:extLst>
                <a:ext uri="{FF2B5EF4-FFF2-40B4-BE49-F238E27FC236}">
                  <a16:creationId xmlns:a16="http://schemas.microsoft.com/office/drawing/2014/main" id="{5F83E2ED-F133-27B4-5CE2-F0FCB1F5F5D2}"/>
                </a:ext>
              </a:extLst>
            </p:cNvPr>
            <p:cNvGrpSpPr/>
            <p:nvPr/>
          </p:nvGrpSpPr>
          <p:grpSpPr>
            <a:xfrm>
              <a:off x="1452437" y="2168206"/>
              <a:ext cx="1985947" cy="1566728"/>
              <a:chOff x="853752" y="2636912"/>
              <a:chExt cx="1985947" cy="1566728"/>
            </a:xfrm>
          </p:grpSpPr>
          <p:sp>
            <p:nvSpPr>
              <p:cNvPr id="55" name="Oval 54">
                <a:extLst>
                  <a:ext uri="{FF2B5EF4-FFF2-40B4-BE49-F238E27FC236}">
                    <a16:creationId xmlns:a16="http://schemas.microsoft.com/office/drawing/2014/main" id="{985ED822-E886-E1A7-F46F-94C9191CAB87}"/>
                  </a:ext>
                </a:extLst>
              </p:cNvPr>
              <p:cNvSpPr/>
              <p:nvPr/>
            </p:nvSpPr>
            <p:spPr>
              <a:xfrm>
                <a:off x="853752" y="3724969"/>
                <a:ext cx="1985947" cy="478671"/>
              </a:xfrm>
              <a:prstGeom prst="ellipse">
                <a:avLst/>
              </a:prstGeom>
              <a:solidFill>
                <a:srgbClr val="2E2E2E"/>
              </a:solidFill>
              <a:ln w="9525" cap="flat" cmpd="sng" algn="ctr">
                <a:noFill/>
                <a:prstDash val="solid"/>
              </a:ln>
              <a:effectLst>
                <a:softEdge rad="127000"/>
              </a:effectLst>
            </p:spPr>
            <p:txBody>
              <a:bodyPr rtlCol="0" anchor="ctr"/>
              <a:lstStyle/>
              <a:p>
                <a:pPr algn="ctr" defTabSz="914400" eaLnBrk="1" fontAlgn="auto" hangingPunct="1">
                  <a:spcBef>
                    <a:spcPts val="0"/>
                  </a:spcBef>
                  <a:spcAft>
                    <a:spcPts val="0"/>
                  </a:spcAft>
                  <a:defRPr/>
                </a:pPr>
                <a:endParaRPr lang="en-GB" sz="900" kern="0">
                  <a:solidFill>
                    <a:srgbClr val="B5C2E5"/>
                  </a:solidFill>
                  <a:latin typeface="Arial"/>
                  <a:ea typeface="+mn-ea"/>
                  <a:cs typeface="+mn-cs"/>
                </a:endParaRPr>
              </a:p>
            </p:txBody>
          </p:sp>
          <p:grpSp>
            <p:nvGrpSpPr>
              <p:cNvPr id="56" name="Group 55">
                <a:extLst>
                  <a:ext uri="{FF2B5EF4-FFF2-40B4-BE49-F238E27FC236}">
                    <a16:creationId xmlns:a16="http://schemas.microsoft.com/office/drawing/2014/main" id="{7F1BF5A9-5AE4-0D12-E73A-7D6A9B8AC18F}"/>
                  </a:ext>
                </a:extLst>
              </p:cNvPr>
              <p:cNvGrpSpPr/>
              <p:nvPr/>
            </p:nvGrpSpPr>
            <p:grpSpPr>
              <a:xfrm>
                <a:off x="1205611" y="2636912"/>
                <a:ext cx="1282230" cy="1341476"/>
                <a:chOff x="611560" y="2420888"/>
                <a:chExt cx="1282230" cy="1341476"/>
              </a:xfrm>
            </p:grpSpPr>
            <p:sp>
              <p:nvSpPr>
                <p:cNvPr id="57" name="Rounded Rectangle 7">
                  <a:extLst>
                    <a:ext uri="{FF2B5EF4-FFF2-40B4-BE49-F238E27FC236}">
                      <a16:creationId xmlns:a16="http://schemas.microsoft.com/office/drawing/2014/main" id="{207ED4C7-4E31-7AE4-21C6-BF4D342B04FF}"/>
                    </a:ext>
                  </a:extLst>
                </p:cNvPr>
                <p:cNvSpPr/>
                <p:nvPr/>
              </p:nvSpPr>
              <p:spPr>
                <a:xfrm>
                  <a:off x="611560" y="2520136"/>
                  <a:ext cx="1282230" cy="1242228"/>
                </a:xfrm>
                <a:prstGeom prst="roundRect">
                  <a:avLst>
                    <a:gd name="adj" fmla="val 9577"/>
                  </a:avLst>
                </a:prstGeom>
                <a:solidFill>
                  <a:srgbClr val="595959"/>
                </a:solidFill>
                <a:ln w="50800" cap="flat" cmpd="sng" algn="ctr">
                  <a:solidFill>
                    <a:srgbClr val="A3A3A3"/>
                  </a:solidFill>
                  <a:prstDash val="solid"/>
                </a:ln>
                <a:effectLst/>
              </p:spPr>
              <p:txBody>
                <a:bodyPr rtlCol="0" anchor="ctr"/>
                <a:lstStyle/>
                <a:p>
                  <a:pPr algn="ctr" defTabSz="914400" eaLnBrk="1" fontAlgn="auto" hangingPunct="1">
                    <a:spcBef>
                      <a:spcPts val="0"/>
                    </a:spcBef>
                    <a:spcAft>
                      <a:spcPts val="0"/>
                    </a:spcAft>
                    <a:defRPr/>
                  </a:pPr>
                  <a:endParaRPr lang="en-GB" sz="900" kern="0">
                    <a:solidFill>
                      <a:srgbClr val="B5C2E5"/>
                    </a:solidFill>
                    <a:latin typeface="Arial"/>
                    <a:ea typeface="+mn-ea"/>
                    <a:cs typeface="+mn-cs"/>
                  </a:endParaRPr>
                </a:p>
              </p:txBody>
            </p:sp>
            <p:grpSp>
              <p:nvGrpSpPr>
                <p:cNvPr id="58" name="Group 57">
                  <a:extLst>
                    <a:ext uri="{FF2B5EF4-FFF2-40B4-BE49-F238E27FC236}">
                      <a16:creationId xmlns:a16="http://schemas.microsoft.com/office/drawing/2014/main" id="{F49826AB-1754-D5C2-1202-72F9F7DAE0E6}"/>
                    </a:ext>
                  </a:extLst>
                </p:cNvPr>
                <p:cNvGrpSpPr/>
                <p:nvPr/>
              </p:nvGrpSpPr>
              <p:grpSpPr>
                <a:xfrm>
                  <a:off x="812694" y="2758607"/>
                  <a:ext cx="879962" cy="829085"/>
                  <a:chOff x="6498051" y="2145308"/>
                  <a:chExt cx="2520280" cy="2374565"/>
                </a:xfrm>
                <a:effectLst>
                  <a:outerShdw blurRad="50800" dist="38100" dir="2700000" sx="102000" sy="102000" algn="tl" rotWithShape="0">
                    <a:prstClr val="black">
                      <a:alpha val="40000"/>
                    </a:prstClr>
                  </a:outerShdw>
                </a:effectLst>
              </p:grpSpPr>
              <p:sp>
                <p:nvSpPr>
                  <p:cNvPr id="74" name="Rectangle 73">
                    <a:extLst>
                      <a:ext uri="{FF2B5EF4-FFF2-40B4-BE49-F238E27FC236}">
                        <a16:creationId xmlns:a16="http://schemas.microsoft.com/office/drawing/2014/main" id="{538F5B2B-1010-8DD0-3E15-6DCCBBFB2903}"/>
                      </a:ext>
                    </a:extLst>
                  </p:cNvPr>
                  <p:cNvSpPr/>
                  <p:nvPr/>
                </p:nvSpPr>
                <p:spPr>
                  <a:xfrm>
                    <a:off x="6498051" y="2863689"/>
                    <a:ext cx="2520280" cy="1656184"/>
                  </a:xfrm>
                  <a:prstGeom prst="rect">
                    <a:avLst/>
                  </a:prstGeom>
                  <a:gradFill flip="none" rotWithShape="1">
                    <a:gsLst>
                      <a:gs pos="0">
                        <a:srgbClr val="FFFFFF"/>
                      </a:gs>
                      <a:gs pos="100000">
                        <a:srgbClr val="D1D1D1"/>
                      </a:gs>
                    </a:gsLst>
                    <a:lin ang="5400000" scaled="1"/>
                    <a:tileRect/>
                  </a:gra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900" kern="0">
                      <a:solidFill>
                        <a:srgbClr val="B5C2E5"/>
                      </a:solidFill>
                      <a:latin typeface="Arial"/>
                      <a:ea typeface="+mn-ea"/>
                      <a:cs typeface="+mn-cs"/>
                    </a:endParaRPr>
                  </a:p>
                </p:txBody>
              </p:sp>
              <p:sp>
                <p:nvSpPr>
                  <p:cNvPr id="75" name="Rectangle 74">
                    <a:extLst>
                      <a:ext uri="{FF2B5EF4-FFF2-40B4-BE49-F238E27FC236}">
                        <a16:creationId xmlns:a16="http://schemas.microsoft.com/office/drawing/2014/main" id="{07F8D6FF-F55D-4306-E129-976676F82B68}"/>
                      </a:ext>
                    </a:extLst>
                  </p:cNvPr>
                  <p:cNvSpPr/>
                  <p:nvPr/>
                </p:nvSpPr>
                <p:spPr>
                  <a:xfrm>
                    <a:off x="6498051" y="2145308"/>
                    <a:ext cx="2520280" cy="718381"/>
                  </a:xfrm>
                  <a:prstGeom prst="rect">
                    <a:avLst/>
                  </a:prstGeom>
                  <a:gradFill flip="none" rotWithShape="1">
                    <a:gsLst>
                      <a:gs pos="0">
                        <a:srgbClr val="CC3B3A"/>
                      </a:gs>
                      <a:gs pos="100000">
                        <a:srgbClr val="9B3028"/>
                      </a:gs>
                    </a:gsLst>
                    <a:lin ang="5400000" scaled="1"/>
                    <a:tileRect/>
                  </a:gra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900" kern="0">
                      <a:solidFill>
                        <a:srgbClr val="B5C2E5"/>
                      </a:solidFill>
                      <a:latin typeface="Arial"/>
                      <a:ea typeface="+mn-ea"/>
                      <a:cs typeface="+mn-cs"/>
                    </a:endParaRPr>
                  </a:p>
                </p:txBody>
              </p:sp>
            </p:grpSp>
            <p:grpSp>
              <p:nvGrpSpPr>
                <p:cNvPr id="59" name="Group 58">
                  <a:extLst>
                    <a:ext uri="{FF2B5EF4-FFF2-40B4-BE49-F238E27FC236}">
                      <a16:creationId xmlns:a16="http://schemas.microsoft.com/office/drawing/2014/main" id="{FC998F7A-4272-6278-D3B6-10A793F0A720}"/>
                    </a:ext>
                  </a:extLst>
                </p:cNvPr>
                <p:cNvGrpSpPr/>
                <p:nvPr/>
              </p:nvGrpSpPr>
              <p:grpSpPr>
                <a:xfrm>
                  <a:off x="781742" y="2420888"/>
                  <a:ext cx="147840" cy="266105"/>
                  <a:chOff x="777555" y="2420888"/>
                  <a:chExt cx="147840" cy="266105"/>
                </a:xfrm>
              </p:grpSpPr>
              <p:sp>
                <p:nvSpPr>
                  <p:cNvPr id="72" name="Oval 71">
                    <a:extLst>
                      <a:ext uri="{FF2B5EF4-FFF2-40B4-BE49-F238E27FC236}">
                        <a16:creationId xmlns:a16="http://schemas.microsoft.com/office/drawing/2014/main" id="{47AFE649-CE9F-B24B-3D79-281C17332462}"/>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900" kern="0">
                      <a:solidFill>
                        <a:srgbClr val="B5C2E5"/>
                      </a:solidFill>
                      <a:latin typeface="Arial"/>
                      <a:ea typeface="+mn-ea"/>
                      <a:cs typeface="+mn-cs"/>
                    </a:endParaRPr>
                  </a:p>
                </p:txBody>
              </p:sp>
              <p:sp>
                <p:nvSpPr>
                  <p:cNvPr id="73" name="Rounded Rectangle 12">
                    <a:extLst>
                      <a:ext uri="{FF2B5EF4-FFF2-40B4-BE49-F238E27FC236}">
                        <a16:creationId xmlns:a16="http://schemas.microsoft.com/office/drawing/2014/main" id="{189EB738-70B3-5A2D-770C-6FC29A1DE15E}"/>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algn="ctr" defTabSz="914400" eaLnBrk="1" fontAlgn="auto" hangingPunct="1">
                      <a:spcBef>
                        <a:spcPts val="0"/>
                      </a:spcBef>
                      <a:spcAft>
                        <a:spcPts val="0"/>
                      </a:spcAft>
                      <a:defRPr/>
                    </a:pPr>
                    <a:endParaRPr lang="en-GB" sz="900" kern="0">
                      <a:solidFill>
                        <a:srgbClr val="B5C2E5"/>
                      </a:solidFill>
                      <a:latin typeface="Arial"/>
                      <a:ea typeface="+mn-ea"/>
                      <a:cs typeface="+mn-cs"/>
                    </a:endParaRPr>
                  </a:p>
                </p:txBody>
              </p:sp>
            </p:grpSp>
            <p:grpSp>
              <p:nvGrpSpPr>
                <p:cNvPr id="60" name="Group 59">
                  <a:extLst>
                    <a:ext uri="{FF2B5EF4-FFF2-40B4-BE49-F238E27FC236}">
                      <a16:creationId xmlns:a16="http://schemas.microsoft.com/office/drawing/2014/main" id="{A6AE6D1D-FF3C-A2BE-9CDC-434BEE10BE2A}"/>
                    </a:ext>
                  </a:extLst>
                </p:cNvPr>
                <p:cNvGrpSpPr/>
                <p:nvPr/>
              </p:nvGrpSpPr>
              <p:grpSpPr>
                <a:xfrm>
                  <a:off x="980249" y="2420888"/>
                  <a:ext cx="147840" cy="266105"/>
                  <a:chOff x="777555" y="2420888"/>
                  <a:chExt cx="147840" cy="266105"/>
                </a:xfrm>
              </p:grpSpPr>
              <p:sp>
                <p:nvSpPr>
                  <p:cNvPr id="70" name="Oval 69">
                    <a:extLst>
                      <a:ext uri="{FF2B5EF4-FFF2-40B4-BE49-F238E27FC236}">
                        <a16:creationId xmlns:a16="http://schemas.microsoft.com/office/drawing/2014/main" id="{B7694FCB-3870-F764-ECEC-B788EC9BCE0F}"/>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900" kern="0">
                      <a:solidFill>
                        <a:srgbClr val="B5C2E5"/>
                      </a:solidFill>
                      <a:latin typeface="Arial"/>
                      <a:ea typeface="+mn-ea"/>
                      <a:cs typeface="+mn-cs"/>
                    </a:endParaRPr>
                  </a:p>
                </p:txBody>
              </p:sp>
              <p:sp>
                <p:nvSpPr>
                  <p:cNvPr id="71" name="Rounded Rectangle 24">
                    <a:extLst>
                      <a:ext uri="{FF2B5EF4-FFF2-40B4-BE49-F238E27FC236}">
                        <a16:creationId xmlns:a16="http://schemas.microsoft.com/office/drawing/2014/main" id="{4C670014-7028-70B3-159F-699493E36F44}"/>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algn="ctr" defTabSz="914400" eaLnBrk="1" fontAlgn="auto" hangingPunct="1">
                      <a:spcBef>
                        <a:spcPts val="0"/>
                      </a:spcBef>
                      <a:spcAft>
                        <a:spcPts val="0"/>
                      </a:spcAft>
                      <a:defRPr/>
                    </a:pPr>
                    <a:endParaRPr lang="en-GB" sz="900" kern="0">
                      <a:solidFill>
                        <a:srgbClr val="B5C2E5"/>
                      </a:solidFill>
                      <a:latin typeface="Arial"/>
                      <a:ea typeface="+mn-ea"/>
                      <a:cs typeface="+mn-cs"/>
                    </a:endParaRPr>
                  </a:p>
                </p:txBody>
              </p:sp>
            </p:grpSp>
            <p:grpSp>
              <p:nvGrpSpPr>
                <p:cNvPr id="61" name="Group 60">
                  <a:extLst>
                    <a:ext uri="{FF2B5EF4-FFF2-40B4-BE49-F238E27FC236}">
                      <a16:creationId xmlns:a16="http://schemas.microsoft.com/office/drawing/2014/main" id="{C252B169-E47D-1C7E-CFB6-BA0E3C642095}"/>
                    </a:ext>
                  </a:extLst>
                </p:cNvPr>
                <p:cNvGrpSpPr/>
                <p:nvPr/>
              </p:nvGrpSpPr>
              <p:grpSpPr>
                <a:xfrm>
                  <a:off x="1178756" y="2420888"/>
                  <a:ext cx="147840" cy="266105"/>
                  <a:chOff x="777555" y="2420888"/>
                  <a:chExt cx="147840" cy="266105"/>
                </a:xfrm>
              </p:grpSpPr>
              <p:sp>
                <p:nvSpPr>
                  <p:cNvPr id="68" name="Oval 67">
                    <a:extLst>
                      <a:ext uri="{FF2B5EF4-FFF2-40B4-BE49-F238E27FC236}">
                        <a16:creationId xmlns:a16="http://schemas.microsoft.com/office/drawing/2014/main" id="{932E2120-376A-8642-41CB-DC6DAE90B8C9}"/>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900" kern="0">
                      <a:solidFill>
                        <a:srgbClr val="B5C2E5"/>
                      </a:solidFill>
                      <a:latin typeface="Arial"/>
                      <a:ea typeface="+mn-ea"/>
                      <a:cs typeface="+mn-cs"/>
                    </a:endParaRPr>
                  </a:p>
                </p:txBody>
              </p:sp>
              <p:sp>
                <p:nvSpPr>
                  <p:cNvPr id="69" name="Rounded Rectangle 27">
                    <a:extLst>
                      <a:ext uri="{FF2B5EF4-FFF2-40B4-BE49-F238E27FC236}">
                        <a16:creationId xmlns:a16="http://schemas.microsoft.com/office/drawing/2014/main" id="{640A0E59-A0BA-BBF2-DA0C-009D3FB60694}"/>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algn="ctr" defTabSz="914400" eaLnBrk="1" fontAlgn="auto" hangingPunct="1">
                      <a:spcBef>
                        <a:spcPts val="0"/>
                      </a:spcBef>
                      <a:spcAft>
                        <a:spcPts val="0"/>
                      </a:spcAft>
                      <a:defRPr/>
                    </a:pPr>
                    <a:endParaRPr lang="en-GB" sz="900" kern="0">
                      <a:solidFill>
                        <a:srgbClr val="B5C2E5"/>
                      </a:solidFill>
                      <a:latin typeface="Arial"/>
                      <a:ea typeface="+mn-ea"/>
                      <a:cs typeface="+mn-cs"/>
                    </a:endParaRPr>
                  </a:p>
                </p:txBody>
              </p:sp>
            </p:grpSp>
            <p:grpSp>
              <p:nvGrpSpPr>
                <p:cNvPr id="62" name="Group 61">
                  <a:extLst>
                    <a:ext uri="{FF2B5EF4-FFF2-40B4-BE49-F238E27FC236}">
                      <a16:creationId xmlns:a16="http://schemas.microsoft.com/office/drawing/2014/main" id="{ACAB72A1-B789-F294-DDEA-27F673AFB5CA}"/>
                    </a:ext>
                  </a:extLst>
                </p:cNvPr>
                <p:cNvGrpSpPr/>
                <p:nvPr/>
              </p:nvGrpSpPr>
              <p:grpSpPr>
                <a:xfrm>
                  <a:off x="1377263" y="2420888"/>
                  <a:ext cx="147840" cy="266105"/>
                  <a:chOff x="777555" y="2420888"/>
                  <a:chExt cx="147840" cy="266105"/>
                </a:xfrm>
              </p:grpSpPr>
              <p:sp>
                <p:nvSpPr>
                  <p:cNvPr id="66" name="Oval 65">
                    <a:extLst>
                      <a:ext uri="{FF2B5EF4-FFF2-40B4-BE49-F238E27FC236}">
                        <a16:creationId xmlns:a16="http://schemas.microsoft.com/office/drawing/2014/main" id="{0A2A108C-67F6-D9DF-03A0-F39F3B0AA8BE}"/>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900" kern="0">
                      <a:solidFill>
                        <a:srgbClr val="B5C2E5"/>
                      </a:solidFill>
                      <a:latin typeface="Arial"/>
                      <a:ea typeface="+mn-ea"/>
                      <a:cs typeface="+mn-cs"/>
                    </a:endParaRPr>
                  </a:p>
                </p:txBody>
              </p:sp>
              <p:sp>
                <p:nvSpPr>
                  <p:cNvPr id="67" name="Rounded Rectangle 30">
                    <a:extLst>
                      <a:ext uri="{FF2B5EF4-FFF2-40B4-BE49-F238E27FC236}">
                        <a16:creationId xmlns:a16="http://schemas.microsoft.com/office/drawing/2014/main" id="{928A8127-1C6E-CD47-1E79-3E606B551682}"/>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algn="ctr" defTabSz="914400" eaLnBrk="1" fontAlgn="auto" hangingPunct="1">
                      <a:spcBef>
                        <a:spcPts val="0"/>
                      </a:spcBef>
                      <a:spcAft>
                        <a:spcPts val="0"/>
                      </a:spcAft>
                      <a:defRPr/>
                    </a:pPr>
                    <a:endParaRPr lang="en-GB" sz="900" kern="0">
                      <a:solidFill>
                        <a:srgbClr val="B5C2E5"/>
                      </a:solidFill>
                      <a:latin typeface="Arial"/>
                      <a:ea typeface="+mn-ea"/>
                      <a:cs typeface="+mn-cs"/>
                    </a:endParaRPr>
                  </a:p>
                </p:txBody>
              </p:sp>
            </p:grpSp>
            <p:grpSp>
              <p:nvGrpSpPr>
                <p:cNvPr id="63" name="Group 62">
                  <a:extLst>
                    <a:ext uri="{FF2B5EF4-FFF2-40B4-BE49-F238E27FC236}">
                      <a16:creationId xmlns:a16="http://schemas.microsoft.com/office/drawing/2014/main" id="{897A580E-C8C8-7816-615E-5742F0A8422F}"/>
                    </a:ext>
                  </a:extLst>
                </p:cNvPr>
                <p:cNvGrpSpPr/>
                <p:nvPr/>
              </p:nvGrpSpPr>
              <p:grpSpPr>
                <a:xfrm>
                  <a:off x="1575769" y="2420888"/>
                  <a:ext cx="147840" cy="266105"/>
                  <a:chOff x="777555" y="2420888"/>
                  <a:chExt cx="147840" cy="266105"/>
                </a:xfrm>
              </p:grpSpPr>
              <p:sp>
                <p:nvSpPr>
                  <p:cNvPr id="64" name="Oval 63">
                    <a:extLst>
                      <a:ext uri="{FF2B5EF4-FFF2-40B4-BE49-F238E27FC236}">
                        <a16:creationId xmlns:a16="http://schemas.microsoft.com/office/drawing/2014/main" id="{FA2C3022-563F-E21A-FBA8-E453C9A6C492}"/>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900" kern="0">
                      <a:solidFill>
                        <a:srgbClr val="B5C2E5"/>
                      </a:solidFill>
                      <a:latin typeface="Arial"/>
                      <a:ea typeface="+mn-ea"/>
                      <a:cs typeface="+mn-cs"/>
                    </a:endParaRPr>
                  </a:p>
                </p:txBody>
              </p:sp>
              <p:sp>
                <p:nvSpPr>
                  <p:cNvPr id="65" name="Rounded Rectangle 33">
                    <a:extLst>
                      <a:ext uri="{FF2B5EF4-FFF2-40B4-BE49-F238E27FC236}">
                        <a16:creationId xmlns:a16="http://schemas.microsoft.com/office/drawing/2014/main" id="{0951211A-8AB4-D019-EE25-FFDD4F977653}"/>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algn="ctr" defTabSz="914400" eaLnBrk="1" fontAlgn="auto" hangingPunct="1">
                      <a:spcBef>
                        <a:spcPts val="0"/>
                      </a:spcBef>
                      <a:spcAft>
                        <a:spcPts val="0"/>
                      </a:spcAft>
                      <a:defRPr/>
                    </a:pPr>
                    <a:endParaRPr lang="en-GB" sz="900" kern="0">
                      <a:solidFill>
                        <a:srgbClr val="B5C2E5"/>
                      </a:solidFill>
                      <a:latin typeface="Arial"/>
                      <a:ea typeface="+mn-ea"/>
                      <a:cs typeface="+mn-cs"/>
                    </a:endParaRPr>
                  </a:p>
                </p:txBody>
              </p:sp>
            </p:grpSp>
          </p:grpSp>
        </p:grpSp>
        <p:sp>
          <p:nvSpPr>
            <p:cNvPr id="53" name="TextBox 52">
              <a:extLst>
                <a:ext uri="{FF2B5EF4-FFF2-40B4-BE49-F238E27FC236}">
                  <a16:creationId xmlns:a16="http://schemas.microsoft.com/office/drawing/2014/main" id="{631F21E5-96E1-AA58-0D7A-4E40B5255F8F}"/>
                </a:ext>
              </a:extLst>
            </p:cNvPr>
            <p:cNvSpPr txBox="1"/>
            <p:nvPr/>
          </p:nvSpPr>
          <p:spPr>
            <a:xfrm>
              <a:off x="1851521" y="2366353"/>
              <a:ext cx="1187779" cy="502277"/>
            </a:xfrm>
            <a:prstGeom prst="rect">
              <a:avLst/>
            </a:prstGeom>
            <a:noFill/>
          </p:spPr>
          <p:txBody>
            <a:bodyPr wrap="square" rtlCol="0">
              <a:spAutoFit/>
            </a:bodyPr>
            <a:lstStyle/>
            <a:p>
              <a:pPr algn="ctr" defTabSz="914400" eaLnBrk="1" fontAlgn="auto" hangingPunct="1">
                <a:spcBef>
                  <a:spcPts val="0"/>
                </a:spcBef>
                <a:spcAft>
                  <a:spcPts val="0"/>
                </a:spcAft>
                <a:defRPr/>
              </a:pPr>
              <a:r>
                <a:rPr lang="en-GB" sz="800" b="1" kern="0">
                  <a:solidFill>
                    <a:srgbClr val="FFFFFF"/>
                  </a:solidFill>
                  <a:latin typeface="Aptos" panose="020B0004020202020204" pitchFamily="34" charset="0"/>
                </a:rPr>
                <a:t>April</a:t>
              </a:r>
            </a:p>
          </p:txBody>
        </p:sp>
        <p:sp>
          <p:nvSpPr>
            <p:cNvPr id="54" name="TextBox 53">
              <a:extLst>
                <a:ext uri="{FF2B5EF4-FFF2-40B4-BE49-F238E27FC236}">
                  <a16:creationId xmlns:a16="http://schemas.microsoft.com/office/drawing/2014/main" id="{F571A5B4-FE50-CD13-5A8B-17118C802E82}"/>
                </a:ext>
              </a:extLst>
            </p:cNvPr>
            <p:cNvSpPr txBox="1"/>
            <p:nvPr/>
          </p:nvSpPr>
          <p:spPr>
            <a:xfrm>
              <a:off x="1947929" y="2690817"/>
              <a:ext cx="1009379" cy="717538"/>
            </a:xfrm>
            <a:prstGeom prst="rect">
              <a:avLst/>
            </a:prstGeom>
            <a:noFill/>
          </p:spPr>
          <p:txBody>
            <a:bodyPr wrap="square" rtlCol="0">
              <a:spAutoFit/>
            </a:bodyPr>
            <a:lstStyle/>
            <a:p>
              <a:pPr algn="ctr" defTabSz="914400" eaLnBrk="1" fontAlgn="auto" hangingPunct="1">
                <a:spcBef>
                  <a:spcPts val="0"/>
                </a:spcBef>
                <a:spcAft>
                  <a:spcPts val="0"/>
                </a:spcAft>
                <a:defRPr/>
              </a:pPr>
              <a:r>
                <a:rPr lang="en-GB" sz="1400" b="1" kern="0">
                  <a:latin typeface="Aptos" panose="020B0004020202020204" pitchFamily="34" charset="0"/>
                </a:rPr>
                <a:t>06</a:t>
              </a:r>
            </a:p>
          </p:txBody>
        </p:sp>
      </p:grpSp>
      <p:grpSp>
        <p:nvGrpSpPr>
          <p:cNvPr id="131" name="Group 130">
            <a:extLst>
              <a:ext uri="{FF2B5EF4-FFF2-40B4-BE49-F238E27FC236}">
                <a16:creationId xmlns:a16="http://schemas.microsoft.com/office/drawing/2014/main" id="{542FF2F4-87DE-9D2B-7E4F-B671D1EA9E4D}"/>
              </a:ext>
            </a:extLst>
          </p:cNvPr>
          <p:cNvGrpSpPr/>
          <p:nvPr/>
        </p:nvGrpSpPr>
        <p:grpSpPr>
          <a:xfrm>
            <a:off x="7097196" y="5387076"/>
            <a:ext cx="3264035" cy="630442"/>
            <a:chOff x="5588435" y="5190042"/>
            <a:chExt cx="3264035" cy="630442"/>
          </a:xfrm>
        </p:grpSpPr>
        <p:sp>
          <p:nvSpPr>
            <p:cNvPr id="87" name="Rectangle 86">
              <a:extLst>
                <a:ext uri="{FF2B5EF4-FFF2-40B4-BE49-F238E27FC236}">
                  <a16:creationId xmlns:a16="http://schemas.microsoft.com/office/drawing/2014/main" id="{811C939E-524B-E6AD-E55C-EAD58083E3DC}"/>
                </a:ext>
              </a:extLst>
            </p:cNvPr>
            <p:cNvSpPr/>
            <p:nvPr/>
          </p:nvSpPr>
          <p:spPr>
            <a:xfrm>
              <a:off x="5850980" y="5190042"/>
              <a:ext cx="2836226" cy="338554"/>
            </a:xfrm>
            <a:prstGeom prst="rect">
              <a:avLst/>
            </a:prstGeom>
          </p:spPr>
          <p:txBody>
            <a:bodyPr wrap="none">
              <a:spAutoFit/>
            </a:bodyPr>
            <a:lstStyle/>
            <a:p>
              <a:pPr algn="ctr" defTabSz="914400" eaLnBrk="1" fontAlgn="auto" hangingPunct="1">
                <a:spcBef>
                  <a:spcPts val="0"/>
                </a:spcBef>
                <a:spcAft>
                  <a:spcPts val="0"/>
                </a:spcAft>
                <a:defRPr/>
              </a:pPr>
              <a:r>
                <a:rPr lang="en-GB" sz="1600" b="1" dirty="0">
                  <a:solidFill>
                    <a:srgbClr val="03639C"/>
                  </a:solidFill>
                  <a:latin typeface="Aptos" panose="020B0004020202020204" pitchFamily="34" charset="0"/>
                  <a:ea typeface="ヒラギノ角ゴ Pro W3" charset="-128"/>
                  <a:cs typeface="Arial" pitchFamily="34" charset="0"/>
                </a:rPr>
                <a:t>Sells remaining 2,254 shares</a:t>
              </a:r>
              <a:endParaRPr lang="en-GB" sz="1600" b="1" dirty="0">
                <a:solidFill>
                  <a:srgbClr val="03639C"/>
                </a:solidFill>
                <a:latin typeface="Aptos" panose="020B0004020202020204" pitchFamily="34" charset="0"/>
                <a:ea typeface="+mn-ea"/>
                <a:cs typeface="+mn-cs"/>
              </a:endParaRPr>
            </a:p>
          </p:txBody>
        </p:sp>
        <p:sp>
          <p:nvSpPr>
            <p:cNvPr id="88" name="Rectangle 87">
              <a:extLst>
                <a:ext uri="{FF2B5EF4-FFF2-40B4-BE49-F238E27FC236}">
                  <a16:creationId xmlns:a16="http://schemas.microsoft.com/office/drawing/2014/main" id="{F229D941-6A79-AED2-0E22-2E233983421A}"/>
                </a:ext>
              </a:extLst>
            </p:cNvPr>
            <p:cNvSpPr/>
            <p:nvPr/>
          </p:nvSpPr>
          <p:spPr>
            <a:xfrm>
              <a:off x="5588435" y="5481930"/>
              <a:ext cx="3264035" cy="338554"/>
            </a:xfrm>
            <a:prstGeom prst="rect">
              <a:avLst/>
            </a:prstGeom>
          </p:spPr>
          <p:txBody>
            <a:bodyPr wrap="none">
              <a:spAutoFit/>
            </a:bodyPr>
            <a:lstStyle/>
            <a:p>
              <a:pPr algn="ctr" defTabSz="914400" eaLnBrk="1" fontAlgn="auto" hangingPunct="1">
                <a:spcBef>
                  <a:spcPts val="0"/>
                </a:spcBef>
                <a:spcAft>
                  <a:spcPts val="0"/>
                </a:spcAft>
                <a:defRPr/>
              </a:pPr>
              <a:r>
                <a:rPr lang="en-GB" sz="1600" b="1" dirty="0">
                  <a:solidFill>
                    <a:srgbClr val="03639C"/>
                  </a:solidFill>
                  <a:latin typeface="Aptos" panose="020B0004020202020204" pitchFamily="34" charset="0"/>
                  <a:ea typeface="ヒラギノ角ゴ Pro W3" charset="-128"/>
                  <a:cs typeface="Arial" pitchFamily="34" charset="0"/>
                </a:rPr>
                <a:t>Realises remaining £2,992 of gain</a:t>
              </a:r>
            </a:p>
          </p:txBody>
        </p:sp>
      </p:grpSp>
      <p:sp>
        <p:nvSpPr>
          <p:cNvPr id="104" name="Oval 24">
            <a:extLst>
              <a:ext uri="{FF2B5EF4-FFF2-40B4-BE49-F238E27FC236}">
                <a16:creationId xmlns:a16="http://schemas.microsoft.com/office/drawing/2014/main" id="{A88DD78E-323A-1DA2-EFFD-C8124B6A0F55}"/>
              </a:ext>
            </a:extLst>
          </p:cNvPr>
          <p:cNvSpPr/>
          <p:nvPr/>
        </p:nvSpPr>
        <p:spPr>
          <a:xfrm>
            <a:off x="6393814" y="2627351"/>
            <a:ext cx="474414" cy="599550"/>
          </a:xfrm>
          <a:custGeom>
            <a:avLst/>
            <a:gdLst/>
            <a:ahLst/>
            <a:cxnLst/>
            <a:rect l="l" t="t" r="r" b="b"/>
            <a:pathLst>
              <a:path w="1368152" h="1729030">
                <a:moveTo>
                  <a:pt x="410799" y="964935"/>
                </a:moveTo>
                <a:lnTo>
                  <a:pt x="684076" y="1213368"/>
                </a:lnTo>
                <a:lnTo>
                  <a:pt x="957353" y="964935"/>
                </a:lnTo>
                <a:cubicBezTo>
                  <a:pt x="878535" y="1015571"/>
                  <a:pt x="784626" y="1044000"/>
                  <a:pt x="684076" y="1044000"/>
                </a:cubicBezTo>
                <a:cubicBezTo>
                  <a:pt x="583527" y="1044000"/>
                  <a:pt x="489617" y="1015571"/>
                  <a:pt x="410799" y="964935"/>
                </a:cubicBezTo>
                <a:close/>
                <a:moveTo>
                  <a:pt x="684076" y="0"/>
                </a:moveTo>
                <a:cubicBezTo>
                  <a:pt x="972369" y="0"/>
                  <a:pt x="1206076" y="233707"/>
                  <a:pt x="1206076" y="522000"/>
                </a:cubicBezTo>
                <a:cubicBezTo>
                  <a:pt x="1206076" y="694714"/>
                  <a:pt x="1122196" y="847837"/>
                  <a:pt x="992015" y="941581"/>
                </a:cubicBezTo>
                <a:cubicBezTo>
                  <a:pt x="1215775" y="1051628"/>
                  <a:pt x="1368152" y="1282524"/>
                  <a:pt x="1368152" y="1549010"/>
                </a:cubicBezTo>
                <a:lnTo>
                  <a:pt x="1368152" y="1729030"/>
                </a:lnTo>
                <a:lnTo>
                  <a:pt x="0" y="1729030"/>
                </a:lnTo>
                <a:lnTo>
                  <a:pt x="0" y="1549010"/>
                </a:lnTo>
                <a:cubicBezTo>
                  <a:pt x="0" y="1282524"/>
                  <a:pt x="152377" y="1051628"/>
                  <a:pt x="376137" y="941581"/>
                </a:cubicBezTo>
                <a:cubicBezTo>
                  <a:pt x="245956" y="847837"/>
                  <a:pt x="162076" y="694714"/>
                  <a:pt x="162076" y="522000"/>
                </a:cubicBezTo>
                <a:cubicBezTo>
                  <a:pt x="162076" y="233707"/>
                  <a:pt x="395783" y="0"/>
                  <a:pt x="684076" y="0"/>
                </a:cubicBezTo>
                <a:close/>
              </a:path>
            </a:pathLst>
          </a:custGeom>
          <a:solidFill>
            <a:srgbClr val="11A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Calibri"/>
            </a:endParaRPr>
          </a:p>
        </p:txBody>
      </p:sp>
      <p:sp>
        <p:nvSpPr>
          <p:cNvPr id="105" name="TextBox 104">
            <a:extLst>
              <a:ext uri="{FF2B5EF4-FFF2-40B4-BE49-F238E27FC236}">
                <a16:creationId xmlns:a16="http://schemas.microsoft.com/office/drawing/2014/main" id="{92EF398B-040D-9C3A-E12C-D3BF529DFA48}"/>
              </a:ext>
            </a:extLst>
          </p:cNvPr>
          <p:cNvSpPr txBox="1"/>
          <p:nvPr/>
        </p:nvSpPr>
        <p:spPr>
          <a:xfrm>
            <a:off x="5161449" y="3232889"/>
            <a:ext cx="2939145" cy="523220"/>
          </a:xfrm>
          <a:prstGeom prst="rect">
            <a:avLst/>
          </a:prstGeom>
          <a:noFill/>
        </p:spPr>
        <p:txBody>
          <a:bodyPr wrap="square">
            <a:spAutoFit/>
          </a:bodyPr>
          <a:lstStyle/>
          <a:p>
            <a:pPr algn="ctr"/>
            <a:r>
              <a:rPr lang="en-GB" sz="1400" b="1" dirty="0">
                <a:solidFill>
                  <a:srgbClr val="11A4FF"/>
                </a:solidFill>
                <a:latin typeface="Aptos" panose="020B0004020202020204" pitchFamily="34" charset="0"/>
              </a:rPr>
              <a:t>The same Sharesave member uses an alternative approach…</a:t>
            </a:r>
          </a:p>
        </p:txBody>
      </p:sp>
      <p:grpSp>
        <p:nvGrpSpPr>
          <p:cNvPr id="123" name="Group 122">
            <a:extLst>
              <a:ext uri="{FF2B5EF4-FFF2-40B4-BE49-F238E27FC236}">
                <a16:creationId xmlns:a16="http://schemas.microsoft.com/office/drawing/2014/main" id="{742D5EBD-5AA1-AAC6-5ACD-F8E98C3FB1AC}"/>
              </a:ext>
            </a:extLst>
          </p:cNvPr>
          <p:cNvGrpSpPr/>
          <p:nvPr/>
        </p:nvGrpSpPr>
        <p:grpSpPr>
          <a:xfrm>
            <a:off x="2746520" y="5387077"/>
            <a:ext cx="2288512" cy="619071"/>
            <a:chOff x="1222520" y="5190042"/>
            <a:chExt cx="2288512" cy="619071"/>
          </a:xfrm>
        </p:grpSpPr>
        <p:sp>
          <p:nvSpPr>
            <p:cNvPr id="21" name="Rectangle 20">
              <a:extLst>
                <a:ext uri="{FF2B5EF4-FFF2-40B4-BE49-F238E27FC236}">
                  <a16:creationId xmlns:a16="http://schemas.microsoft.com/office/drawing/2014/main" id="{8D513878-28F2-C4FB-8E96-230B8551A4E5}"/>
                </a:ext>
              </a:extLst>
            </p:cNvPr>
            <p:cNvSpPr/>
            <p:nvPr/>
          </p:nvSpPr>
          <p:spPr>
            <a:xfrm>
              <a:off x="1322608" y="5190042"/>
              <a:ext cx="2088329" cy="338554"/>
            </a:xfrm>
            <a:prstGeom prst="rect">
              <a:avLst/>
            </a:prstGeom>
          </p:spPr>
          <p:txBody>
            <a:bodyPr wrap="none">
              <a:spAutoFit/>
            </a:bodyPr>
            <a:lstStyle/>
            <a:p>
              <a:pPr algn="ctr" defTabSz="914400" eaLnBrk="1" fontAlgn="auto" hangingPunct="1">
                <a:spcBef>
                  <a:spcPts val="0"/>
                </a:spcBef>
                <a:spcAft>
                  <a:spcPts val="0"/>
                </a:spcAft>
                <a:defRPr/>
              </a:pPr>
              <a:r>
                <a:rPr lang="en-GB" sz="1600" b="1" dirty="0">
                  <a:solidFill>
                    <a:srgbClr val="03639C"/>
                  </a:solidFill>
                  <a:latin typeface="Aptos" panose="020B0004020202020204" pitchFamily="34" charset="0"/>
                  <a:ea typeface="ヒラギノ角ゴ Pro W3" charset="-128"/>
                  <a:cs typeface="Arial" pitchFamily="34" charset="0"/>
                </a:rPr>
                <a:t>Sells 2,260 of shares</a:t>
              </a:r>
              <a:endParaRPr lang="en-GB" sz="1600" b="1" dirty="0">
                <a:solidFill>
                  <a:srgbClr val="03639C"/>
                </a:solidFill>
                <a:latin typeface="Aptos" panose="020B0004020202020204" pitchFamily="34" charset="0"/>
                <a:ea typeface="+mn-ea"/>
                <a:cs typeface="+mn-cs"/>
              </a:endParaRPr>
            </a:p>
          </p:txBody>
        </p:sp>
        <p:sp>
          <p:nvSpPr>
            <p:cNvPr id="106" name="Rectangle 105">
              <a:extLst>
                <a:ext uri="{FF2B5EF4-FFF2-40B4-BE49-F238E27FC236}">
                  <a16:creationId xmlns:a16="http://schemas.microsoft.com/office/drawing/2014/main" id="{969A2CDB-9307-52F8-044A-ABC31E3EAD43}"/>
                </a:ext>
              </a:extLst>
            </p:cNvPr>
            <p:cNvSpPr/>
            <p:nvPr/>
          </p:nvSpPr>
          <p:spPr>
            <a:xfrm>
              <a:off x="1222520" y="5470559"/>
              <a:ext cx="2288512" cy="338554"/>
            </a:xfrm>
            <a:prstGeom prst="rect">
              <a:avLst/>
            </a:prstGeom>
          </p:spPr>
          <p:txBody>
            <a:bodyPr wrap="none">
              <a:spAutoFit/>
            </a:bodyPr>
            <a:lstStyle/>
            <a:p>
              <a:pPr algn="ctr">
                <a:spcAft>
                  <a:spcPts val="1200"/>
                </a:spcAft>
              </a:pPr>
              <a:r>
                <a:rPr lang="en-GB" sz="1600" b="1" dirty="0">
                  <a:solidFill>
                    <a:srgbClr val="03639C"/>
                  </a:solidFill>
                  <a:latin typeface="Aptos" panose="020B0004020202020204" pitchFamily="34" charset="0"/>
                  <a:ea typeface="ヒラギノ角ゴ Pro W3" charset="-128"/>
                  <a:cs typeface="Arial" pitchFamily="34" charset="0"/>
                </a:rPr>
                <a:t>Realises gain of £2,999</a:t>
              </a:r>
            </a:p>
          </p:txBody>
        </p:sp>
      </p:grpSp>
      <p:grpSp>
        <p:nvGrpSpPr>
          <p:cNvPr id="122" name="Group 121">
            <a:extLst>
              <a:ext uri="{FF2B5EF4-FFF2-40B4-BE49-F238E27FC236}">
                <a16:creationId xmlns:a16="http://schemas.microsoft.com/office/drawing/2014/main" id="{587E3368-64CD-C148-46ED-05CF60285788}"/>
              </a:ext>
            </a:extLst>
          </p:cNvPr>
          <p:cNvGrpSpPr/>
          <p:nvPr/>
        </p:nvGrpSpPr>
        <p:grpSpPr>
          <a:xfrm>
            <a:off x="3410836" y="4133775"/>
            <a:ext cx="823126" cy="900451"/>
            <a:chOff x="1886836" y="3936740"/>
            <a:chExt cx="823126" cy="900451"/>
          </a:xfrm>
        </p:grpSpPr>
        <p:grpSp>
          <p:nvGrpSpPr>
            <p:cNvPr id="30" name="Group 29">
              <a:extLst>
                <a:ext uri="{FF2B5EF4-FFF2-40B4-BE49-F238E27FC236}">
                  <a16:creationId xmlns:a16="http://schemas.microsoft.com/office/drawing/2014/main" id="{20B9BAD7-2812-3C92-64DC-B1D1F78B818F}"/>
                </a:ext>
              </a:extLst>
            </p:cNvPr>
            <p:cNvGrpSpPr/>
            <p:nvPr/>
          </p:nvGrpSpPr>
          <p:grpSpPr>
            <a:xfrm>
              <a:off x="1886836" y="3936740"/>
              <a:ext cx="823126" cy="900451"/>
              <a:chOff x="-795957" y="2279437"/>
              <a:chExt cx="2952000" cy="3229317"/>
            </a:xfrm>
          </p:grpSpPr>
          <p:sp>
            <p:nvSpPr>
              <p:cNvPr id="32" name="Freeform 124">
                <a:extLst>
                  <a:ext uri="{FF2B5EF4-FFF2-40B4-BE49-F238E27FC236}">
                    <a16:creationId xmlns:a16="http://schemas.microsoft.com/office/drawing/2014/main" id="{F2FE351B-9046-08A2-E563-E1831EBA8221}"/>
                  </a:ext>
                </a:extLst>
              </p:cNvPr>
              <p:cNvSpPr/>
              <p:nvPr/>
            </p:nvSpPr>
            <p:spPr>
              <a:xfrm>
                <a:off x="-795957" y="2279437"/>
                <a:ext cx="2952000" cy="3229317"/>
              </a:xfrm>
              <a:custGeom>
                <a:avLst/>
                <a:gdLst>
                  <a:gd name="connsiteX0" fmla="*/ 1476000 w 2952000"/>
                  <a:gd name="connsiteY0" fmla="*/ 0 h 3229317"/>
                  <a:gd name="connsiteX1" fmla="*/ 2952000 w 2952000"/>
                  <a:gd name="connsiteY1" fmla="*/ 1476000 h 3229317"/>
                  <a:gd name="connsiteX2" fmla="*/ 1773465 w 2952000"/>
                  <a:gd name="connsiteY2" fmla="*/ 2922013 h 3229317"/>
                  <a:gd name="connsiteX3" fmla="*/ 1656895 w 2952000"/>
                  <a:gd name="connsiteY3" fmla="*/ 2939804 h 3229317"/>
                  <a:gd name="connsiteX4" fmla="*/ 1476000 w 2952000"/>
                  <a:gd name="connsiteY4" fmla="*/ 3229317 h 3229317"/>
                  <a:gd name="connsiteX5" fmla="*/ 1295105 w 2952000"/>
                  <a:gd name="connsiteY5" fmla="*/ 2939804 h 3229317"/>
                  <a:gd name="connsiteX6" fmla="*/ 1178535 w 2952000"/>
                  <a:gd name="connsiteY6" fmla="*/ 2922013 h 3229317"/>
                  <a:gd name="connsiteX7" fmla="*/ 0 w 2952000"/>
                  <a:gd name="connsiteY7" fmla="*/ 1476000 h 3229317"/>
                  <a:gd name="connsiteX8" fmla="*/ 1476000 w 2952000"/>
                  <a:gd name="connsiteY8" fmla="*/ 0 h 322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2000" h="3229317">
                    <a:moveTo>
                      <a:pt x="1476000" y="0"/>
                    </a:moveTo>
                    <a:cubicBezTo>
                      <a:pt x="2291172" y="0"/>
                      <a:pt x="2952000" y="660828"/>
                      <a:pt x="2952000" y="1476000"/>
                    </a:cubicBezTo>
                    <a:cubicBezTo>
                      <a:pt x="2952000" y="2189276"/>
                      <a:pt x="2446054" y="2784382"/>
                      <a:pt x="1773465" y="2922013"/>
                    </a:cubicBezTo>
                    <a:lnTo>
                      <a:pt x="1656895" y="2939804"/>
                    </a:lnTo>
                    <a:lnTo>
                      <a:pt x="1476000" y="3229317"/>
                    </a:lnTo>
                    <a:lnTo>
                      <a:pt x="1295105" y="2939804"/>
                    </a:lnTo>
                    <a:lnTo>
                      <a:pt x="1178535" y="2922013"/>
                    </a:lnTo>
                    <a:cubicBezTo>
                      <a:pt x="505946" y="2784382"/>
                      <a:pt x="0" y="2189276"/>
                      <a:pt x="0" y="1476000"/>
                    </a:cubicBezTo>
                    <a:cubicBezTo>
                      <a:pt x="0" y="660828"/>
                      <a:pt x="660828" y="0"/>
                      <a:pt x="1476000" y="0"/>
                    </a:cubicBezTo>
                    <a:close/>
                  </a:path>
                </a:pathLst>
              </a:custGeom>
              <a:gradFill flip="none" rotWithShape="1">
                <a:gsLst>
                  <a:gs pos="0">
                    <a:srgbClr val="047BC1"/>
                  </a:gs>
                  <a:gs pos="100000">
                    <a:srgbClr val="035587"/>
                  </a:gs>
                </a:gsLst>
                <a:lin ang="2700000" scaled="1"/>
                <a:tileRect/>
              </a:gra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prstClr val="white"/>
                  </a:solidFill>
                  <a:latin typeface="Calibri"/>
                  <a:ea typeface="+mn-ea"/>
                  <a:cs typeface="+mn-cs"/>
                </a:endParaRPr>
              </a:p>
            </p:txBody>
          </p:sp>
          <p:sp>
            <p:nvSpPr>
              <p:cNvPr id="33" name="Oval 32">
                <a:extLst>
                  <a:ext uri="{FF2B5EF4-FFF2-40B4-BE49-F238E27FC236}">
                    <a16:creationId xmlns:a16="http://schemas.microsoft.com/office/drawing/2014/main" id="{BE746969-BC24-C3C7-7758-30726B42D098}"/>
                  </a:ext>
                </a:extLst>
              </p:cNvPr>
              <p:cNvSpPr/>
              <p:nvPr/>
            </p:nvSpPr>
            <p:spPr>
              <a:xfrm>
                <a:off x="-525956" y="2549438"/>
                <a:ext cx="2412000" cy="2412000"/>
              </a:xfrm>
              <a:prstGeom prst="ellipse">
                <a:avLst/>
              </a:prstGeom>
              <a:gradFill>
                <a:gsLst>
                  <a:gs pos="41500">
                    <a:srgbClr val="F7F7F7"/>
                  </a:gs>
                  <a:gs pos="0">
                    <a:sysClr val="window" lastClr="FFFFFF"/>
                  </a:gs>
                  <a:gs pos="83000">
                    <a:srgbClr val="D7DBD9"/>
                  </a:gs>
                </a:gsLst>
                <a:lin ang="2700000" scaled="1"/>
              </a:gra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prstClr val="white"/>
                  </a:solidFill>
                  <a:latin typeface="Calibri"/>
                  <a:ea typeface="+mn-ea"/>
                  <a:cs typeface="+mn-cs"/>
                </a:endParaRPr>
              </a:p>
            </p:txBody>
          </p:sp>
          <p:sp>
            <p:nvSpPr>
              <p:cNvPr id="34" name="Oval 33">
                <a:extLst>
                  <a:ext uri="{FF2B5EF4-FFF2-40B4-BE49-F238E27FC236}">
                    <a16:creationId xmlns:a16="http://schemas.microsoft.com/office/drawing/2014/main" id="{B5D1E0C1-12DD-9A70-80B9-04FF91C83687}"/>
                  </a:ext>
                </a:extLst>
              </p:cNvPr>
              <p:cNvSpPr/>
              <p:nvPr/>
            </p:nvSpPr>
            <p:spPr>
              <a:xfrm rot="5400000" flipH="1">
                <a:off x="-308866" y="2766528"/>
                <a:ext cx="1977819" cy="1977819"/>
              </a:xfrm>
              <a:prstGeom prst="ellipse">
                <a:avLst/>
              </a:prstGeom>
              <a:gradFill flip="none" rotWithShape="1">
                <a:gsLst>
                  <a:gs pos="37000">
                    <a:sysClr val="window" lastClr="FFFFFF"/>
                  </a:gs>
                  <a:gs pos="0">
                    <a:sysClr val="window" lastClr="FFFFFF"/>
                  </a:gs>
                  <a:gs pos="100000">
                    <a:srgbClr val="E5E7E6"/>
                  </a:gs>
                </a:gsLst>
                <a:lin ang="13500000" scaled="1"/>
                <a:tileRect/>
              </a:gradFill>
              <a:ln w="25400" cap="flat" cmpd="sng" algn="ctr">
                <a:noFill/>
                <a:prstDash val="solid"/>
              </a:ln>
              <a:effectLst>
                <a:innerShdw blurRad="152400">
                  <a:prstClr val="black">
                    <a:alpha val="42000"/>
                  </a:prstClr>
                </a:innerShdw>
              </a:effectLst>
            </p:spPr>
            <p:txBody>
              <a:bodyPr rtlCol="0" anchor="ctr"/>
              <a:lstStyle/>
              <a:p>
                <a:pPr algn="ctr" defTabSz="914400" eaLnBrk="1" fontAlgn="auto" hangingPunct="1">
                  <a:spcBef>
                    <a:spcPts val="0"/>
                  </a:spcBef>
                  <a:spcAft>
                    <a:spcPts val="0"/>
                  </a:spcAft>
                  <a:defRPr/>
                </a:pPr>
                <a:endParaRPr lang="en-GB" kern="0">
                  <a:solidFill>
                    <a:prstClr val="white"/>
                  </a:solidFill>
                  <a:latin typeface="Calibri"/>
                  <a:ea typeface="+mn-ea"/>
                  <a:cs typeface="+mn-cs"/>
                </a:endParaRPr>
              </a:p>
            </p:txBody>
          </p:sp>
        </p:grpSp>
        <p:sp>
          <p:nvSpPr>
            <p:cNvPr id="121" name="TextBox 120">
              <a:extLst>
                <a:ext uri="{FF2B5EF4-FFF2-40B4-BE49-F238E27FC236}">
                  <a16:creationId xmlns:a16="http://schemas.microsoft.com/office/drawing/2014/main" id="{C57231F2-9A66-397D-43CB-E9250176BA36}"/>
                </a:ext>
              </a:extLst>
            </p:cNvPr>
            <p:cNvSpPr txBox="1"/>
            <p:nvPr/>
          </p:nvSpPr>
          <p:spPr>
            <a:xfrm>
              <a:off x="1930005" y="4212929"/>
              <a:ext cx="736787" cy="261610"/>
            </a:xfrm>
            <a:prstGeom prst="rect">
              <a:avLst/>
            </a:prstGeom>
            <a:noFill/>
          </p:spPr>
          <p:txBody>
            <a:bodyPr wrap="square">
              <a:spAutoFit/>
            </a:bodyPr>
            <a:lstStyle/>
            <a:p>
              <a:pPr algn="ctr"/>
              <a:r>
                <a:rPr lang="en-GB" sz="1050" b="1" dirty="0">
                  <a:solidFill>
                    <a:srgbClr val="03639C"/>
                  </a:solidFill>
                  <a:latin typeface="Aptos" panose="020B0004020202020204" pitchFamily="34" charset="0"/>
                  <a:ea typeface="ヒラギノ角ゴ Pro W3" charset="-128"/>
                  <a:cs typeface="Arial" pitchFamily="34" charset="0"/>
                </a:rPr>
                <a:t>2025/26</a:t>
              </a:r>
              <a:endParaRPr lang="en-GB" sz="1050" dirty="0">
                <a:latin typeface="Aptos" panose="020B0004020202020204" pitchFamily="34" charset="0"/>
              </a:endParaRPr>
            </a:p>
          </p:txBody>
        </p:sp>
      </p:grpSp>
      <p:sp>
        <p:nvSpPr>
          <p:cNvPr id="124" name="Oval 123">
            <a:extLst>
              <a:ext uri="{FF2B5EF4-FFF2-40B4-BE49-F238E27FC236}">
                <a16:creationId xmlns:a16="http://schemas.microsoft.com/office/drawing/2014/main" id="{AF48CE65-C38E-8425-CAB1-F654ED2029C0}"/>
              </a:ext>
            </a:extLst>
          </p:cNvPr>
          <p:cNvSpPr/>
          <p:nvPr/>
        </p:nvSpPr>
        <p:spPr>
          <a:xfrm>
            <a:off x="8624598" y="5128624"/>
            <a:ext cx="172204" cy="172204"/>
          </a:xfrm>
          <a:prstGeom prst="ellipse">
            <a:avLst/>
          </a:prstGeom>
          <a:solidFill>
            <a:srgbClr val="0468A3"/>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grpSp>
        <p:nvGrpSpPr>
          <p:cNvPr id="125" name="Group 124">
            <a:extLst>
              <a:ext uri="{FF2B5EF4-FFF2-40B4-BE49-F238E27FC236}">
                <a16:creationId xmlns:a16="http://schemas.microsoft.com/office/drawing/2014/main" id="{BFC8B9A0-4595-0095-BE66-AA213912091F}"/>
              </a:ext>
            </a:extLst>
          </p:cNvPr>
          <p:cNvGrpSpPr/>
          <p:nvPr/>
        </p:nvGrpSpPr>
        <p:grpSpPr>
          <a:xfrm>
            <a:off x="8299137" y="4133775"/>
            <a:ext cx="823126" cy="900451"/>
            <a:chOff x="1886836" y="3936740"/>
            <a:chExt cx="823126" cy="900451"/>
          </a:xfrm>
        </p:grpSpPr>
        <p:grpSp>
          <p:nvGrpSpPr>
            <p:cNvPr id="126" name="Group 125">
              <a:extLst>
                <a:ext uri="{FF2B5EF4-FFF2-40B4-BE49-F238E27FC236}">
                  <a16:creationId xmlns:a16="http://schemas.microsoft.com/office/drawing/2014/main" id="{74F87F3C-5A0D-BCBC-A623-AECB47361150}"/>
                </a:ext>
              </a:extLst>
            </p:cNvPr>
            <p:cNvGrpSpPr/>
            <p:nvPr/>
          </p:nvGrpSpPr>
          <p:grpSpPr>
            <a:xfrm>
              <a:off x="1886836" y="3936740"/>
              <a:ext cx="823126" cy="900451"/>
              <a:chOff x="-795957" y="2279437"/>
              <a:chExt cx="2952000" cy="3229317"/>
            </a:xfrm>
          </p:grpSpPr>
          <p:sp>
            <p:nvSpPr>
              <p:cNvPr id="128" name="Freeform 124">
                <a:extLst>
                  <a:ext uri="{FF2B5EF4-FFF2-40B4-BE49-F238E27FC236}">
                    <a16:creationId xmlns:a16="http://schemas.microsoft.com/office/drawing/2014/main" id="{12344912-A69D-BFE0-5E5D-C1CCD745EE02}"/>
                  </a:ext>
                </a:extLst>
              </p:cNvPr>
              <p:cNvSpPr/>
              <p:nvPr/>
            </p:nvSpPr>
            <p:spPr>
              <a:xfrm>
                <a:off x="-795957" y="2279437"/>
                <a:ext cx="2952000" cy="3229317"/>
              </a:xfrm>
              <a:custGeom>
                <a:avLst/>
                <a:gdLst>
                  <a:gd name="connsiteX0" fmla="*/ 1476000 w 2952000"/>
                  <a:gd name="connsiteY0" fmla="*/ 0 h 3229317"/>
                  <a:gd name="connsiteX1" fmla="*/ 2952000 w 2952000"/>
                  <a:gd name="connsiteY1" fmla="*/ 1476000 h 3229317"/>
                  <a:gd name="connsiteX2" fmla="*/ 1773465 w 2952000"/>
                  <a:gd name="connsiteY2" fmla="*/ 2922013 h 3229317"/>
                  <a:gd name="connsiteX3" fmla="*/ 1656895 w 2952000"/>
                  <a:gd name="connsiteY3" fmla="*/ 2939804 h 3229317"/>
                  <a:gd name="connsiteX4" fmla="*/ 1476000 w 2952000"/>
                  <a:gd name="connsiteY4" fmla="*/ 3229317 h 3229317"/>
                  <a:gd name="connsiteX5" fmla="*/ 1295105 w 2952000"/>
                  <a:gd name="connsiteY5" fmla="*/ 2939804 h 3229317"/>
                  <a:gd name="connsiteX6" fmla="*/ 1178535 w 2952000"/>
                  <a:gd name="connsiteY6" fmla="*/ 2922013 h 3229317"/>
                  <a:gd name="connsiteX7" fmla="*/ 0 w 2952000"/>
                  <a:gd name="connsiteY7" fmla="*/ 1476000 h 3229317"/>
                  <a:gd name="connsiteX8" fmla="*/ 1476000 w 2952000"/>
                  <a:gd name="connsiteY8" fmla="*/ 0 h 322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2000" h="3229317">
                    <a:moveTo>
                      <a:pt x="1476000" y="0"/>
                    </a:moveTo>
                    <a:cubicBezTo>
                      <a:pt x="2291172" y="0"/>
                      <a:pt x="2952000" y="660828"/>
                      <a:pt x="2952000" y="1476000"/>
                    </a:cubicBezTo>
                    <a:cubicBezTo>
                      <a:pt x="2952000" y="2189276"/>
                      <a:pt x="2446054" y="2784382"/>
                      <a:pt x="1773465" y="2922013"/>
                    </a:cubicBezTo>
                    <a:lnTo>
                      <a:pt x="1656895" y="2939804"/>
                    </a:lnTo>
                    <a:lnTo>
                      <a:pt x="1476000" y="3229317"/>
                    </a:lnTo>
                    <a:lnTo>
                      <a:pt x="1295105" y="2939804"/>
                    </a:lnTo>
                    <a:lnTo>
                      <a:pt x="1178535" y="2922013"/>
                    </a:lnTo>
                    <a:cubicBezTo>
                      <a:pt x="505946" y="2784382"/>
                      <a:pt x="0" y="2189276"/>
                      <a:pt x="0" y="1476000"/>
                    </a:cubicBezTo>
                    <a:cubicBezTo>
                      <a:pt x="0" y="660828"/>
                      <a:pt x="660828" y="0"/>
                      <a:pt x="1476000" y="0"/>
                    </a:cubicBezTo>
                    <a:close/>
                  </a:path>
                </a:pathLst>
              </a:custGeom>
              <a:gradFill flip="none" rotWithShape="1">
                <a:gsLst>
                  <a:gs pos="0">
                    <a:srgbClr val="047BC1"/>
                  </a:gs>
                  <a:gs pos="100000">
                    <a:srgbClr val="035587"/>
                  </a:gs>
                </a:gsLst>
                <a:lin ang="2700000" scaled="1"/>
                <a:tileRect/>
              </a:gra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prstClr val="white"/>
                  </a:solidFill>
                  <a:latin typeface="Calibri"/>
                  <a:ea typeface="+mn-ea"/>
                  <a:cs typeface="+mn-cs"/>
                </a:endParaRPr>
              </a:p>
            </p:txBody>
          </p:sp>
          <p:sp>
            <p:nvSpPr>
              <p:cNvPr id="129" name="Oval 128">
                <a:extLst>
                  <a:ext uri="{FF2B5EF4-FFF2-40B4-BE49-F238E27FC236}">
                    <a16:creationId xmlns:a16="http://schemas.microsoft.com/office/drawing/2014/main" id="{F979457F-D3A3-8AEB-6EDA-793D2CBF9FD8}"/>
                  </a:ext>
                </a:extLst>
              </p:cNvPr>
              <p:cNvSpPr/>
              <p:nvPr/>
            </p:nvSpPr>
            <p:spPr>
              <a:xfrm>
                <a:off x="-525956" y="2549438"/>
                <a:ext cx="2412000" cy="2412000"/>
              </a:xfrm>
              <a:prstGeom prst="ellipse">
                <a:avLst/>
              </a:prstGeom>
              <a:gradFill>
                <a:gsLst>
                  <a:gs pos="41500">
                    <a:srgbClr val="F7F7F7"/>
                  </a:gs>
                  <a:gs pos="0">
                    <a:sysClr val="window" lastClr="FFFFFF"/>
                  </a:gs>
                  <a:gs pos="83000">
                    <a:srgbClr val="D7DBD9"/>
                  </a:gs>
                </a:gsLst>
                <a:lin ang="2700000" scaled="1"/>
              </a:gra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prstClr val="white"/>
                  </a:solidFill>
                  <a:latin typeface="Calibri"/>
                  <a:ea typeface="+mn-ea"/>
                  <a:cs typeface="+mn-cs"/>
                </a:endParaRPr>
              </a:p>
            </p:txBody>
          </p:sp>
          <p:sp>
            <p:nvSpPr>
              <p:cNvPr id="130" name="Oval 129">
                <a:extLst>
                  <a:ext uri="{FF2B5EF4-FFF2-40B4-BE49-F238E27FC236}">
                    <a16:creationId xmlns:a16="http://schemas.microsoft.com/office/drawing/2014/main" id="{B99F978D-ED34-55C6-668D-0AE6F7B99DAF}"/>
                  </a:ext>
                </a:extLst>
              </p:cNvPr>
              <p:cNvSpPr/>
              <p:nvPr/>
            </p:nvSpPr>
            <p:spPr>
              <a:xfrm rot="5400000" flipH="1">
                <a:off x="-308866" y="2766528"/>
                <a:ext cx="1977819" cy="1977819"/>
              </a:xfrm>
              <a:prstGeom prst="ellipse">
                <a:avLst/>
              </a:prstGeom>
              <a:gradFill flip="none" rotWithShape="1">
                <a:gsLst>
                  <a:gs pos="37000">
                    <a:sysClr val="window" lastClr="FFFFFF"/>
                  </a:gs>
                  <a:gs pos="0">
                    <a:sysClr val="window" lastClr="FFFFFF"/>
                  </a:gs>
                  <a:gs pos="100000">
                    <a:srgbClr val="E5E7E6"/>
                  </a:gs>
                </a:gsLst>
                <a:lin ang="13500000" scaled="1"/>
                <a:tileRect/>
              </a:gradFill>
              <a:ln w="25400" cap="flat" cmpd="sng" algn="ctr">
                <a:noFill/>
                <a:prstDash val="solid"/>
              </a:ln>
              <a:effectLst>
                <a:innerShdw blurRad="152400">
                  <a:prstClr val="black">
                    <a:alpha val="42000"/>
                  </a:prstClr>
                </a:innerShdw>
              </a:effectLst>
            </p:spPr>
            <p:txBody>
              <a:bodyPr rtlCol="0" anchor="ctr"/>
              <a:lstStyle/>
              <a:p>
                <a:pPr algn="ctr" defTabSz="914400" eaLnBrk="1" fontAlgn="auto" hangingPunct="1">
                  <a:spcBef>
                    <a:spcPts val="0"/>
                  </a:spcBef>
                  <a:spcAft>
                    <a:spcPts val="0"/>
                  </a:spcAft>
                  <a:defRPr/>
                </a:pPr>
                <a:endParaRPr lang="en-GB" kern="0">
                  <a:solidFill>
                    <a:prstClr val="white"/>
                  </a:solidFill>
                  <a:latin typeface="Calibri"/>
                  <a:ea typeface="+mn-ea"/>
                  <a:cs typeface="+mn-cs"/>
                </a:endParaRPr>
              </a:p>
            </p:txBody>
          </p:sp>
        </p:grpSp>
        <p:sp>
          <p:nvSpPr>
            <p:cNvPr id="127" name="TextBox 126">
              <a:extLst>
                <a:ext uri="{FF2B5EF4-FFF2-40B4-BE49-F238E27FC236}">
                  <a16:creationId xmlns:a16="http://schemas.microsoft.com/office/drawing/2014/main" id="{F0A4A25A-4A3D-E53F-6514-8AC270328C2E}"/>
                </a:ext>
              </a:extLst>
            </p:cNvPr>
            <p:cNvSpPr txBox="1"/>
            <p:nvPr/>
          </p:nvSpPr>
          <p:spPr>
            <a:xfrm>
              <a:off x="1930005" y="4212929"/>
              <a:ext cx="736787" cy="261610"/>
            </a:xfrm>
            <a:prstGeom prst="rect">
              <a:avLst/>
            </a:prstGeom>
            <a:noFill/>
          </p:spPr>
          <p:txBody>
            <a:bodyPr wrap="square">
              <a:spAutoFit/>
            </a:bodyPr>
            <a:lstStyle/>
            <a:p>
              <a:pPr algn="ctr"/>
              <a:r>
                <a:rPr lang="en-GB" sz="1050" b="1" dirty="0">
                  <a:solidFill>
                    <a:srgbClr val="03639C"/>
                  </a:solidFill>
                  <a:latin typeface="Aptos" panose="020B0004020202020204" pitchFamily="34" charset="0"/>
                  <a:ea typeface="ヒラギノ角ゴ Pro W3" charset="-128"/>
                  <a:cs typeface="Arial" pitchFamily="34" charset="0"/>
                </a:rPr>
                <a:t>2026/27</a:t>
              </a:r>
              <a:endParaRPr lang="en-GB" sz="1050" dirty="0">
                <a:latin typeface="Aptos" panose="020B0004020202020204" pitchFamily="34" charset="0"/>
              </a:endParaRPr>
            </a:p>
          </p:txBody>
        </p:sp>
      </p:grpSp>
    </p:spTree>
    <p:extLst>
      <p:ext uri="{BB962C8B-B14F-4D97-AF65-F5344CB8AC3E}">
        <p14:creationId xmlns:p14="http://schemas.microsoft.com/office/powerpoint/2010/main" val="324191191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122"/>
                                            </p:tgtEl>
                                            <p:attrNameLst>
                                              <p:attrName>style.visibility</p:attrName>
                                            </p:attrNameLst>
                                          </p:cBhvr>
                                          <p:to>
                                            <p:strVal val="visible"/>
                                          </p:to>
                                        </p:set>
                                      </p:childTnLst>
                                    </p:cTn>
                                  </p:par>
                                </p:childTnLst>
                              </p:cTn>
                            </p:par>
                            <p:par>
                              <p:cTn id="14" fill="hold">
                                <p:stCondLst>
                                  <p:cond delay="750"/>
                                </p:stCondLst>
                                <p:childTnLst>
                                  <p:par>
                                    <p:cTn id="15" presetID="42" presetClass="path" presetSubtype="0" accel="50000" fill="hold" nodeType="afterEffect" p14:presetBounceEnd="26667">
                                      <p:stCondLst>
                                        <p:cond delay="0"/>
                                      </p:stCondLst>
                                      <p:childTnLst>
                                        <p:animMotion origin="layout" path="M -1.66667E-6 2.96296E-6 L -1.66667E-6 0.06759 " pathEditMode="relative" rAng="0" ptsTypes="AA" p14:bounceEnd="26667">
                                          <p:cBhvr>
                                            <p:cTn id="16" dur="750" spd="-100000" fill="hold"/>
                                            <p:tgtEl>
                                              <p:spTgt spid="122"/>
                                            </p:tgtEl>
                                            <p:attrNameLst>
                                              <p:attrName>ppt_x</p:attrName>
                                              <p:attrName>ppt_y</p:attrName>
                                            </p:attrNameLst>
                                          </p:cBhvr>
                                          <p:rCtr x="0" y="3380"/>
                                        </p:animMotion>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250" fill="hold"/>
                                            <p:tgtEl>
                                              <p:spTgt spid="5"/>
                                            </p:tgtEl>
                                            <p:attrNameLst>
                                              <p:attrName>ppt_w</p:attrName>
                                            </p:attrNameLst>
                                          </p:cBhvr>
                                          <p:tavLst>
                                            <p:tav tm="0">
                                              <p:val>
                                                <p:fltVal val="0"/>
                                              </p:val>
                                            </p:tav>
                                            <p:tav tm="100000">
                                              <p:val>
                                                <p:strVal val="#ppt_w"/>
                                              </p:val>
                                            </p:tav>
                                          </p:tavLst>
                                        </p:anim>
                                        <p:anim calcmode="lin" valueType="num">
                                          <p:cBhvr>
                                            <p:cTn id="21" dur="250" fill="hold"/>
                                            <p:tgtEl>
                                              <p:spTgt spid="5"/>
                                            </p:tgtEl>
                                            <p:attrNameLst>
                                              <p:attrName>ppt_h</p:attrName>
                                            </p:attrNameLst>
                                          </p:cBhvr>
                                          <p:tavLst>
                                            <p:tav tm="0">
                                              <p:val>
                                                <p:fltVal val="0"/>
                                              </p:val>
                                            </p:tav>
                                            <p:tav tm="100000">
                                              <p:val>
                                                <p:strVal val="#ppt_h"/>
                                              </p:val>
                                            </p:tav>
                                          </p:tavLst>
                                        </p:anim>
                                        <p:animEffect transition="in" filter="fade">
                                          <p:cBhvr>
                                            <p:cTn id="22" dur="25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123"/>
                                            </p:tgtEl>
                                            <p:attrNameLst>
                                              <p:attrName>style.visibility</p:attrName>
                                            </p:attrNameLst>
                                          </p:cBhvr>
                                          <p:to>
                                            <p:strVal val="visible"/>
                                          </p:to>
                                        </p:set>
                                        <p:animEffect transition="in" filter="fade">
                                          <p:cBhvr>
                                            <p:cTn id="25" dur="500"/>
                                            <p:tgtEl>
                                              <p:spTgt spid="123"/>
                                            </p:tgtEl>
                                          </p:cBhvr>
                                        </p:animEffect>
                                      </p:childTnLst>
                                    </p:cTn>
                                  </p:par>
                                  <p:par>
                                    <p:cTn id="26" presetID="10" presetClass="entr" presetSubtype="0" fill="hold"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3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5"/>
                                            </p:tgtEl>
                                            <p:attrNameLst>
                                              <p:attrName>style.visibility</p:attrName>
                                            </p:attrNameLst>
                                          </p:cBhvr>
                                          <p:to>
                                            <p:strVal val="visible"/>
                                          </p:to>
                                        </p:set>
                                      </p:childTnLst>
                                    </p:cTn>
                                  </p:par>
                                </p:childTnLst>
                              </p:cTn>
                            </p:par>
                            <p:par>
                              <p:cTn id="33" fill="hold">
                                <p:stCondLst>
                                  <p:cond delay="0"/>
                                </p:stCondLst>
                                <p:childTnLst>
                                  <p:par>
                                    <p:cTn id="34" presetID="42" presetClass="path" presetSubtype="0" accel="50000" fill="hold" nodeType="afterEffect" p14:presetBounceEnd="26667">
                                      <p:stCondLst>
                                        <p:cond delay="0"/>
                                      </p:stCondLst>
                                      <p:childTnLst>
                                        <p:animMotion origin="layout" path="M -3.125E-6 2.96296E-6 L -3.125E-6 0.06759 " pathEditMode="relative" rAng="0" ptsTypes="AA" p14:bounceEnd="26667">
                                          <p:cBhvr>
                                            <p:cTn id="35" dur="750" spd="-100000" fill="hold"/>
                                            <p:tgtEl>
                                              <p:spTgt spid="125"/>
                                            </p:tgtEl>
                                            <p:attrNameLst>
                                              <p:attrName>ppt_x</p:attrName>
                                              <p:attrName>ppt_y</p:attrName>
                                            </p:attrNameLst>
                                          </p:cBhvr>
                                          <p:rCtr x="0" y="3380"/>
                                        </p:animMotion>
                                      </p:childTnLst>
                                    </p:cTn>
                                  </p:par>
                                </p:childTnLst>
                              </p:cTn>
                            </p:par>
                            <p:par>
                              <p:cTn id="36" fill="hold">
                                <p:stCondLst>
                                  <p:cond delay="750"/>
                                </p:stCondLst>
                                <p:childTnLst>
                                  <p:par>
                                    <p:cTn id="37" presetID="53" presetClass="entr" presetSubtype="16" fill="hold" grpId="0" nodeType="after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p:cTn id="39" dur="250" fill="hold"/>
                                            <p:tgtEl>
                                              <p:spTgt spid="124"/>
                                            </p:tgtEl>
                                            <p:attrNameLst>
                                              <p:attrName>ppt_w</p:attrName>
                                            </p:attrNameLst>
                                          </p:cBhvr>
                                          <p:tavLst>
                                            <p:tav tm="0">
                                              <p:val>
                                                <p:fltVal val="0"/>
                                              </p:val>
                                            </p:tav>
                                            <p:tav tm="100000">
                                              <p:val>
                                                <p:strVal val="#ppt_w"/>
                                              </p:val>
                                            </p:tav>
                                          </p:tavLst>
                                        </p:anim>
                                        <p:anim calcmode="lin" valueType="num">
                                          <p:cBhvr>
                                            <p:cTn id="40" dur="250" fill="hold"/>
                                            <p:tgtEl>
                                              <p:spTgt spid="124"/>
                                            </p:tgtEl>
                                            <p:attrNameLst>
                                              <p:attrName>ppt_h</p:attrName>
                                            </p:attrNameLst>
                                          </p:cBhvr>
                                          <p:tavLst>
                                            <p:tav tm="0">
                                              <p:val>
                                                <p:fltVal val="0"/>
                                              </p:val>
                                            </p:tav>
                                            <p:tav tm="100000">
                                              <p:val>
                                                <p:strVal val="#ppt_h"/>
                                              </p:val>
                                            </p:tav>
                                          </p:tavLst>
                                        </p:anim>
                                        <p:animEffect transition="in" filter="fade">
                                          <p:cBhvr>
                                            <p:cTn id="41" dur="250"/>
                                            <p:tgtEl>
                                              <p:spTgt spid="124"/>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131"/>
                                            </p:tgtEl>
                                            <p:attrNameLst>
                                              <p:attrName>style.visibility</p:attrName>
                                            </p:attrNameLst>
                                          </p:cBhvr>
                                          <p:to>
                                            <p:strVal val="visible"/>
                                          </p:to>
                                        </p:set>
                                        <p:animEffect transition="in" filter="fade">
                                          <p:cBhvr>
                                            <p:cTn id="4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9" grpId="0" animBg="1"/>
          <p:bldP spid="1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122"/>
                                            </p:tgtEl>
                                            <p:attrNameLst>
                                              <p:attrName>style.visibility</p:attrName>
                                            </p:attrNameLst>
                                          </p:cBhvr>
                                          <p:to>
                                            <p:strVal val="visible"/>
                                          </p:to>
                                        </p:set>
                                      </p:childTnLst>
                                    </p:cTn>
                                  </p:par>
                                </p:childTnLst>
                              </p:cTn>
                            </p:par>
                            <p:par>
                              <p:cTn id="14" fill="hold">
                                <p:stCondLst>
                                  <p:cond delay="750"/>
                                </p:stCondLst>
                                <p:childTnLst>
                                  <p:par>
                                    <p:cTn id="15" presetID="42" presetClass="path" presetSubtype="0" accel="50000" fill="hold" nodeType="afterEffect">
                                      <p:stCondLst>
                                        <p:cond delay="0"/>
                                      </p:stCondLst>
                                      <p:childTnLst>
                                        <p:animMotion origin="layout" path="M 1.11111E-6 3.33333E-6 L 1.11111E-6 0.06759 " pathEditMode="relative" rAng="0" ptsTypes="AA">
                                          <p:cBhvr>
                                            <p:cTn id="16" dur="750" spd="-100000" fill="hold"/>
                                            <p:tgtEl>
                                              <p:spTgt spid="122"/>
                                            </p:tgtEl>
                                            <p:attrNameLst>
                                              <p:attrName>ppt_x</p:attrName>
                                              <p:attrName>ppt_y</p:attrName>
                                            </p:attrNameLst>
                                          </p:cBhvr>
                                          <p:rCtr x="0" y="3380"/>
                                        </p:animMotion>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250" fill="hold"/>
                                            <p:tgtEl>
                                              <p:spTgt spid="5"/>
                                            </p:tgtEl>
                                            <p:attrNameLst>
                                              <p:attrName>ppt_w</p:attrName>
                                            </p:attrNameLst>
                                          </p:cBhvr>
                                          <p:tavLst>
                                            <p:tav tm="0">
                                              <p:val>
                                                <p:fltVal val="0"/>
                                              </p:val>
                                            </p:tav>
                                            <p:tav tm="100000">
                                              <p:val>
                                                <p:strVal val="#ppt_w"/>
                                              </p:val>
                                            </p:tav>
                                          </p:tavLst>
                                        </p:anim>
                                        <p:anim calcmode="lin" valueType="num">
                                          <p:cBhvr>
                                            <p:cTn id="21" dur="250" fill="hold"/>
                                            <p:tgtEl>
                                              <p:spTgt spid="5"/>
                                            </p:tgtEl>
                                            <p:attrNameLst>
                                              <p:attrName>ppt_h</p:attrName>
                                            </p:attrNameLst>
                                          </p:cBhvr>
                                          <p:tavLst>
                                            <p:tav tm="0">
                                              <p:val>
                                                <p:fltVal val="0"/>
                                              </p:val>
                                            </p:tav>
                                            <p:tav tm="100000">
                                              <p:val>
                                                <p:strVal val="#ppt_h"/>
                                              </p:val>
                                            </p:tav>
                                          </p:tavLst>
                                        </p:anim>
                                        <p:animEffect transition="in" filter="fade">
                                          <p:cBhvr>
                                            <p:cTn id="22" dur="25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123"/>
                                            </p:tgtEl>
                                            <p:attrNameLst>
                                              <p:attrName>style.visibility</p:attrName>
                                            </p:attrNameLst>
                                          </p:cBhvr>
                                          <p:to>
                                            <p:strVal val="visible"/>
                                          </p:to>
                                        </p:set>
                                        <p:animEffect transition="in" filter="fade">
                                          <p:cBhvr>
                                            <p:cTn id="25" dur="500"/>
                                            <p:tgtEl>
                                              <p:spTgt spid="123"/>
                                            </p:tgtEl>
                                          </p:cBhvr>
                                        </p:animEffect>
                                      </p:childTnLst>
                                    </p:cTn>
                                  </p:par>
                                  <p:par>
                                    <p:cTn id="26" presetID="10" presetClass="entr" presetSubtype="0" fill="hold"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3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5"/>
                                            </p:tgtEl>
                                            <p:attrNameLst>
                                              <p:attrName>style.visibility</p:attrName>
                                            </p:attrNameLst>
                                          </p:cBhvr>
                                          <p:to>
                                            <p:strVal val="visible"/>
                                          </p:to>
                                        </p:set>
                                      </p:childTnLst>
                                    </p:cTn>
                                  </p:par>
                                </p:childTnLst>
                              </p:cTn>
                            </p:par>
                            <p:par>
                              <p:cTn id="33" fill="hold">
                                <p:stCondLst>
                                  <p:cond delay="0"/>
                                </p:stCondLst>
                                <p:childTnLst>
                                  <p:par>
                                    <p:cTn id="34" presetID="42" presetClass="path" presetSubtype="0" accel="50000" fill="hold" nodeType="afterEffect">
                                      <p:stCondLst>
                                        <p:cond delay="0"/>
                                      </p:stCondLst>
                                      <p:childTnLst>
                                        <p:animMotion origin="layout" path="M 2.5E-6 3.33333E-6 L 2.5E-6 0.06759 " pathEditMode="relative" rAng="0" ptsTypes="AA">
                                          <p:cBhvr>
                                            <p:cTn id="35" dur="750" spd="-100000" fill="hold"/>
                                            <p:tgtEl>
                                              <p:spTgt spid="125"/>
                                            </p:tgtEl>
                                            <p:attrNameLst>
                                              <p:attrName>ppt_x</p:attrName>
                                              <p:attrName>ppt_y</p:attrName>
                                            </p:attrNameLst>
                                          </p:cBhvr>
                                          <p:rCtr x="0" y="3380"/>
                                        </p:animMotion>
                                      </p:childTnLst>
                                    </p:cTn>
                                  </p:par>
                                </p:childTnLst>
                              </p:cTn>
                            </p:par>
                            <p:par>
                              <p:cTn id="36" fill="hold">
                                <p:stCondLst>
                                  <p:cond delay="750"/>
                                </p:stCondLst>
                                <p:childTnLst>
                                  <p:par>
                                    <p:cTn id="37" presetID="53" presetClass="entr" presetSubtype="16" fill="hold" grpId="0" nodeType="after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p:cTn id="39" dur="250" fill="hold"/>
                                            <p:tgtEl>
                                              <p:spTgt spid="124"/>
                                            </p:tgtEl>
                                            <p:attrNameLst>
                                              <p:attrName>ppt_w</p:attrName>
                                            </p:attrNameLst>
                                          </p:cBhvr>
                                          <p:tavLst>
                                            <p:tav tm="0">
                                              <p:val>
                                                <p:fltVal val="0"/>
                                              </p:val>
                                            </p:tav>
                                            <p:tav tm="100000">
                                              <p:val>
                                                <p:strVal val="#ppt_w"/>
                                              </p:val>
                                            </p:tav>
                                          </p:tavLst>
                                        </p:anim>
                                        <p:anim calcmode="lin" valueType="num">
                                          <p:cBhvr>
                                            <p:cTn id="40" dur="250" fill="hold"/>
                                            <p:tgtEl>
                                              <p:spTgt spid="124"/>
                                            </p:tgtEl>
                                            <p:attrNameLst>
                                              <p:attrName>ppt_h</p:attrName>
                                            </p:attrNameLst>
                                          </p:cBhvr>
                                          <p:tavLst>
                                            <p:tav tm="0">
                                              <p:val>
                                                <p:fltVal val="0"/>
                                              </p:val>
                                            </p:tav>
                                            <p:tav tm="100000">
                                              <p:val>
                                                <p:strVal val="#ppt_h"/>
                                              </p:val>
                                            </p:tav>
                                          </p:tavLst>
                                        </p:anim>
                                        <p:animEffect transition="in" filter="fade">
                                          <p:cBhvr>
                                            <p:cTn id="41" dur="250"/>
                                            <p:tgtEl>
                                              <p:spTgt spid="124"/>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131"/>
                                            </p:tgtEl>
                                            <p:attrNameLst>
                                              <p:attrName>style.visibility</p:attrName>
                                            </p:attrNameLst>
                                          </p:cBhvr>
                                          <p:to>
                                            <p:strVal val="visible"/>
                                          </p:to>
                                        </p:set>
                                        <p:animEffect transition="in" filter="fade">
                                          <p:cBhvr>
                                            <p:cTn id="4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9" grpId="0" animBg="1"/>
          <p:bldP spid="124"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167">
            <a:extLst>
              <a:ext uri="{FF2B5EF4-FFF2-40B4-BE49-F238E27FC236}">
                <a16:creationId xmlns:a16="http://schemas.microsoft.com/office/drawing/2014/main" id="{371C0B06-1AD6-4C09-8334-A1594EEF3CC9}"/>
              </a:ext>
            </a:extLst>
          </p:cNvPr>
          <p:cNvSpPr/>
          <p:nvPr/>
        </p:nvSpPr>
        <p:spPr bwMode="auto">
          <a:xfrm>
            <a:off x="-50185" y="2712663"/>
            <a:ext cx="12292371" cy="2254541"/>
          </a:xfrm>
          <a:prstGeom prst="rect">
            <a:avLst/>
          </a:prstGeom>
          <a:pattFill prst="pct5">
            <a:fgClr>
              <a:schemeClr val="bg1">
                <a:lumMod val="75000"/>
              </a:schemeClr>
            </a:fgClr>
            <a:bgClr>
              <a:schemeClr val="bg1"/>
            </a:bgClr>
          </a:patt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600" b="1" kern="0" dirty="0" err="1">
              <a:solidFill>
                <a:srgbClr val="FFFFFF"/>
              </a:solidFill>
            </a:endParaRPr>
          </a:p>
        </p:txBody>
      </p:sp>
      <p:sp>
        <p:nvSpPr>
          <p:cNvPr id="32" name="TextBox 31"/>
          <p:cNvSpPr txBox="1"/>
          <p:nvPr/>
        </p:nvSpPr>
        <p:spPr>
          <a:xfrm>
            <a:off x="758617" y="1515983"/>
            <a:ext cx="7198381" cy="338554"/>
          </a:xfrm>
          <a:prstGeom prst="rect">
            <a:avLst/>
          </a:prstGeom>
          <a:noFill/>
        </p:spPr>
        <p:txBody>
          <a:bodyPr wrap="none" rtlCol="0">
            <a:spAutoFit/>
          </a:bodyPr>
          <a:lstStyle/>
          <a:p>
            <a:pPr defTabSz="914400" eaLnBrk="1" hangingPunct="1">
              <a:defRPr/>
            </a:pPr>
            <a:r>
              <a:rPr lang="en-GB" sz="1600" dirty="0">
                <a:solidFill>
                  <a:srgbClr val="000000"/>
                </a:solidFill>
                <a:ea typeface="+mn-ea"/>
                <a:cs typeface="+mn-cs"/>
              </a:rPr>
              <a:t>Using the ISA Transfer window (ISA allowance is £20,000 for the current tax year)</a:t>
            </a:r>
          </a:p>
        </p:txBody>
      </p:sp>
      <p:sp>
        <p:nvSpPr>
          <p:cNvPr id="33" name="TextBox 32"/>
          <p:cNvSpPr txBox="1"/>
          <p:nvPr/>
        </p:nvSpPr>
        <p:spPr>
          <a:xfrm>
            <a:off x="269062" y="6251593"/>
            <a:ext cx="1686295" cy="276999"/>
          </a:xfrm>
          <a:prstGeom prst="rect">
            <a:avLst/>
          </a:prstGeom>
          <a:noFill/>
        </p:spPr>
        <p:txBody>
          <a:bodyPr wrap="none" rtlCol="0">
            <a:spAutoFit/>
          </a:bodyPr>
          <a:lstStyle/>
          <a:p>
            <a:pPr defTabSz="914400" eaLnBrk="1" hangingPunct="1">
              <a:defRPr/>
            </a:pPr>
            <a:r>
              <a:rPr lang="en-GB" sz="1200" dirty="0">
                <a:solidFill>
                  <a:srgbClr val="000000"/>
                </a:solidFill>
                <a:latin typeface="Aptos" panose="020B0004020202020204" pitchFamily="34" charset="0"/>
                <a:ea typeface="+mn-ea"/>
                <a:cs typeface="Arial" charset="0"/>
              </a:rPr>
              <a:t>*Subject to ISA limits.  </a:t>
            </a:r>
          </a:p>
        </p:txBody>
      </p:sp>
      <p:sp>
        <p:nvSpPr>
          <p:cNvPr id="34" name="Title 1"/>
          <p:cNvSpPr txBox="1">
            <a:spLocks/>
          </p:cNvSpPr>
          <p:nvPr/>
        </p:nvSpPr>
        <p:spPr>
          <a:xfrm>
            <a:off x="802800" y="1059680"/>
            <a:ext cx="10585450" cy="52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defRPr sz="4400">
                <a:solidFill>
                  <a:srgbClr val="003A70"/>
                </a:solidFill>
                <a:latin typeface="Times New Roman" pitchFamily="18" charset="0"/>
                <a:ea typeface="ヒラギノ角ゴ Pro W3" charset="-128"/>
                <a:cs typeface="Times New Roman" pitchFamily="18" charset="0"/>
              </a:defRPr>
            </a:lvl1pPr>
            <a:lvl2pPr>
              <a:defRPr sz="4400">
                <a:solidFill>
                  <a:srgbClr val="003A70"/>
                </a:solidFill>
                <a:latin typeface="Times New Roman" pitchFamily="18" charset="0"/>
                <a:ea typeface="ヒラギノ角ゴ Pro W3" charset="-128"/>
                <a:cs typeface="Times New Roman" pitchFamily="18" charset="0"/>
              </a:defRPr>
            </a:lvl2pPr>
            <a:lvl3pPr>
              <a:defRPr sz="4400">
                <a:solidFill>
                  <a:srgbClr val="003A70"/>
                </a:solidFill>
                <a:latin typeface="Times New Roman" pitchFamily="18" charset="0"/>
                <a:ea typeface="ヒラギノ角ゴ Pro W3" charset="-128"/>
                <a:cs typeface="Times New Roman" pitchFamily="18" charset="0"/>
              </a:defRPr>
            </a:lvl3pPr>
            <a:lvl4pPr>
              <a:defRPr sz="4400">
                <a:solidFill>
                  <a:srgbClr val="003A70"/>
                </a:solidFill>
                <a:latin typeface="Times New Roman" pitchFamily="18" charset="0"/>
                <a:ea typeface="ヒラギノ角ゴ Pro W3" charset="-128"/>
                <a:cs typeface="Times New Roman" pitchFamily="18" charset="0"/>
              </a:defRPr>
            </a:lvl4pPr>
            <a:lvl5pPr>
              <a:defRPr sz="4400">
                <a:solidFill>
                  <a:srgbClr val="003A70"/>
                </a:solidFill>
                <a:latin typeface="Times New Roman" pitchFamily="18" charset="0"/>
                <a:ea typeface="ヒラギノ角ゴ Pro W3" charset="-128"/>
                <a:cs typeface="Times New Roman" pitchFamily="18" charset="0"/>
              </a:defRPr>
            </a:lvl5pPr>
            <a:lvl6pPr marL="457200" algn="ctr" defTabSz="457200" fontAlgn="base">
              <a:spcBef>
                <a:spcPct val="0"/>
              </a:spcBef>
              <a:spcAft>
                <a:spcPct val="0"/>
              </a:spcAft>
              <a:defRPr sz="4400">
                <a:latin typeface="Calibri" charset="0"/>
                <a:ea typeface="ヒラギノ角ゴ Pro W3" charset="-128"/>
                <a:cs typeface="ヒラギノ角ゴ Pro W3" charset="-128"/>
              </a:defRPr>
            </a:lvl6pPr>
            <a:lvl7pPr marL="914400" algn="ctr" defTabSz="457200" fontAlgn="base">
              <a:spcBef>
                <a:spcPct val="0"/>
              </a:spcBef>
              <a:spcAft>
                <a:spcPct val="0"/>
              </a:spcAft>
              <a:defRPr sz="4400">
                <a:latin typeface="Calibri" charset="0"/>
                <a:ea typeface="ヒラギノ角ゴ Pro W3" charset="-128"/>
                <a:cs typeface="ヒラギノ角ゴ Pro W3" charset="-128"/>
              </a:defRPr>
            </a:lvl7pPr>
            <a:lvl8pPr marL="1371600" algn="ctr" defTabSz="457200" fontAlgn="base">
              <a:spcBef>
                <a:spcPct val="0"/>
              </a:spcBef>
              <a:spcAft>
                <a:spcPct val="0"/>
              </a:spcAft>
              <a:defRPr sz="4400">
                <a:latin typeface="Calibri" charset="0"/>
                <a:ea typeface="ヒラギノ角ゴ Pro W3" charset="-128"/>
                <a:cs typeface="ヒラギノ角ゴ Pro W3" charset="-128"/>
              </a:defRPr>
            </a:lvl8pPr>
            <a:lvl9pPr marL="1828800" algn="ctr" defTabSz="457200" fontAlgn="base">
              <a:spcBef>
                <a:spcPct val="0"/>
              </a:spcBef>
              <a:spcAft>
                <a:spcPct val="0"/>
              </a:spcAft>
              <a:defRPr sz="4400">
                <a:latin typeface="Calibri" charset="0"/>
                <a:ea typeface="ヒラギノ角ゴ Pro W3" charset="-128"/>
                <a:cs typeface="ヒラギノ角ゴ Pro W3" charset="-128"/>
              </a:defRPr>
            </a:lvl9pPr>
          </a:lstStyle>
          <a:p>
            <a:r>
              <a:rPr lang="en-GB" sz="3600" dirty="0">
                <a:solidFill>
                  <a:srgbClr val="391C66"/>
                </a:solidFill>
                <a:latin typeface="Aptos Display" panose="020B0004020202020204" pitchFamily="34" charset="0"/>
              </a:rPr>
              <a:t>Transferring shares to an ISA</a:t>
            </a:r>
          </a:p>
        </p:txBody>
      </p:sp>
      <p:grpSp>
        <p:nvGrpSpPr>
          <p:cNvPr id="169" name="Group 168">
            <a:extLst>
              <a:ext uri="{FF2B5EF4-FFF2-40B4-BE49-F238E27FC236}">
                <a16:creationId xmlns:a16="http://schemas.microsoft.com/office/drawing/2014/main" id="{9BF3CFBD-90CE-4B1D-84B0-3DD7B9A6084B}"/>
              </a:ext>
            </a:extLst>
          </p:cNvPr>
          <p:cNvGrpSpPr/>
          <p:nvPr/>
        </p:nvGrpSpPr>
        <p:grpSpPr>
          <a:xfrm>
            <a:off x="1238491" y="3531230"/>
            <a:ext cx="3032643" cy="1982859"/>
            <a:chOff x="-146961" y="3202699"/>
            <a:chExt cx="3032643" cy="1982859"/>
          </a:xfrm>
        </p:grpSpPr>
        <p:sp>
          <p:nvSpPr>
            <p:cNvPr id="136" name="TextBox 135">
              <a:extLst>
                <a:ext uri="{FF2B5EF4-FFF2-40B4-BE49-F238E27FC236}">
                  <a16:creationId xmlns:a16="http://schemas.microsoft.com/office/drawing/2014/main" id="{C2DF832B-1F38-4536-938B-945A4C912AE1}"/>
                </a:ext>
              </a:extLst>
            </p:cNvPr>
            <p:cNvSpPr txBox="1"/>
            <p:nvPr/>
          </p:nvSpPr>
          <p:spPr>
            <a:xfrm>
              <a:off x="-146961" y="4648552"/>
              <a:ext cx="2263520" cy="537006"/>
            </a:xfrm>
            <a:prstGeom prst="rect">
              <a:avLst/>
            </a:prstGeom>
            <a:noFill/>
          </p:spPr>
          <p:txBody>
            <a:bodyPr wrap="square">
              <a:spAutoFit/>
            </a:bodyPr>
            <a:lstStyle/>
            <a:p>
              <a:pPr defTabSz="755650">
                <a:lnSpc>
                  <a:spcPct val="90000"/>
                </a:lnSpc>
                <a:spcAft>
                  <a:spcPct val="35000"/>
                </a:spcAft>
                <a:defRPr/>
              </a:pPr>
              <a:r>
                <a:rPr lang="en-GB" sz="1600" dirty="0">
                  <a:solidFill>
                    <a:srgbClr val="000000"/>
                  </a:solidFill>
                </a:rPr>
                <a:t>Shares may be transferred into an ISA*</a:t>
              </a:r>
            </a:p>
          </p:txBody>
        </p:sp>
        <p:grpSp>
          <p:nvGrpSpPr>
            <p:cNvPr id="163" name="Group 162">
              <a:extLst>
                <a:ext uri="{FF2B5EF4-FFF2-40B4-BE49-F238E27FC236}">
                  <a16:creationId xmlns:a16="http://schemas.microsoft.com/office/drawing/2014/main" id="{6C3C82DB-0F65-43B5-9DF9-8599A17B9D35}"/>
                </a:ext>
              </a:extLst>
            </p:cNvPr>
            <p:cNvGrpSpPr/>
            <p:nvPr/>
          </p:nvGrpSpPr>
          <p:grpSpPr>
            <a:xfrm>
              <a:off x="1278640" y="3202699"/>
              <a:ext cx="1607042" cy="1070729"/>
              <a:chOff x="1278640" y="3202699"/>
              <a:chExt cx="1607042" cy="1070729"/>
            </a:xfrm>
          </p:grpSpPr>
          <p:grpSp>
            <p:nvGrpSpPr>
              <p:cNvPr id="71" name="Group 70">
                <a:extLst>
                  <a:ext uri="{FF2B5EF4-FFF2-40B4-BE49-F238E27FC236}">
                    <a16:creationId xmlns:a16="http://schemas.microsoft.com/office/drawing/2014/main" id="{361CD348-74CF-4EF0-9A6A-9C0CC4FDFEDB}"/>
                  </a:ext>
                </a:extLst>
              </p:cNvPr>
              <p:cNvGrpSpPr/>
              <p:nvPr/>
            </p:nvGrpSpPr>
            <p:grpSpPr>
              <a:xfrm rot="3388260">
                <a:off x="1546796" y="2934543"/>
                <a:ext cx="1070729" cy="1607042"/>
                <a:chOff x="179758" y="1566533"/>
                <a:chExt cx="1860820" cy="2792877"/>
              </a:xfrm>
            </p:grpSpPr>
            <p:grpSp>
              <p:nvGrpSpPr>
                <p:cNvPr id="59" name="Group 58">
                  <a:extLst>
                    <a:ext uri="{FF2B5EF4-FFF2-40B4-BE49-F238E27FC236}">
                      <a16:creationId xmlns:a16="http://schemas.microsoft.com/office/drawing/2014/main" id="{25B57301-F114-442B-980E-A1F365641D9B}"/>
                    </a:ext>
                  </a:extLst>
                </p:cNvPr>
                <p:cNvGrpSpPr/>
                <p:nvPr/>
              </p:nvGrpSpPr>
              <p:grpSpPr>
                <a:xfrm>
                  <a:off x="620183" y="1566533"/>
                  <a:ext cx="979970" cy="1069023"/>
                  <a:chOff x="-726444" y="2765940"/>
                  <a:chExt cx="979970" cy="1069023"/>
                </a:xfrm>
              </p:grpSpPr>
              <p:sp>
                <p:nvSpPr>
                  <p:cNvPr id="56" name="Freeform: Shape 55">
                    <a:extLst>
                      <a:ext uri="{FF2B5EF4-FFF2-40B4-BE49-F238E27FC236}">
                        <a16:creationId xmlns:a16="http://schemas.microsoft.com/office/drawing/2014/main" id="{38B3F215-B149-48B7-A487-CCD8055FFF18}"/>
                      </a:ext>
                    </a:extLst>
                  </p:cNvPr>
                  <p:cNvSpPr/>
                  <p:nvPr/>
                </p:nvSpPr>
                <p:spPr bwMode="auto">
                  <a:xfrm flipH="1" flipV="1">
                    <a:off x="-235743" y="2765940"/>
                    <a:ext cx="489269" cy="1069023"/>
                  </a:xfrm>
                  <a:custGeom>
                    <a:avLst/>
                    <a:gdLst>
                      <a:gd name="connsiteX0" fmla="*/ 489269 w 489269"/>
                      <a:gd name="connsiteY0" fmla="*/ 564506 h 1069023"/>
                      <a:gd name="connsiteX1" fmla="*/ 293372 w 489269"/>
                      <a:gd name="connsiteY1" fmla="*/ 564506 h 1069023"/>
                      <a:gd name="connsiteX2" fmla="*/ 287326 w 489269"/>
                      <a:gd name="connsiteY2" fmla="*/ 492780 h 1069023"/>
                      <a:gd name="connsiteX3" fmla="*/ 74539 w 489269"/>
                      <a:gd name="connsiteY3" fmla="*/ 75066 h 1069023"/>
                      <a:gd name="connsiteX4" fmla="*/ 0 w 489269"/>
                      <a:gd name="connsiteY4" fmla="*/ 0 h 1069023"/>
                      <a:gd name="connsiteX5" fmla="*/ 132803 w 489269"/>
                      <a:gd name="connsiteY5" fmla="*/ 72083 h 1069023"/>
                      <a:gd name="connsiteX6" fmla="*/ 396164 w 489269"/>
                      <a:gd name="connsiteY6" fmla="*/ 139457 h 1069023"/>
                      <a:gd name="connsiteX7" fmla="*/ 489269 w 489269"/>
                      <a:gd name="connsiteY7" fmla="*/ 144159 h 1069023"/>
                      <a:gd name="connsiteX8" fmla="*/ 81942 w 489269"/>
                      <a:gd name="connsiteY8" fmla="*/ 1069023 h 1069023"/>
                      <a:gd name="connsiteX9" fmla="*/ 106397 w 489269"/>
                      <a:gd name="connsiteY9" fmla="*/ 1040887 h 1069023"/>
                      <a:gd name="connsiteX10" fmla="*/ 287326 w 489269"/>
                      <a:gd name="connsiteY10" fmla="*/ 636233 h 1069023"/>
                      <a:gd name="connsiteX11" fmla="*/ 293372 w 489269"/>
                      <a:gd name="connsiteY11" fmla="*/ 564507 h 1069023"/>
                      <a:gd name="connsiteX12" fmla="*/ 489269 w 489269"/>
                      <a:gd name="connsiteY12" fmla="*/ 564507 h 1069023"/>
                      <a:gd name="connsiteX13" fmla="*/ 489269 w 489269"/>
                      <a:gd name="connsiteY13" fmla="*/ 969340 h 1069023"/>
                      <a:gd name="connsiteX14" fmla="*/ 396164 w 489269"/>
                      <a:gd name="connsiteY14" fmla="*/ 974042 h 1069023"/>
                      <a:gd name="connsiteX15" fmla="*/ 132803 w 489269"/>
                      <a:gd name="connsiteY15" fmla="*/ 1041416 h 106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269" h="1069023">
                        <a:moveTo>
                          <a:pt x="489269" y="564506"/>
                        </a:moveTo>
                        <a:lnTo>
                          <a:pt x="293372" y="564506"/>
                        </a:lnTo>
                        <a:lnTo>
                          <a:pt x="287326" y="492780"/>
                        </a:lnTo>
                        <a:cubicBezTo>
                          <a:pt x="254502" y="303201"/>
                          <a:pt x="168789" y="177469"/>
                          <a:pt x="74539" y="75066"/>
                        </a:cubicBezTo>
                        <a:lnTo>
                          <a:pt x="0" y="0"/>
                        </a:lnTo>
                        <a:lnTo>
                          <a:pt x="132803" y="72083"/>
                        </a:lnTo>
                        <a:cubicBezTo>
                          <a:pt x="215141" y="106909"/>
                          <a:pt x="303620" y="130059"/>
                          <a:pt x="396164" y="139457"/>
                        </a:cubicBezTo>
                        <a:lnTo>
                          <a:pt x="489269" y="144159"/>
                        </a:lnTo>
                        <a:close/>
                        <a:moveTo>
                          <a:pt x="81942" y="1069023"/>
                        </a:moveTo>
                        <a:lnTo>
                          <a:pt x="106397" y="1040887"/>
                        </a:lnTo>
                        <a:cubicBezTo>
                          <a:pt x="182948" y="945740"/>
                          <a:pt x="254502" y="825812"/>
                          <a:pt x="287326" y="636233"/>
                        </a:cubicBezTo>
                        <a:lnTo>
                          <a:pt x="293372" y="564507"/>
                        </a:lnTo>
                        <a:lnTo>
                          <a:pt x="489269" y="564507"/>
                        </a:lnTo>
                        <a:lnTo>
                          <a:pt x="489269" y="969340"/>
                        </a:lnTo>
                        <a:lnTo>
                          <a:pt x="396164" y="974042"/>
                        </a:lnTo>
                        <a:cubicBezTo>
                          <a:pt x="303620" y="983440"/>
                          <a:pt x="215141" y="1006590"/>
                          <a:pt x="132803" y="1041416"/>
                        </a:cubicBezTo>
                        <a:close/>
                      </a:path>
                    </a:pathLst>
                  </a:custGeom>
                  <a:solidFill>
                    <a:srgbClr val="008048"/>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600" b="1" kern="0" dirty="0" err="1">
                      <a:solidFill>
                        <a:srgbClr val="FFFFFF"/>
                      </a:solidFill>
                    </a:endParaRPr>
                  </a:p>
                </p:txBody>
              </p:sp>
              <p:sp>
                <p:nvSpPr>
                  <p:cNvPr id="57" name="Freeform: Shape 56">
                    <a:extLst>
                      <a:ext uri="{FF2B5EF4-FFF2-40B4-BE49-F238E27FC236}">
                        <a16:creationId xmlns:a16="http://schemas.microsoft.com/office/drawing/2014/main" id="{65C3BEC2-B60B-4EF8-A41D-82C9A2511B9E}"/>
                      </a:ext>
                    </a:extLst>
                  </p:cNvPr>
                  <p:cNvSpPr/>
                  <p:nvPr/>
                </p:nvSpPr>
                <p:spPr bwMode="auto">
                  <a:xfrm flipH="1" flipV="1">
                    <a:off x="-726444" y="2765942"/>
                    <a:ext cx="490701" cy="1069020"/>
                  </a:xfrm>
                  <a:custGeom>
                    <a:avLst/>
                    <a:gdLst>
                      <a:gd name="connsiteX0" fmla="*/ 197330 w 490701"/>
                      <a:gd name="connsiteY0" fmla="*/ 564505 h 1069020"/>
                      <a:gd name="connsiteX1" fmla="*/ 717 w 490701"/>
                      <a:gd name="connsiteY1" fmla="*/ 564505 h 1069020"/>
                      <a:gd name="connsiteX2" fmla="*/ 0 w 490701"/>
                      <a:gd name="connsiteY2" fmla="*/ 564505 h 1069020"/>
                      <a:gd name="connsiteX3" fmla="*/ 0 w 490701"/>
                      <a:gd name="connsiteY3" fmla="*/ 144158 h 1069020"/>
                      <a:gd name="connsiteX4" fmla="*/ 717 w 490701"/>
                      <a:gd name="connsiteY4" fmla="*/ 144194 h 1069020"/>
                      <a:gd name="connsiteX5" fmla="*/ 357900 w 490701"/>
                      <a:gd name="connsiteY5" fmla="*/ 72082 h 1069020"/>
                      <a:gd name="connsiteX6" fmla="*/ 490701 w 490701"/>
                      <a:gd name="connsiteY6" fmla="*/ 0 h 1069020"/>
                      <a:gd name="connsiteX7" fmla="*/ 416163 w 490701"/>
                      <a:gd name="connsiteY7" fmla="*/ 75065 h 1069020"/>
                      <a:gd name="connsiteX8" fmla="*/ 203376 w 490701"/>
                      <a:gd name="connsiteY8" fmla="*/ 492779 h 1069020"/>
                      <a:gd name="connsiteX9" fmla="*/ 408759 w 490701"/>
                      <a:gd name="connsiteY9" fmla="*/ 1069020 h 1069020"/>
                      <a:gd name="connsiteX10" fmla="*/ 357900 w 490701"/>
                      <a:gd name="connsiteY10" fmla="*/ 1041415 h 1069020"/>
                      <a:gd name="connsiteX11" fmla="*/ 717 w 490701"/>
                      <a:gd name="connsiteY11" fmla="*/ 969303 h 1069020"/>
                      <a:gd name="connsiteX12" fmla="*/ 0 w 490701"/>
                      <a:gd name="connsiteY12" fmla="*/ 969339 h 1069020"/>
                      <a:gd name="connsiteX13" fmla="*/ 0 w 490701"/>
                      <a:gd name="connsiteY13" fmla="*/ 564506 h 1069020"/>
                      <a:gd name="connsiteX14" fmla="*/ 717 w 490701"/>
                      <a:gd name="connsiteY14" fmla="*/ 564506 h 1069020"/>
                      <a:gd name="connsiteX15" fmla="*/ 197330 w 490701"/>
                      <a:gd name="connsiteY15" fmla="*/ 564506 h 1069020"/>
                      <a:gd name="connsiteX16" fmla="*/ 203376 w 490701"/>
                      <a:gd name="connsiteY16" fmla="*/ 636232 h 1069020"/>
                      <a:gd name="connsiteX17" fmla="*/ 384305 w 490701"/>
                      <a:gd name="connsiteY17" fmla="*/ 1040886 h 106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0701" h="1069020">
                        <a:moveTo>
                          <a:pt x="197330" y="564505"/>
                        </a:moveTo>
                        <a:lnTo>
                          <a:pt x="717" y="564505"/>
                        </a:lnTo>
                        <a:lnTo>
                          <a:pt x="0" y="564505"/>
                        </a:lnTo>
                        <a:lnTo>
                          <a:pt x="0" y="144158"/>
                        </a:lnTo>
                        <a:lnTo>
                          <a:pt x="717" y="144194"/>
                        </a:lnTo>
                        <a:cubicBezTo>
                          <a:pt x="127415" y="144194"/>
                          <a:pt x="248116" y="118517"/>
                          <a:pt x="357900" y="72082"/>
                        </a:cubicBezTo>
                        <a:lnTo>
                          <a:pt x="490701" y="0"/>
                        </a:lnTo>
                        <a:lnTo>
                          <a:pt x="416163" y="75065"/>
                        </a:lnTo>
                        <a:cubicBezTo>
                          <a:pt x="321913" y="177468"/>
                          <a:pt x="236200" y="303200"/>
                          <a:pt x="203376" y="492779"/>
                        </a:cubicBezTo>
                        <a:close/>
                        <a:moveTo>
                          <a:pt x="408759" y="1069020"/>
                        </a:moveTo>
                        <a:lnTo>
                          <a:pt x="357900" y="1041415"/>
                        </a:lnTo>
                        <a:cubicBezTo>
                          <a:pt x="248116" y="994980"/>
                          <a:pt x="127415" y="969303"/>
                          <a:pt x="717" y="969303"/>
                        </a:cubicBezTo>
                        <a:lnTo>
                          <a:pt x="0" y="969339"/>
                        </a:lnTo>
                        <a:lnTo>
                          <a:pt x="0" y="564506"/>
                        </a:lnTo>
                        <a:lnTo>
                          <a:pt x="717" y="564506"/>
                        </a:lnTo>
                        <a:lnTo>
                          <a:pt x="197330" y="564506"/>
                        </a:lnTo>
                        <a:lnTo>
                          <a:pt x="203376" y="636232"/>
                        </a:lnTo>
                        <a:cubicBezTo>
                          <a:pt x="236200" y="825811"/>
                          <a:pt x="307754" y="945739"/>
                          <a:pt x="384305" y="1040886"/>
                        </a:cubicBezTo>
                        <a:close/>
                      </a:path>
                    </a:pathLst>
                  </a:custGeom>
                  <a:solidFill>
                    <a:srgbClr val="00BF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600" b="1" kern="0" dirty="0" err="1">
                      <a:solidFill>
                        <a:srgbClr val="FFFFFF"/>
                      </a:solidFill>
                    </a:endParaRPr>
                  </a:p>
                </p:txBody>
              </p:sp>
            </p:grpSp>
            <p:grpSp>
              <p:nvGrpSpPr>
                <p:cNvPr id="70" name="Group 69">
                  <a:extLst>
                    <a:ext uri="{FF2B5EF4-FFF2-40B4-BE49-F238E27FC236}">
                      <a16:creationId xmlns:a16="http://schemas.microsoft.com/office/drawing/2014/main" id="{D25A1D66-89BE-4099-B575-757ED52C2A00}"/>
                    </a:ext>
                  </a:extLst>
                </p:cNvPr>
                <p:cNvGrpSpPr/>
                <p:nvPr/>
              </p:nvGrpSpPr>
              <p:grpSpPr>
                <a:xfrm>
                  <a:off x="179758" y="2498590"/>
                  <a:ext cx="1860820" cy="1860820"/>
                  <a:chOff x="-653268" y="2789443"/>
                  <a:chExt cx="1860820" cy="1860820"/>
                </a:xfrm>
              </p:grpSpPr>
              <p:sp>
                <p:nvSpPr>
                  <p:cNvPr id="68" name="Oval 67">
                    <a:extLst>
                      <a:ext uri="{FF2B5EF4-FFF2-40B4-BE49-F238E27FC236}">
                        <a16:creationId xmlns:a16="http://schemas.microsoft.com/office/drawing/2014/main" id="{429671F6-AF4B-49A1-9402-DFFBEC6F363E}"/>
                      </a:ext>
                    </a:extLst>
                  </p:cNvPr>
                  <p:cNvSpPr/>
                  <p:nvPr/>
                </p:nvSpPr>
                <p:spPr bwMode="auto">
                  <a:xfrm>
                    <a:off x="-653268" y="2789443"/>
                    <a:ext cx="1860820" cy="1860820"/>
                  </a:xfrm>
                  <a:prstGeom prst="ellipse">
                    <a:avLst/>
                  </a:prstGeom>
                  <a:gradFill flip="none" rotWithShape="1">
                    <a:gsLst>
                      <a:gs pos="41000">
                        <a:srgbClr val="B2E105"/>
                      </a:gs>
                      <a:gs pos="0">
                        <a:srgbClr val="C9FA16"/>
                      </a:gs>
                      <a:gs pos="100000">
                        <a:srgbClr val="5B7401"/>
                      </a:gs>
                    </a:gsLst>
                    <a:lin ang="5400000" scaled="1"/>
                    <a:tileRect/>
                  </a:gradFill>
                  <a:ln>
                    <a:noFill/>
                    <a:headEnd/>
                    <a:tailEnd/>
                  </a:ln>
                  <a:effectLst>
                    <a:outerShdw blurRad="228600" dist="38100" dir="5400000" sx="102000" sy="102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600" b="1" kern="0" dirty="0" err="1">
                      <a:solidFill>
                        <a:srgbClr val="FFFFFF"/>
                      </a:solidFill>
                    </a:endParaRPr>
                  </a:p>
                </p:txBody>
              </p:sp>
              <p:sp>
                <p:nvSpPr>
                  <p:cNvPr id="67" name="Oval 66">
                    <a:extLst>
                      <a:ext uri="{FF2B5EF4-FFF2-40B4-BE49-F238E27FC236}">
                        <a16:creationId xmlns:a16="http://schemas.microsoft.com/office/drawing/2014/main" id="{41E2312E-DDB7-4825-A8D1-0AAC501CB850}"/>
                      </a:ext>
                    </a:extLst>
                  </p:cNvPr>
                  <p:cNvSpPr/>
                  <p:nvPr/>
                </p:nvSpPr>
                <p:spPr bwMode="auto">
                  <a:xfrm>
                    <a:off x="-503908" y="2938803"/>
                    <a:ext cx="1562100" cy="1562100"/>
                  </a:xfrm>
                  <a:prstGeom prst="ellipse">
                    <a:avLst/>
                  </a:prstGeom>
                  <a:gradFill flip="none" rotWithShape="1">
                    <a:gsLst>
                      <a:gs pos="0">
                        <a:schemeClr val="bg1"/>
                      </a:gs>
                      <a:gs pos="30000">
                        <a:srgbClr val="F6F6F6"/>
                      </a:gs>
                      <a:gs pos="100000">
                        <a:srgbClr val="D6D6D8"/>
                      </a:gs>
                    </a:gsLst>
                    <a:lin ang="18900000" scaled="1"/>
                    <a:tileRect/>
                  </a:gra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600" b="1" kern="0" dirty="0" err="1">
                      <a:solidFill>
                        <a:srgbClr val="FFFFFF"/>
                      </a:solidFill>
                    </a:endParaRPr>
                  </a:p>
                </p:txBody>
              </p:sp>
              <p:grpSp>
                <p:nvGrpSpPr>
                  <p:cNvPr id="66" name="Group 65">
                    <a:extLst>
                      <a:ext uri="{FF2B5EF4-FFF2-40B4-BE49-F238E27FC236}">
                        <a16:creationId xmlns:a16="http://schemas.microsoft.com/office/drawing/2014/main" id="{DE6C1BEE-3DF0-4711-B3B3-4960A7111526}"/>
                      </a:ext>
                    </a:extLst>
                  </p:cNvPr>
                  <p:cNvGrpSpPr/>
                  <p:nvPr/>
                </p:nvGrpSpPr>
                <p:grpSpPr>
                  <a:xfrm rot="18071827" flipH="1">
                    <a:off x="-275235" y="3167476"/>
                    <a:ext cx="1104754" cy="1104754"/>
                    <a:chOff x="2860802" y="3148158"/>
                    <a:chExt cx="1104754" cy="1104754"/>
                  </a:xfrm>
                </p:grpSpPr>
                <p:sp>
                  <p:nvSpPr>
                    <p:cNvPr id="64" name="Freeform: Shape 63">
                      <a:extLst>
                        <a:ext uri="{FF2B5EF4-FFF2-40B4-BE49-F238E27FC236}">
                          <a16:creationId xmlns:a16="http://schemas.microsoft.com/office/drawing/2014/main" id="{0611D010-1C0F-4966-84DA-C91084087708}"/>
                        </a:ext>
                      </a:extLst>
                    </p:cNvPr>
                    <p:cNvSpPr/>
                    <p:nvPr/>
                  </p:nvSpPr>
                  <p:spPr bwMode="auto">
                    <a:xfrm>
                      <a:off x="3424239" y="3149273"/>
                      <a:ext cx="541317" cy="1102524"/>
                    </a:xfrm>
                    <a:custGeom>
                      <a:avLst/>
                      <a:gdLst>
                        <a:gd name="connsiteX0" fmla="*/ 0 w 541317"/>
                        <a:gd name="connsiteY0" fmla="*/ 0 h 1102524"/>
                        <a:gd name="connsiteX1" fmla="*/ 100263 w 541317"/>
                        <a:gd name="connsiteY1" fmla="*/ 10107 h 1102524"/>
                        <a:gd name="connsiteX2" fmla="*/ 541317 w 541317"/>
                        <a:gd name="connsiteY2" fmla="*/ 551262 h 1102524"/>
                        <a:gd name="connsiteX3" fmla="*/ 100263 w 541317"/>
                        <a:gd name="connsiteY3" fmla="*/ 1092417 h 1102524"/>
                        <a:gd name="connsiteX4" fmla="*/ 0 w 541317"/>
                        <a:gd name="connsiteY4" fmla="*/ 1102524 h 1102524"/>
                        <a:gd name="connsiteX5" fmla="*/ 0 w 541317"/>
                        <a:gd name="connsiteY5" fmla="*/ 0 h 110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317" h="1102524">
                          <a:moveTo>
                            <a:pt x="0" y="0"/>
                          </a:moveTo>
                          <a:lnTo>
                            <a:pt x="100263" y="10107"/>
                          </a:lnTo>
                          <a:cubicBezTo>
                            <a:pt x="351972" y="61615"/>
                            <a:pt x="541317" y="284327"/>
                            <a:pt x="541317" y="551262"/>
                          </a:cubicBezTo>
                          <a:cubicBezTo>
                            <a:pt x="541317" y="818198"/>
                            <a:pt x="351972" y="1040910"/>
                            <a:pt x="100263" y="1092417"/>
                          </a:cubicBezTo>
                          <a:lnTo>
                            <a:pt x="0" y="1102524"/>
                          </a:lnTo>
                          <a:lnTo>
                            <a:pt x="0" y="0"/>
                          </a:lnTo>
                          <a:close/>
                        </a:path>
                      </a:pathLst>
                    </a:custGeom>
                    <a:solidFill>
                      <a:srgbClr val="53B363"/>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600" b="1" kern="0" dirty="0" err="1">
                        <a:solidFill>
                          <a:srgbClr val="FFFFFF"/>
                        </a:solidFill>
                      </a:endParaRPr>
                    </a:p>
                  </p:txBody>
                </p:sp>
                <p:sp>
                  <p:nvSpPr>
                    <p:cNvPr id="62" name="Freeform: Shape 61">
                      <a:extLst>
                        <a:ext uri="{FF2B5EF4-FFF2-40B4-BE49-F238E27FC236}">
                          <a16:creationId xmlns:a16="http://schemas.microsoft.com/office/drawing/2014/main" id="{C67362AA-3C79-40AB-9ABE-F00CCBC3C66F}"/>
                        </a:ext>
                      </a:extLst>
                    </p:cNvPr>
                    <p:cNvSpPr/>
                    <p:nvPr/>
                  </p:nvSpPr>
                  <p:spPr bwMode="auto">
                    <a:xfrm>
                      <a:off x="2860802" y="3148158"/>
                      <a:ext cx="563437" cy="1104754"/>
                    </a:xfrm>
                    <a:custGeom>
                      <a:avLst/>
                      <a:gdLst>
                        <a:gd name="connsiteX0" fmla="*/ 552377 w 563437"/>
                        <a:gd name="connsiteY0" fmla="*/ 0 h 1104754"/>
                        <a:gd name="connsiteX1" fmla="*/ 563437 w 563437"/>
                        <a:gd name="connsiteY1" fmla="*/ 1115 h 1104754"/>
                        <a:gd name="connsiteX2" fmla="*/ 563437 w 563437"/>
                        <a:gd name="connsiteY2" fmla="*/ 1103639 h 1104754"/>
                        <a:gd name="connsiteX3" fmla="*/ 552377 w 563437"/>
                        <a:gd name="connsiteY3" fmla="*/ 1104754 h 1104754"/>
                        <a:gd name="connsiteX4" fmla="*/ 0 w 563437"/>
                        <a:gd name="connsiteY4" fmla="*/ 552377 h 1104754"/>
                        <a:gd name="connsiteX5" fmla="*/ 552377 w 563437"/>
                        <a:gd name="connsiteY5" fmla="*/ 0 h 1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3437" h="1104754">
                          <a:moveTo>
                            <a:pt x="552377" y="0"/>
                          </a:moveTo>
                          <a:lnTo>
                            <a:pt x="563437" y="1115"/>
                          </a:lnTo>
                          <a:lnTo>
                            <a:pt x="563437" y="1103639"/>
                          </a:lnTo>
                          <a:lnTo>
                            <a:pt x="552377" y="1104754"/>
                          </a:lnTo>
                          <a:cubicBezTo>
                            <a:pt x="247308" y="1104754"/>
                            <a:pt x="0" y="857446"/>
                            <a:pt x="0" y="552377"/>
                          </a:cubicBezTo>
                          <a:cubicBezTo>
                            <a:pt x="0" y="247308"/>
                            <a:pt x="247308" y="0"/>
                            <a:pt x="552377" y="0"/>
                          </a:cubicBezTo>
                          <a:close/>
                        </a:path>
                      </a:pathLst>
                    </a:custGeom>
                    <a:solidFill>
                      <a:srgbClr val="379844"/>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600" b="1" kern="0" dirty="0" err="1">
                        <a:solidFill>
                          <a:srgbClr val="FFFFFF"/>
                        </a:solidFill>
                      </a:endParaRPr>
                    </a:p>
                  </p:txBody>
                </p:sp>
              </p:grpSp>
            </p:grpSp>
          </p:grpSp>
          <p:pic>
            <p:nvPicPr>
              <p:cNvPr id="152" name="Graphic 151" descr="Route (Two Pins With A Path)">
                <a:extLst>
                  <a:ext uri="{FF2B5EF4-FFF2-40B4-BE49-F238E27FC236}">
                    <a16:creationId xmlns:a16="http://schemas.microsoft.com/office/drawing/2014/main" id="{380DC64F-BE68-46C1-9EA8-BF598D64455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46306" y="3684664"/>
                <a:ext cx="394720" cy="394720"/>
              </a:xfrm>
              <a:prstGeom prst="rect">
                <a:avLst/>
              </a:prstGeom>
            </p:spPr>
          </p:pic>
        </p:grpSp>
      </p:grpSp>
      <p:grpSp>
        <p:nvGrpSpPr>
          <p:cNvPr id="170" name="Group 169">
            <a:extLst>
              <a:ext uri="{FF2B5EF4-FFF2-40B4-BE49-F238E27FC236}">
                <a16:creationId xmlns:a16="http://schemas.microsoft.com/office/drawing/2014/main" id="{32558E4E-9617-4A48-B095-F47F9401FBB5}"/>
              </a:ext>
            </a:extLst>
          </p:cNvPr>
          <p:cNvGrpSpPr/>
          <p:nvPr/>
        </p:nvGrpSpPr>
        <p:grpSpPr>
          <a:xfrm>
            <a:off x="2502078" y="2109047"/>
            <a:ext cx="3129181" cy="1958013"/>
            <a:chOff x="1116627" y="1780515"/>
            <a:chExt cx="3129181" cy="1958013"/>
          </a:xfrm>
        </p:grpSpPr>
        <p:sp>
          <p:nvSpPr>
            <p:cNvPr id="138" name="TextBox 137">
              <a:extLst>
                <a:ext uri="{FF2B5EF4-FFF2-40B4-BE49-F238E27FC236}">
                  <a16:creationId xmlns:a16="http://schemas.microsoft.com/office/drawing/2014/main" id="{A4104E98-6546-41AA-9822-028087E76588}"/>
                </a:ext>
              </a:extLst>
            </p:cNvPr>
            <p:cNvSpPr txBox="1"/>
            <p:nvPr/>
          </p:nvSpPr>
          <p:spPr>
            <a:xfrm>
              <a:off x="1116627" y="1780515"/>
              <a:ext cx="3129181" cy="537006"/>
            </a:xfrm>
            <a:prstGeom prst="rect">
              <a:avLst/>
            </a:prstGeom>
            <a:noFill/>
          </p:spPr>
          <p:txBody>
            <a:bodyPr wrap="square">
              <a:spAutoFit/>
            </a:bodyPr>
            <a:lstStyle>
              <a:defPPr>
                <a:defRPr lang="en-US"/>
              </a:defPPr>
              <a:lvl1pPr marL="0" marR="0" lvl="0" indent="0" defTabSz="755650" eaLnBrk="1" latinLnBrk="0" hangingPunct="1">
                <a:lnSpc>
                  <a:spcPct val="90000"/>
                </a:lnSpc>
                <a:spcAft>
                  <a:spcPct val="35000"/>
                </a:spcAft>
                <a:buClrTx/>
                <a:buSzTx/>
                <a:buFontTx/>
                <a:buNone/>
                <a:tabLst/>
                <a:defRPr kumimoji="0" sz="1600" b="0" i="0" u="none" strike="noStrike" cap="none" spc="0" normalizeH="0" baseline="0">
                  <a:ln>
                    <a:noFill/>
                  </a:ln>
                  <a:solidFill>
                    <a:srgbClr val="FF0000"/>
                  </a:solidFill>
                  <a:effectLst/>
                  <a:uLnTx/>
                  <a:uFillTx/>
                  <a:latin typeface="Arial"/>
                </a:defRPr>
              </a:lvl1pPr>
            </a:lstStyle>
            <a:p>
              <a:r>
                <a:rPr lang="en-GB" dirty="0">
                  <a:solidFill>
                    <a:srgbClr val="000000"/>
                  </a:solidFill>
                  <a:latin typeface="+mn-lt"/>
                </a:rPr>
                <a:t>Transferring within 90 days of the date you acquire the shares</a:t>
              </a:r>
            </a:p>
          </p:txBody>
        </p:sp>
        <p:grpSp>
          <p:nvGrpSpPr>
            <p:cNvPr id="164" name="Group 163">
              <a:extLst>
                <a:ext uri="{FF2B5EF4-FFF2-40B4-BE49-F238E27FC236}">
                  <a16:creationId xmlns:a16="http://schemas.microsoft.com/office/drawing/2014/main" id="{EA9C5A6B-3664-433D-9BEE-102FCC9C5CEB}"/>
                </a:ext>
              </a:extLst>
            </p:cNvPr>
            <p:cNvGrpSpPr/>
            <p:nvPr/>
          </p:nvGrpSpPr>
          <p:grpSpPr>
            <a:xfrm>
              <a:off x="2527004" y="2667799"/>
              <a:ext cx="1607042" cy="1070729"/>
              <a:chOff x="2527004" y="2667799"/>
              <a:chExt cx="1607042" cy="1070729"/>
            </a:xfrm>
          </p:grpSpPr>
          <p:grpSp>
            <p:nvGrpSpPr>
              <p:cNvPr id="104" name="Group 103">
                <a:extLst>
                  <a:ext uri="{FF2B5EF4-FFF2-40B4-BE49-F238E27FC236}">
                    <a16:creationId xmlns:a16="http://schemas.microsoft.com/office/drawing/2014/main" id="{10D7272D-8CE5-4282-9CC2-525FEF5B6C14}"/>
                  </a:ext>
                </a:extLst>
              </p:cNvPr>
              <p:cNvGrpSpPr/>
              <p:nvPr/>
            </p:nvGrpSpPr>
            <p:grpSpPr>
              <a:xfrm rot="18211740" flipV="1">
                <a:off x="2795160" y="2399643"/>
                <a:ext cx="1070729" cy="1607042"/>
                <a:chOff x="179758" y="1566533"/>
                <a:chExt cx="1860820" cy="2792877"/>
              </a:xfrm>
            </p:grpSpPr>
            <p:grpSp>
              <p:nvGrpSpPr>
                <p:cNvPr id="105" name="Group 104">
                  <a:extLst>
                    <a:ext uri="{FF2B5EF4-FFF2-40B4-BE49-F238E27FC236}">
                      <a16:creationId xmlns:a16="http://schemas.microsoft.com/office/drawing/2014/main" id="{80BBFCD2-DCB9-4BC4-B393-2CD57EFCBE87}"/>
                    </a:ext>
                  </a:extLst>
                </p:cNvPr>
                <p:cNvGrpSpPr/>
                <p:nvPr/>
              </p:nvGrpSpPr>
              <p:grpSpPr>
                <a:xfrm>
                  <a:off x="620183" y="1566533"/>
                  <a:ext cx="979970" cy="1069023"/>
                  <a:chOff x="-726444" y="2765940"/>
                  <a:chExt cx="979970" cy="1069023"/>
                </a:xfrm>
              </p:grpSpPr>
              <p:sp>
                <p:nvSpPr>
                  <p:cNvPr id="112" name="Freeform: Shape 111">
                    <a:extLst>
                      <a:ext uri="{FF2B5EF4-FFF2-40B4-BE49-F238E27FC236}">
                        <a16:creationId xmlns:a16="http://schemas.microsoft.com/office/drawing/2014/main" id="{4C8F8E44-DFED-462F-9456-F0CA2F780719}"/>
                      </a:ext>
                    </a:extLst>
                  </p:cNvPr>
                  <p:cNvSpPr/>
                  <p:nvPr/>
                </p:nvSpPr>
                <p:spPr bwMode="auto">
                  <a:xfrm flipH="1" flipV="1">
                    <a:off x="-235743" y="2765940"/>
                    <a:ext cx="489269" cy="1069023"/>
                  </a:xfrm>
                  <a:custGeom>
                    <a:avLst/>
                    <a:gdLst>
                      <a:gd name="connsiteX0" fmla="*/ 489269 w 489269"/>
                      <a:gd name="connsiteY0" fmla="*/ 564506 h 1069023"/>
                      <a:gd name="connsiteX1" fmla="*/ 293372 w 489269"/>
                      <a:gd name="connsiteY1" fmla="*/ 564506 h 1069023"/>
                      <a:gd name="connsiteX2" fmla="*/ 287326 w 489269"/>
                      <a:gd name="connsiteY2" fmla="*/ 492780 h 1069023"/>
                      <a:gd name="connsiteX3" fmla="*/ 74539 w 489269"/>
                      <a:gd name="connsiteY3" fmla="*/ 75066 h 1069023"/>
                      <a:gd name="connsiteX4" fmla="*/ 0 w 489269"/>
                      <a:gd name="connsiteY4" fmla="*/ 0 h 1069023"/>
                      <a:gd name="connsiteX5" fmla="*/ 132803 w 489269"/>
                      <a:gd name="connsiteY5" fmla="*/ 72083 h 1069023"/>
                      <a:gd name="connsiteX6" fmla="*/ 396164 w 489269"/>
                      <a:gd name="connsiteY6" fmla="*/ 139457 h 1069023"/>
                      <a:gd name="connsiteX7" fmla="*/ 489269 w 489269"/>
                      <a:gd name="connsiteY7" fmla="*/ 144159 h 1069023"/>
                      <a:gd name="connsiteX8" fmla="*/ 81942 w 489269"/>
                      <a:gd name="connsiteY8" fmla="*/ 1069023 h 1069023"/>
                      <a:gd name="connsiteX9" fmla="*/ 106397 w 489269"/>
                      <a:gd name="connsiteY9" fmla="*/ 1040887 h 1069023"/>
                      <a:gd name="connsiteX10" fmla="*/ 287326 w 489269"/>
                      <a:gd name="connsiteY10" fmla="*/ 636233 h 1069023"/>
                      <a:gd name="connsiteX11" fmla="*/ 293372 w 489269"/>
                      <a:gd name="connsiteY11" fmla="*/ 564507 h 1069023"/>
                      <a:gd name="connsiteX12" fmla="*/ 489269 w 489269"/>
                      <a:gd name="connsiteY12" fmla="*/ 564507 h 1069023"/>
                      <a:gd name="connsiteX13" fmla="*/ 489269 w 489269"/>
                      <a:gd name="connsiteY13" fmla="*/ 969340 h 1069023"/>
                      <a:gd name="connsiteX14" fmla="*/ 396164 w 489269"/>
                      <a:gd name="connsiteY14" fmla="*/ 974042 h 1069023"/>
                      <a:gd name="connsiteX15" fmla="*/ 132803 w 489269"/>
                      <a:gd name="connsiteY15" fmla="*/ 1041416 h 106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269" h="1069023">
                        <a:moveTo>
                          <a:pt x="489269" y="564506"/>
                        </a:moveTo>
                        <a:lnTo>
                          <a:pt x="293372" y="564506"/>
                        </a:lnTo>
                        <a:lnTo>
                          <a:pt x="287326" y="492780"/>
                        </a:lnTo>
                        <a:cubicBezTo>
                          <a:pt x="254502" y="303201"/>
                          <a:pt x="168789" y="177469"/>
                          <a:pt x="74539" y="75066"/>
                        </a:cubicBezTo>
                        <a:lnTo>
                          <a:pt x="0" y="0"/>
                        </a:lnTo>
                        <a:lnTo>
                          <a:pt x="132803" y="72083"/>
                        </a:lnTo>
                        <a:cubicBezTo>
                          <a:pt x="215141" y="106909"/>
                          <a:pt x="303620" y="130059"/>
                          <a:pt x="396164" y="139457"/>
                        </a:cubicBezTo>
                        <a:lnTo>
                          <a:pt x="489269" y="144159"/>
                        </a:lnTo>
                        <a:close/>
                        <a:moveTo>
                          <a:pt x="81942" y="1069023"/>
                        </a:moveTo>
                        <a:lnTo>
                          <a:pt x="106397" y="1040887"/>
                        </a:lnTo>
                        <a:cubicBezTo>
                          <a:pt x="182948" y="945740"/>
                          <a:pt x="254502" y="825812"/>
                          <a:pt x="287326" y="636233"/>
                        </a:cubicBezTo>
                        <a:lnTo>
                          <a:pt x="293372" y="564507"/>
                        </a:lnTo>
                        <a:lnTo>
                          <a:pt x="489269" y="564507"/>
                        </a:lnTo>
                        <a:lnTo>
                          <a:pt x="489269" y="969340"/>
                        </a:lnTo>
                        <a:lnTo>
                          <a:pt x="396164" y="974042"/>
                        </a:lnTo>
                        <a:cubicBezTo>
                          <a:pt x="303620" y="983440"/>
                          <a:pt x="215141" y="1006590"/>
                          <a:pt x="132803" y="1041416"/>
                        </a:cubicBezTo>
                        <a:close/>
                      </a:path>
                    </a:pathLst>
                  </a:custGeom>
                  <a:solidFill>
                    <a:srgbClr val="D85A04"/>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600" b="1" kern="0" dirty="0" err="1">
                      <a:solidFill>
                        <a:srgbClr val="FFFFFF"/>
                      </a:solidFill>
                    </a:endParaRPr>
                  </a:p>
                </p:txBody>
              </p:sp>
              <p:sp>
                <p:nvSpPr>
                  <p:cNvPr id="113" name="Freeform: Shape 112">
                    <a:extLst>
                      <a:ext uri="{FF2B5EF4-FFF2-40B4-BE49-F238E27FC236}">
                        <a16:creationId xmlns:a16="http://schemas.microsoft.com/office/drawing/2014/main" id="{B7ED9A45-594D-47F2-93CA-6F6AFD18C39C}"/>
                      </a:ext>
                    </a:extLst>
                  </p:cNvPr>
                  <p:cNvSpPr/>
                  <p:nvPr/>
                </p:nvSpPr>
                <p:spPr bwMode="auto">
                  <a:xfrm flipH="1" flipV="1">
                    <a:off x="-726444" y="2765942"/>
                    <a:ext cx="490701" cy="1069020"/>
                  </a:xfrm>
                  <a:custGeom>
                    <a:avLst/>
                    <a:gdLst>
                      <a:gd name="connsiteX0" fmla="*/ 197330 w 490701"/>
                      <a:gd name="connsiteY0" fmla="*/ 564505 h 1069020"/>
                      <a:gd name="connsiteX1" fmla="*/ 717 w 490701"/>
                      <a:gd name="connsiteY1" fmla="*/ 564505 h 1069020"/>
                      <a:gd name="connsiteX2" fmla="*/ 0 w 490701"/>
                      <a:gd name="connsiteY2" fmla="*/ 564505 h 1069020"/>
                      <a:gd name="connsiteX3" fmla="*/ 0 w 490701"/>
                      <a:gd name="connsiteY3" fmla="*/ 144158 h 1069020"/>
                      <a:gd name="connsiteX4" fmla="*/ 717 w 490701"/>
                      <a:gd name="connsiteY4" fmla="*/ 144194 h 1069020"/>
                      <a:gd name="connsiteX5" fmla="*/ 357900 w 490701"/>
                      <a:gd name="connsiteY5" fmla="*/ 72082 h 1069020"/>
                      <a:gd name="connsiteX6" fmla="*/ 490701 w 490701"/>
                      <a:gd name="connsiteY6" fmla="*/ 0 h 1069020"/>
                      <a:gd name="connsiteX7" fmla="*/ 416163 w 490701"/>
                      <a:gd name="connsiteY7" fmla="*/ 75065 h 1069020"/>
                      <a:gd name="connsiteX8" fmla="*/ 203376 w 490701"/>
                      <a:gd name="connsiteY8" fmla="*/ 492779 h 1069020"/>
                      <a:gd name="connsiteX9" fmla="*/ 408759 w 490701"/>
                      <a:gd name="connsiteY9" fmla="*/ 1069020 h 1069020"/>
                      <a:gd name="connsiteX10" fmla="*/ 357900 w 490701"/>
                      <a:gd name="connsiteY10" fmla="*/ 1041415 h 1069020"/>
                      <a:gd name="connsiteX11" fmla="*/ 717 w 490701"/>
                      <a:gd name="connsiteY11" fmla="*/ 969303 h 1069020"/>
                      <a:gd name="connsiteX12" fmla="*/ 0 w 490701"/>
                      <a:gd name="connsiteY12" fmla="*/ 969339 h 1069020"/>
                      <a:gd name="connsiteX13" fmla="*/ 0 w 490701"/>
                      <a:gd name="connsiteY13" fmla="*/ 564506 h 1069020"/>
                      <a:gd name="connsiteX14" fmla="*/ 717 w 490701"/>
                      <a:gd name="connsiteY14" fmla="*/ 564506 h 1069020"/>
                      <a:gd name="connsiteX15" fmla="*/ 197330 w 490701"/>
                      <a:gd name="connsiteY15" fmla="*/ 564506 h 1069020"/>
                      <a:gd name="connsiteX16" fmla="*/ 203376 w 490701"/>
                      <a:gd name="connsiteY16" fmla="*/ 636232 h 1069020"/>
                      <a:gd name="connsiteX17" fmla="*/ 384305 w 490701"/>
                      <a:gd name="connsiteY17" fmla="*/ 1040886 h 106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0701" h="1069020">
                        <a:moveTo>
                          <a:pt x="197330" y="564505"/>
                        </a:moveTo>
                        <a:lnTo>
                          <a:pt x="717" y="564505"/>
                        </a:lnTo>
                        <a:lnTo>
                          <a:pt x="0" y="564505"/>
                        </a:lnTo>
                        <a:lnTo>
                          <a:pt x="0" y="144158"/>
                        </a:lnTo>
                        <a:lnTo>
                          <a:pt x="717" y="144194"/>
                        </a:lnTo>
                        <a:cubicBezTo>
                          <a:pt x="127415" y="144194"/>
                          <a:pt x="248116" y="118517"/>
                          <a:pt x="357900" y="72082"/>
                        </a:cubicBezTo>
                        <a:lnTo>
                          <a:pt x="490701" y="0"/>
                        </a:lnTo>
                        <a:lnTo>
                          <a:pt x="416163" y="75065"/>
                        </a:lnTo>
                        <a:cubicBezTo>
                          <a:pt x="321913" y="177468"/>
                          <a:pt x="236200" y="303200"/>
                          <a:pt x="203376" y="492779"/>
                        </a:cubicBezTo>
                        <a:close/>
                        <a:moveTo>
                          <a:pt x="408759" y="1069020"/>
                        </a:moveTo>
                        <a:lnTo>
                          <a:pt x="357900" y="1041415"/>
                        </a:lnTo>
                        <a:cubicBezTo>
                          <a:pt x="248116" y="994980"/>
                          <a:pt x="127415" y="969303"/>
                          <a:pt x="717" y="969303"/>
                        </a:cubicBezTo>
                        <a:lnTo>
                          <a:pt x="0" y="969339"/>
                        </a:lnTo>
                        <a:lnTo>
                          <a:pt x="0" y="564506"/>
                        </a:lnTo>
                        <a:lnTo>
                          <a:pt x="717" y="564506"/>
                        </a:lnTo>
                        <a:lnTo>
                          <a:pt x="197330" y="564506"/>
                        </a:lnTo>
                        <a:lnTo>
                          <a:pt x="203376" y="636232"/>
                        </a:lnTo>
                        <a:cubicBezTo>
                          <a:pt x="236200" y="825811"/>
                          <a:pt x="307754" y="945739"/>
                          <a:pt x="384305" y="1040886"/>
                        </a:cubicBezTo>
                        <a:close/>
                      </a:path>
                    </a:pathLst>
                  </a:custGeom>
                  <a:solidFill>
                    <a:srgbClr val="FF9F5D"/>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600" b="1" kern="0" dirty="0" err="1">
                      <a:solidFill>
                        <a:srgbClr val="FFFFFF"/>
                      </a:solidFill>
                    </a:endParaRPr>
                  </a:p>
                </p:txBody>
              </p:sp>
            </p:grpSp>
            <p:grpSp>
              <p:nvGrpSpPr>
                <p:cNvPr id="106" name="Group 105">
                  <a:extLst>
                    <a:ext uri="{FF2B5EF4-FFF2-40B4-BE49-F238E27FC236}">
                      <a16:creationId xmlns:a16="http://schemas.microsoft.com/office/drawing/2014/main" id="{643186CA-E9A9-4F84-9883-5CBFD96724F9}"/>
                    </a:ext>
                  </a:extLst>
                </p:cNvPr>
                <p:cNvGrpSpPr/>
                <p:nvPr/>
              </p:nvGrpSpPr>
              <p:grpSpPr>
                <a:xfrm>
                  <a:off x="179758" y="2498590"/>
                  <a:ext cx="1860820" cy="1860820"/>
                  <a:chOff x="-653268" y="2789443"/>
                  <a:chExt cx="1860820" cy="1860820"/>
                </a:xfrm>
              </p:grpSpPr>
              <p:sp>
                <p:nvSpPr>
                  <p:cNvPr id="107" name="Oval 106">
                    <a:extLst>
                      <a:ext uri="{FF2B5EF4-FFF2-40B4-BE49-F238E27FC236}">
                        <a16:creationId xmlns:a16="http://schemas.microsoft.com/office/drawing/2014/main" id="{74DEBDF3-CCDE-4FEB-B41A-786BA2159FD2}"/>
                      </a:ext>
                    </a:extLst>
                  </p:cNvPr>
                  <p:cNvSpPr/>
                  <p:nvPr/>
                </p:nvSpPr>
                <p:spPr bwMode="auto">
                  <a:xfrm>
                    <a:off x="-653268" y="2789443"/>
                    <a:ext cx="1860820" cy="1860820"/>
                  </a:xfrm>
                  <a:prstGeom prst="ellipse">
                    <a:avLst/>
                  </a:prstGeom>
                  <a:gradFill flip="none" rotWithShape="1">
                    <a:gsLst>
                      <a:gs pos="41000">
                        <a:srgbClr val="FF8D3F"/>
                      </a:gs>
                      <a:gs pos="0">
                        <a:srgbClr val="FFC69F"/>
                      </a:gs>
                      <a:gs pos="100000">
                        <a:srgbClr val="D65700"/>
                      </a:gs>
                    </a:gsLst>
                    <a:lin ang="5400000" scaled="1"/>
                    <a:tileRect/>
                  </a:gradFill>
                  <a:ln>
                    <a:noFill/>
                    <a:headEnd/>
                    <a:tailEnd/>
                  </a:ln>
                  <a:effectLst>
                    <a:outerShdw blurRad="228600" dist="38100" dir="5400000" sx="102000" sy="102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600" b="1" kern="0" dirty="0" err="1">
                      <a:solidFill>
                        <a:srgbClr val="FFFFFF"/>
                      </a:solidFill>
                    </a:endParaRPr>
                  </a:p>
                </p:txBody>
              </p:sp>
              <p:sp>
                <p:nvSpPr>
                  <p:cNvPr id="108" name="Oval 107">
                    <a:extLst>
                      <a:ext uri="{FF2B5EF4-FFF2-40B4-BE49-F238E27FC236}">
                        <a16:creationId xmlns:a16="http://schemas.microsoft.com/office/drawing/2014/main" id="{BE9F4F7B-A0E8-47A8-B8B9-4937059F2AB1}"/>
                      </a:ext>
                    </a:extLst>
                  </p:cNvPr>
                  <p:cNvSpPr/>
                  <p:nvPr/>
                </p:nvSpPr>
                <p:spPr bwMode="auto">
                  <a:xfrm>
                    <a:off x="-503908" y="2938803"/>
                    <a:ext cx="1562100" cy="1562100"/>
                  </a:xfrm>
                  <a:prstGeom prst="ellipse">
                    <a:avLst/>
                  </a:prstGeom>
                  <a:gradFill flip="none" rotWithShape="1">
                    <a:gsLst>
                      <a:gs pos="0">
                        <a:schemeClr val="bg1"/>
                      </a:gs>
                      <a:gs pos="30000">
                        <a:srgbClr val="F6F6F6"/>
                      </a:gs>
                      <a:gs pos="100000">
                        <a:srgbClr val="D6D6D8"/>
                      </a:gs>
                    </a:gsLst>
                    <a:lin ang="18900000" scaled="1"/>
                    <a:tileRect/>
                  </a:gra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600" b="1" kern="0" dirty="0" err="1">
                      <a:solidFill>
                        <a:srgbClr val="FFFFFF"/>
                      </a:solidFill>
                    </a:endParaRPr>
                  </a:p>
                </p:txBody>
              </p:sp>
              <p:grpSp>
                <p:nvGrpSpPr>
                  <p:cNvPr id="109" name="Group 108">
                    <a:extLst>
                      <a:ext uri="{FF2B5EF4-FFF2-40B4-BE49-F238E27FC236}">
                        <a16:creationId xmlns:a16="http://schemas.microsoft.com/office/drawing/2014/main" id="{1DFF7621-7EA4-4A05-BA63-2314972F0055}"/>
                      </a:ext>
                    </a:extLst>
                  </p:cNvPr>
                  <p:cNvGrpSpPr/>
                  <p:nvPr/>
                </p:nvGrpSpPr>
                <p:grpSpPr>
                  <a:xfrm rot="18071827" flipH="1">
                    <a:off x="-275235" y="3167476"/>
                    <a:ext cx="1104754" cy="1104754"/>
                    <a:chOff x="2860802" y="3148158"/>
                    <a:chExt cx="1104754" cy="1104754"/>
                  </a:xfrm>
                </p:grpSpPr>
                <p:sp>
                  <p:nvSpPr>
                    <p:cNvPr id="110" name="Freeform: Shape 109">
                      <a:extLst>
                        <a:ext uri="{FF2B5EF4-FFF2-40B4-BE49-F238E27FC236}">
                          <a16:creationId xmlns:a16="http://schemas.microsoft.com/office/drawing/2014/main" id="{04F43CAC-18B2-4A57-BEB1-B21369C21534}"/>
                        </a:ext>
                      </a:extLst>
                    </p:cNvPr>
                    <p:cNvSpPr/>
                    <p:nvPr/>
                  </p:nvSpPr>
                  <p:spPr bwMode="auto">
                    <a:xfrm>
                      <a:off x="3424239" y="3149273"/>
                      <a:ext cx="541317" cy="1102524"/>
                    </a:xfrm>
                    <a:custGeom>
                      <a:avLst/>
                      <a:gdLst>
                        <a:gd name="connsiteX0" fmla="*/ 0 w 541317"/>
                        <a:gd name="connsiteY0" fmla="*/ 0 h 1102524"/>
                        <a:gd name="connsiteX1" fmla="*/ 100263 w 541317"/>
                        <a:gd name="connsiteY1" fmla="*/ 10107 h 1102524"/>
                        <a:gd name="connsiteX2" fmla="*/ 541317 w 541317"/>
                        <a:gd name="connsiteY2" fmla="*/ 551262 h 1102524"/>
                        <a:gd name="connsiteX3" fmla="*/ 100263 w 541317"/>
                        <a:gd name="connsiteY3" fmla="*/ 1092417 h 1102524"/>
                        <a:gd name="connsiteX4" fmla="*/ 0 w 541317"/>
                        <a:gd name="connsiteY4" fmla="*/ 1102524 h 1102524"/>
                        <a:gd name="connsiteX5" fmla="*/ 0 w 541317"/>
                        <a:gd name="connsiteY5" fmla="*/ 0 h 110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317" h="1102524">
                          <a:moveTo>
                            <a:pt x="0" y="0"/>
                          </a:moveTo>
                          <a:lnTo>
                            <a:pt x="100263" y="10107"/>
                          </a:lnTo>
                          <a:cubicBezTo>
                            <a:pt x="351972" y="61615"/>
                            <a:pt x="541317" y="284327"/>
                            <a:pt x="541317" y="551262"/>
                          </a:cubicBezTo>
                          <a:cubicBezTo>
                            <a:pt x="541317" y="818198"/>
                            <a:pt x="351972" y="1040910"/>
                            <a:pt x="100263" y="1092417"/>
                          </a:cubicBezTo>
                          <a:lnTo>
                            <a:pt x="0" y="1102524"/>
                          </a:lnTo>
                          <a:lnTo>
                            <a:pt x="0" y="0"/>
                          </a:lnTo>
                          <a:close/>
                        </a:path>
                      </a:pathLst>
                    </a:custGeom>
                    <a:solidFill>
                      <a:srgbClr val="FF9F5D"/>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600" b="1" kern="0" dirty="0" err="1">
                        <a:solidFill>
                          <a:srgbClr val="FFFFFF"/>
                        </a:solidFill>
                      </a:endParaRPr>
                    </a:p>
                  </p:txBody>
                </p:sp>
                <p:sp>
                  <p:nvSpPr>
                    <p:cNvPr id="111" name="Freeform: Shape 110">
                      <a:extLst>
                        <a:ext uri="{FF2B5EF4-FFF2-40B4-BE49-F238E27FC236}">
                          <a16:creationId xmlns:a16="http://schemas.microsoft.com/office/drawing/2014/main" id="{FFF48C63-4044-4F69-861A-B09B72061B8B}"/>
                        </a:ext>
                      </a:extLst>
                    </p:cNvPr>
                    <p:cNvSpPr/>
                    <p:nvPr/>
                  </p:nvSpPr>
                  <p:spPr bwMode="auto">
                    <a:xfrm>
                      <a:off x="2860802" y="3148158"/>
                      <a:ext cx="563437" cy="1104754"/>
                    </a:xfrm>
                    <a:custGeom>
                      <a:avLst/>
                      <a:gdLst>
                        <a:gd name="connsiteX0" fmla="*/ 552377 w 563437"/>
                        <a:gd name="connsiteY0" fmla="*/ 0 h 1104754"/>
                        <a:gd name="connsiteX1" fmla="*/ 563437 w 563437"/>
                        <a:gd name="connsiteY1" fmla="*/ 1115 h 1104754"/>
                        <a:gd name="connsiteX2" fmla="*/ 563437 w 563437"/>
                        <a:gd name="connsiteY2" fmla="*/ 1103639 h 1104754"/>
                        <a:gd name="connsiteX3" fmla="*/ 552377 w 563437"/>
                        <a:gd name="connsiteY3" fmla="*/ 1104754 h 1104754"/>
                        <a:gd name="connsiteX4" fmla="*/ 0 w 563437"/>
                        <a:gd name="connsiteY4" fmla="*/ 552377 h 1104754"/>
                        <a:gd name="connsiteX5" fmla="*/ 552377 w 563437"/>
                        <a:gd name="connsiteY5" fmla="*/ 0 h 1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3437" h="1104754">
                          <a:moveTo>
                            <a:pt x="552377" y="0"/>
                          </a:moveTo>
                          <a:lnTo>
                            <a:pt x="563437" y="1115"/>
                          </a:lnTo>
                          <a:lnTo>
                            <a:pt x="563437" y="1103639"/>
                          </a:lnTo>
                          <a:lnTo>
                            <a:pt x="552377" y="1104754"/>
                          </a:lnTo>
                          <a:cubicBezTo>
                            <a:pt x="247308" y="1104754"/>
                            <a:pt x="0" y="857446"/>
                            <a:pt x="0" y="552377"/>
                          </a:cubicBezTo>
                          <a:cubicBezTo>
                            <a:pt x="0" y="247308"/>
                            <a:pt x="247308" y="0"/>
                            <a:pt x="552377" y="0"/>
                          </a:cubicBezTo>
                          <a:close/>
                        </a:path>
                      </a:pathLst>
                    </a:custGeom>
                    <a:solidFill>
                      <a:srgbClr val="FA65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600" b="1" kern="0" dirty="0" err="1">
                        <a:solidFill>
                          <a:srgbClr val="FFFFFF"/>
                        </a:solidFill>
                      </a:endParaRPr>
                    </a:p>
                  </p:txBody>
                </p:sp>
              </p:grpSp>
            </p:grpSp>
          </p:grpSp>
          <p:pic>
            <p:nvPicPr>
              <p:cNvPr id="150" name="Graphic 149" descr="Flip calendar">
                <a:extLst>
                  <a:ext uri="{FF2B5EF4-FFF2-40B4-BE49-F238E27FC236}">
                    <a16:creationId xmlns:a16="http://schemas.microsoft.com/office/drawing/2014/main" id="{17713E8B-017C-4E27-A088-97BE1A90072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94563" y="2841004"/>
                <a:ext cx="414742" cy="414742"/>
              </a:xfrm>
              <a:prstGeom prst="rect">
                <a:avLst/>
              </a:prstGeom>
            </p:spPr>
          </p:pic>
        </p:grpSp>
      </p:grpSp>
      <p:grpSp>
        <p:nvGrpSpPr>
          <p:cNvPr id="171" name="Group 170">
            <a:extLst>
              <a:ext uri="{FF2B5EF4-FFF2-40B4-BE49-F238E27FC236}">
                <a16:creationId xmlns:a16="http://schemas.microsoft.com/office/drawing/2014/main" id="{8355470C-DDD5-437D-8035-ADE269CC542C}"/>
              </a:ext>
            </a:extLst>
          </p:cNvPr>
          <p:cNvGrpSpPr/>
          <p:nvPr/>
        </p:nvGrpSpPr>
        <p:grpSpPr>
          <a:xfrm>
            <a:off x="4387058" y="3531230"/>
            <a:ext cx="2826961" cy="1982859"/>
            <a:chOff x="3001606" y="3202699"/>
            <a:chExt cx="2826961" cy="1982859"/>
          </a:xfrm>
        </p:grpSpPr>
        <p:sp>
          <p:nvSpPr>
            <p:cNvPr id="140" name="TextBox 139">
              <a:extLst>
                <a:ext uri="{FF2B5EF4-FFF2-40B4-BE49-F238E27FC236}">
                  <a16:creationId xmlns:a16="http://schemas.microsoft.com/office/drawing/2014/main" id="{7BB9F4BA-A70C-4110-AA63-723454D21A5C}"/>
                </a:ext>
              </a:extLst>
            </p:cNvPr>
            <p:cNvSpPr txBox="1"/>
            <p:nvPr/>
          </p:nvSpPr>
          <p:spPr>
            <a:xfrm>
              <a:off x="3001606" y="4648552"/>
              <a:ext cx="2826961" cy="537006"/>
            </a:xfrm>
            <a:prstGeom prst="rect">
              <a:avLst/>
            </a:prstGeom>
            <a:noFill/>
          </p:spPr>
          <p:txBody>
            <a:bodyPr wrap="square">
              <a:spAutoFit/>
            </a:bodyPr>
            <a:lstStyle>
              <a:defPPr>
                <a:defRPr lang="en-US"/>
              </a:defPPr>
              <a:lvl1pPr marL="0" marR="0" lvl="0" indent="0" defTabSz="755650" eaLnBrk="1" latinLnBrk="0" hangingPunct="1">
                <a:lnSpc>
                  <a:spcPct val="90000"/>
                </a:lnSpc>
                <a:spcAft>
                  <a:spcPct val="35000"/>
                </a:spcAft>
                <a:buClrTx/>
                <a:buSzTx/>
                <a:buFontTx/>
                <a:buNone/>
                <a:tabLst/>
                <a:defRPr kumimoji="0" sz="1600" b="0" i="0" u="none" strike="noStrike" cap="none" spc="0" normalizeH="0" baseline="0">
                  <a:ln>
                    <a:noFill/>
                  </a:ln>
                  <a:solidFill>
                    <a:srgbClr val="FF0000"/>
                  </a:solidFill>
                  <a:effectLst/>
                  <a:uLnTx/>
                  <a:uFillTx/>
                  <a:latin typeface="Arial"/>
                </a:defRPr>
              </a:lvl1pPr>
            </a:lstStyle>
            <a:p>
              <a:r>
                <a:rPr lang="en-GB" dirty="0">
                  <a:solidFill>
                    <a:srgbClr val="000000"/>
                  </a:solidFill>
                  <a:latin typeface="+mn-lt"/>
                </a:rPr>
                <a:t>Transfer is not a ‘chargeable event’ for CGT purposes</a:t>
              </a:r>
            </a:p>
          </p:txBody>
        </p:sp>
        <p:grpSp>
          <p:nvGrpSpPr>
            <p:cNvPr id="165" name="Group 164">
              <a:extLst>
                <a:ext uri="{FF2B5EF4-FFF2-40B4-BE49-F238E27FC236}">
                  <a16:creationId xmlns:a16="http://schemas.microsoft.com/office/drawing/2014/main" id="{7C547FD0-FA8B-45AE-B70C-D309F6738377}"/>
                </a:ext>
              </a:extLst>
            </p:cNvPr>
            <p:cNvGrpSpPr/>
            <p:nvPr/>
          </p:nvGrpSpPr>
          <p:grpSpPr>
            <a:xfrm>
              <a:off x="3775367" y="3202699"/>
              <a:ext cx="1607042" cy="1070729"/>
              <a:chOff x="3775367" y="3202699"/>
              <a:chExt cx="1607042" cy="1070729"/>
            </a:xfrm>
          </p:grpSpPr>
          <p:grpSp>
            <p:nvGrpSpPr>
              <p:cNvPr id="74" name="Group 73">
                <a:extLst>
                  <a:ext uri="{FF2B5EF4-FFF2-40B4-BE49-F238E27FC236}">
                    <a16:creationId xmlns:a16="http://schemas.microsoft.com/office/drawing/2014/main" id="{D3B1729C-A613-48D5-9F9E-4E18FCEB1D37}"/>
                  </a:ext>
                </a:extLst>
              </p:cNvPr>
              <p:cNvGrpSpPr/>
              <p:nvPr/>
            </p:nvGrpSpPr>
            <p:grpSpPr>
              <a:xfrm rot="3388260">
                <a:off x="4043523" y="2934543"/>
                <a:ext cx="1070729" cy="1607042"/>
                <a:chOff x="179758" y="1566533"/>
                <a:chExt cx="1860820" cy="2792877"/>
              </a:xfrm>
            </p:grpSpPr>
            <p:grpSp>
              <p:nvGrpSpPr>
                <p:cNvPr id="75" name="Group 74">
                  <a:extLst>
                    <a:ext uri="{FF2B5EF4-FFF2-40B4-BE49-F238E27FC236}">
                      <a16:creationId xmlns:a16="http://schemas.microsoft.com/office/drawing/2014/main" id="{CAAE1105-752C-4791-AEAF-C37860461F32}"/>
                    </a:ext>
                  </a:extLst>
                </p:cNvPr>
                <p:cNvGrpSpPr/>
                <p:nvPr/>
              </p:nvGrpSpPr>
              <p:grpSpPr>
                <a:xfrm>
                  <a:off x="620183" y="1566533"/>
                  <a:ext cx="979970" cy="1069023"/>
                  <a:chOff x="-726444" y="2765940"/>
                  <a:chExt cx="979970" cy="1069023"/>
                </a:xfrm>
              </p:grpSpPr>
              <p:sp>
                <p:nvSpPr>
                  <p:cNvPr id="82" name="Freeform: Shape 81">
                    <a:extLst>
                      <a:ext uri="{FF2B5EF4-FFF2-40B4-BE49-F238E27FC236}">
                        <a16:creationId xmlns:a16="http://schemas.microsoft.com/office/drawing/2014/main" id="{76AE35C8-6249-40FB-BF63-C82A8BD39128}"/>
                      </a:ext>
                    </a:extLst>
                  </p:cNvPr>
                  <p:cNvSpPr/>
                  <p:nvPr/>
                </p:nvSpPr>
                <p:spPr bwMode="auto">
                  <a:xfrm flipH="1" flipV="1">
                    <a:off x="-235743" y="2765940"/>
                    <a:ext cx="489269" cy="1069023"/>
                  </a:xfrm>
                  <a:custGeom>
                    <a:avLst/>
                    <a:gdLst>
                      <a:gd name="connsiteX0" fmla="*/ 489269 w 489269"/>
                      <a:gd name="connsiteY0" fmla="*/ 564506 h 1069023"/>
                      <a:gd name="connsiteX1" fmla="*/ 293372 w 489269"/>
                      <a:gd name="connsiteY1" fmla="*/ 564506 h 1069023"/>
                      <a:gd name="connsiteX2" fmla="*/ 287326 w 489269"/>
                      <a:gd name="connsiteY2" fmla="*/ 492780 h 1069023"/>
                      <a:gd name="connsiteX3" fmla="*/ 74539 w 489269"/>
                      <a:gd name="connsiteY3" fmla="*/ 75066 h 1069023"/>
                      <a:gd name="connsiteX4" fmla="*/ 0 w 489269"/>
                      <a:gd name="connsiteY4" fmla="*/ 0 h 1069023"/>
                      <a:gd name="connsiteX5" fmla="*/ 132803 w 489269"/>
                      <a:gd name="connsiteY5" fmla="*/ 72083 h 1069023"/>
                      <a:gd name="connsiteX6" fmla="*/ 396164 w 489269"/>
                      <a:gd name="connsiteY6" fmla="*/ 139457 h 1069023"/>
                      <a:gd name="connsiteX7" fmla="*/ 489269 w 489269"/>
                      <a:gd name="connsiteY7" fmla="*/ 144159 h 1069023"/>
                      <a:gd name="connsiteX8" fmla="*/ 81942 w 489269"/>
                      <a:gd name="connsiteY8" fmla="*/ 1069023 h 1069023"/>
                      <a:gd name="connsiteX9" fmla="*/ 106397 w 489269"/>
                      <a:gd name="connsiteY9" fmla="*/ 1040887 h 1069023"/>
                      <a:gd name="connsiteX10" fmla="*/ 287326 w 489269"/>
                      <a:gd name="connsiteY10" fmla="*/ 636233 h 1069023"/>
                      <a:gd name="connsiteX11" fmla="*/ 293372 w 489269"/>
                      <a:gd name="connsiteY11" fmla="*/ 564507 h 1069023"/>
                      <a:gd name="connsiteX12" fmla="*/ 489269 w 489269"/>
                      <a:gd name="connsiteY12" fmla="*/ 564507 h 1069023"/>
                      <a:gd name="connsiteX13" fmla="*/ 489269 w 489269"/>
                      <a:gd name="connsiteY13" fmla="*/ 969340 h 1069023"/>
                      <a:gd name="connsiteX14" fmla="*/ 396164 w 489269"/>
                      <a:gd name="connsiteY14" fmla="*/ 974042 h 1069023"/>
                      <a:gd name="connsiteX15" fmla="*/ 132803 w 489269"/>
                      <a:gd name="connsiteY15" fmla="*/ 1041416 h 106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269" h="1069023">
                        <a:moveTo>
                          <a:pt x="489269" y="564506"/>
                        </a:moveTo>
                        <a:lnTo>
                          <a:pt x="293372" y="564506"/>
                        </a:lnTo>
                        <a:lnTo>
                          <a:pt x="287326" y="492780"/>
                        </a:lnTo>
                        <a:cubicBezTo>
                          <a:pt x="254502" y="303201"/>
                          <a:pt x="168789" y="177469"/>
                          <a:pt x="74539" y="75066"/>
                        </a:cubicBezTo>
                        <a:lnTo>
                          <a:pt x="0" y="0"/>
                        </a:lnTo>
                        <a:lnTo>
                          <a:pt x="132803" y="72083"/>
                        </a:lnTo>
                        <a:cubicBezTo>
                          <a:pt x="215141" y="106909"/>
                          <a:pt x="303620" y="130059"/>
                          <a:pt x="396164" y="139457"/>
                        </a:cubicBezTo>
                        <a:lnTo>
                          <a:pt x="489269" y="144159"/>
                        </a:lnTo>
                        <a:close/>
                        <a:moveTo>
                          <a:pt x="81942" y="1069023"/>
                        </a:moveTo>
                        <a:lnTo>
                          <a:pt x="106397" y="1040887"/>
                        </a:lnTo>
                        <a:cubicBezTo>
                          <a:pt x="182948" y="945740"/>
                          <a:pt x="254502" y="825812"/>
                          <a:pt x="287326" y="636233"/>
                        </a:cubicBezTo>
                        <a:lnTo>
                          <a:pt x="293372" y="564507"/>
                        </a:lnTo>
                        <a:lnTo>
                          <a:pt x="489269" y="564507"/>
                        </a:lnTo>
                        <a:lnTo>
                          <a:pt x="489269" y="969340"/>
                        </a:lnTo>
                        <a:lnTo>
                          <a:pt x="396164" y="974042"/>
                        </a:lnTo>
                        <a:cubicBezTo>
                          <a:pt x="303620" y="983440"/>
                          <a:pt x="215141" y="1006590"/>
                          <a:pt x="132803" y="1041416"/>
                        </a:cubicBezTo>
                        <a:close/>
                      </a:path>
                    </a:pathLst>
                  </a:custGeom>
                  <a:solidFill>
                    <a:srgbClr val="A20064"/>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600" b="1" kern="0" dirty="0" err="1">
                      <a:solidFill>
                        <a:srgbClr val="FFFFFF"/>
                      </a:solidFill>
                    </a:endParaRPr>
                  </a:p>
                </p:txBody>
              </p:sp>
              <p:sp>
                <p:nvSpPr>
                  <p:cNvPr id="83" name="Freeform: Shape 82">
                    <a:extLst>
                      <a:ext uri="{FF2B5EF4-FFF2-40B4-BE49-F238E27FC236}">
                        <a16:creationId xmlns:a16="http://schemas.microsoft.com/office/drawing/2014/main" id="{7485AC2D-D520-4847-8531-6AD5853F70D2}"/>
                      </a:ext>
                    </a:extLst>
                  </p:cNvPr>
                  <p:cNvSpPr/>
                  <p:nvPr/>
                </p:nvSpPr>
                <p:spPr bwMode="auto">
                  <a:xfrm flipH="1" flipV="1">
                    <a:off x="-726444" y="2765942"/>
                    <a:ext cx="490701" cy="1069020"/>
                  </a:xfrm>
                  <a:custGeom>
                    <a:avLst/>
                    <a:gdLst>
                      <a:gd name="connsiteX0" fmla="*/ 197330 w 490701"/>
                      <a:gd name="connsiteY0" fmla="*/ 564505 h 1069020"/>
                      <a:gd name="connsiteX1" fmla="*/ 717 w 490701"/>
                      <a:gd name="connsiteY1" fmla="*/ 564505 h 1069020"/>
                      <a:gd name="connsiteX2" fmla="*/ 0 w 490701"/>
                      <a:gd name="connsiteY2" fmla="*/ 564505 h 1069020"/>
                      <a:gd name="connsiteX3" fmla="*/ 0 w 490701"/>
                      <a:gd name="connsiteY3" fmla="*/ 144158 h 1069020"/>
                      <a:gd name="connsiteX4" fmla="*/ 717 w 490701"/>
                      <a:gd name="connsiteY4" fmla="*/ 144194 h 1069020"/>
                      <a:gd name="connsiteX5" fmla="*/ 357900 w 490701"/>
                      <a:gd name="connsiteY5" fmla="*/ 72082 h 1069020"/>
                      <a:gd name="connsiteX6" fmla="*/ 490701 w 490701"/>
                      <a:gd name="connsiteY6" fmla="*/ 0 h 1069020"/>
                      <a:gd name="connsiteX7" fmla="*/ 416163 w 490701"/>
                      <a:gd name="connsiteY7" fmla="*/ 75065 h 1069020"/>
                      <a:gd name="connsiteX8" fmla="*/ 203376 w 490701"/>
                      <a:gd name="connsiteY8" fmla="*/ 492779 h 1069020"/>
                      <a:gd name="connsiteX9" fmla="*/ 408759 w 490701"/>
                      <a:gd name="connsiteY9" fmla="*/ 1069020 h 1069020"/>
                      <a:gd name="connsiteX10" fmla="*/ 357900 w 490701"/>
                      <a:gd name="connsiteY10" fmla="*/ 1041415 h 1069020"/>
                      <a:gd name="connsiteX11" fmla="*/ 717 w 490701"/>
                      <a:gd name="connsiteY11" fmla="*/ 969303 h 1069020"/>
                      <a:gd name="connsiteX12" fmla="*/ 0 w 490701"/>
                      <a:gd name="connsiteY12" fmla="*/ 969339 h 1069020"/>
                      <a:gd name="connsiteX13" fmla="*/ 0 w 490701"/>
                      <a:gd name="connsiteY13" fmla="*/ 564506 h 1069020"/>
                      <a:gd name="connsiteX14" fmla="*/ 717 w 490701"/>
                      <a:gd name="connsiteY14" fmla="*/ 564506 h 1069020"/>
                      <a:gd name="connsiteX15" fmla="*/ 197330 w 490701"/>
                      <a:gd name="connsiteY15" fmla="*/ 564506 h 1069020"/>
                      <a:gd name="connsiteX16" fmla="*/ 203376 w 490701"/>
                      <a:gd name="connsiteY16" fmla="*/ 636232 h 1069020"/>
                      <a:gd name="connsiteX17" fmla="*/ 384305 w 490701"/>
                      <a:gd name="connsiteY17" fmla="*/ 1040886 h 106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0701" h="1069020">
                        <a:moveTo>
                          <a:pt x="197330" y="564505"/>
                        </a:moveTo>
                        <a:lnTo>
                          <a:pt x="717" y="564505"/>
                        </a:lnTo>
                        <a:lnTo>
                          <a:pt x="0" y="564505"/>
                        </a:lnTo>
                        <a:lnTo>
                          <a:pt x="0" y="144158"/>
                        </a:lnTo>
                        <a:lnTo>
                          <a:pt x="717" y="144194"/>
                        </a:lnTo>
                        <a:cubicBezTo>
                          <a:pt x="127415" y="144194"/>
                          <a:pt x="248116" y="118517"/>
                          <a:pt x="357900" y="72082"/>
                        </a:cubicBezTo>
                        <a:lnTo>
                          <a:pt x="490701" y="0"/>
                        </a:lnTo>
                        <a:lnTo>
                          <a:pt x="416163" y="75065"/>
                        </a:lnTo>
                        <a:cubicBezTo>
                          <a:pt x="321913" y="177468"/>
                          <a:pt x="236200" y="303200"/>
                          <a:pt x="203376" y="492779"/>
                        </a:cubicBezTo>
                        <a:close/>
                        <a:moveTo>
                          <a:pt x="408759" y="1069020"/>
                        </a:moveTo>
                        <a:lnTo>
                          <a:pt x="357900" y="1041415"/>
                        </a:lnTo>
                        <a:cubicBezTo>
                          <a:pt x="248116" y="994980"/>
                          <a:pt x="127415" y="969303"/>
                          <a:pt x="717" y="969303"/>
                        </a:cubicBezTo>
                        <a:lnTo>
                          <a:pt x="0" y="969339"/>
                        </a:lnTo>
                        <a:lnTo>
                          <a:pt x="0" y="564506"/>
                        </a:lnTo>
                        <a:lnTo>
                          <a:pt x="717" y="564506"/>
                        </a:lnTo>
                        <a:lnTo>
                          <a:pt x="197330" y="564506"/>
                        </a:lnTo>
                        <a:lnTo>
                          <a:pt x="203376" y="636232"/>
                        </a:lnTo>
                        <a:cubicBezTo>
                          <a:pt x="236200" y="825811"/>
                          <a:pt x="307754" y="945739"/>
                          <a:pt x="384305" y="1040886"/>
                        </a:cubicBezTo>
                        <a:close/>
                      </a:path>
                    </a:pathLst>
                  </a:custGeom>
                  <a:solidFill>
                    <a:srgbClr val="FF65C4"/>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600" b="1" kern="0" dirty="0" err="1">
                      <a:solidFill>
                        <a:srgbClr val="FFFFFF"/>
                      </a:solidFill>
                    </a:endParaRPr>
                  </a:p>
                </p:txBody>
              </p:sp>
            </p:grpSp>
            <p:grpSp>
              <p:nvGrpSpPr>
                <p:cNvPr id="76" name="Group 75">
                  <a:extLst>
                    <a:ext uri="{FF2B5EF4-FFF2-40B4-BE49-F238E27FC236}">
                      <a16:creationId xmlns:a16="http://schemas.microsoft.com/office/drawing/2014/main" id="{610D98E0-D52A-4569-920B-B5C75EC51594}"/>
                    </a:ext>
                  </a:extLst>
                </p:cNvPr>
                <p:cNvGrpSpPr/>
                <p:nvPr/>
              </p:nvGrpSpPr>
              <p:grpSpPr>
                <a:xfrm>
                  <a:off x="179758" y="2498590"/>
                  <a:ext cx="1860820" cy="1860820"/>
                  <a:chOff x="-653268" y="2789443"/>
                  <a:chExt cx="1860820" cy="1860820"/>
                </a:xfrm>
              </p:grpSpPr>
              <p:sp>
                <p:nvSpPr>
                  <p:cNvPr id="77" name="Oval 76">
                    <a:extLst>
                      <a:ext uri="{FF2B5EF4-FFF2-40B4-BE49-F238E27FC236}">
                        <a16:creationId xmlns:a16="http://schemas.microsoft.com/office/drawing/2014/main" id="{2241E096-D982-49C1-9889-0B047691FF8A}"/>
                      </a:ext>
                    </a:extLst>
                  </p:cNvPr>
                  <p:cNvSpPr/>
                  <p:nvPr/>
                </p:nvSpPr>
                <p:spPr bwMode="auto">
                  <a:xfrm>
                    <a:off x="-653268" y="2789443"/>
                    <a:ext cx="1860820" cy="1860820"/>
                  </a:xfrm>
                  <a:prstGeom prst="ellipse">
                    <a:avLst/>
                  </a:prstGeom>
                  <a:gradFill flip="none" rotWithShape="1">
                    <a:gsLst>
                      <a:gs pos="41000">
                        <a:srgbClr val="FF65C4"/>
                      </a:gs>
                      <a:gs pos="0">
                        <a:srgbClr val="FF9BD9"/>
                      </a:gs>
                      <a:gs pos="100000">
                        <a:srgbClr val="A20064"/>
                      </a:gs>
                    </a:gsLst>
                    <a:lin ang="5400000" scaled="1"/>
                    <a:tileRect/>
                  </a:gradFill>
                  <a:ln>
                    <a:noFill/>
                    <a:headEnd/>
                    <a:tailEnd/>
                  </a:ln>
                  <a:effectLst>
                    <a:outerShdw blurRad="228600" dist="38100" dir="5400000" sx="102000" sy="102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600" b="1" kern="0" dirty="0" err="1">
                      <a:solidFill>
                        <a:srgbClr val="FFFFFF"/>
                      </a:solidFill>
                    </a:endParaRPr>
                  </a:p>
                </p:txBody>
              </p:sp>
              <p:sp>
                <p:nvSpPr>
                  <p:cNvPr id="78" name="Oval 77">
                    <a:extLst>
                      <a:ext uri="{FF2B5EF4-FFF2-40B4-BE49-F238E27FC236}">
                        <a16:creationId xmlns:a16="http://schemas.microsoft.com/office/drawing/2014/main" id="{BC666E78-53BC-4607-B58D-98A97F43F787}"/>
                      </a:ext>
                    </a:extLst>
                  </p:cNvPr>
                  <p:cNvSpPr/>
                  <p:nvPr/>
                </p:nvSpPr>
                <p:spPr bwMode="auto">
                  <a:xfrm>
                    <a:off x="-503908" y="2938803"/>
                    <a:ext cx="1562100" cy="1562100"/>
                  </a:xfrm>
                  <a:prstGeom prst="ellipse">
                    <a:avLst/>
                  </a:prstGeom>
                  <a:gradFill flip="none" rotWithShape="1">
                    <a:gsLst>
                      <a:gs pos="0">
                        <a:schemeClr val="bg1"/>
                      </a:gs>
                      <a:gs pos="30000">
                        <a:srgbClr val="F6F6F6"/>
                      </a:gs>
                      <a:gs pos="100000">
                        <a:srgbClr val="D6D6D8"/>
                      </a:gs>
                    </a:gsLst>
                    <a:lin ang="18900000" scaled="1"/>
                    <a:tileRect/>
                  </a:gra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600" b="1" kern="0" dirty="0" err="1">
                      <a:solidFill>
                        <a:srgbClr val="FFFFFF"/>
                      </a:solidFill>
                    </a:endParaRPr>
                  </a:p>
                </p:txBody>
              </p:sp>
              <p:grpSp>
                <p:nvGrpSpPr>
                  <p:cNvPr id="79" name="Group 78">
                    <a:extLst>
                      <a:ext uri="{FF2B5EF4-FFF2-40B4-BE49-F238E27FC236}">
                        <a16:creationId xmlns:a16="http://schemas.microsoft.com/office/drawing/2014/main" id="{84C22B08-16F3-44C1-AB51-15834711DF8B}"/>
                      </a:ext>
                    </a:extLst>
                  </p:cNvPr>
                  <p:cNvGrpSpPr/>
                  <p:nvPr/>
                </p:nvGrpSpPr>
                <p:grpSpPr>
                  <a:xfrm rot="18071827" flipH="1">
                    <a:off x="-275235" y="3167476"/>
                    <a:ext cx="1104754" cy="1104754"/>
                    <a:chOff x="2860802" y="3148158"/>
                    <a:chExt cx="1104754" cy="1104754"/>
                  </a:xfrm>
                </p:grpSpPr>
                <p:sp>
                  <p:nvSpPr>
                    <p:cNvPr id="80" name="Freeform: Shape 79">
                      <a:extLst>
                        <a:ext uri="{FF2B5EF4-FFF2-40B4-BE49-F238E27FC236}">
                          <a16:creationId xmlns:a16="http://schemas.microsoft.com/office/drawing/2014/main" id="{77EC7257-E8F8-4175-B568-D7CB31FBB8FF}"/>
                        </a:ext>
                      </a:extLst>
                    </p:cNvPr>
                    <p:cNvSpPr/>
                    <p:nvPr/>
                  </p:nvSpPr>
                  <p:spPr bwMode="auto">
                    <a:xfrm>
                      <a:off x="3424239" y="3149273"/>
                      <a:ext cx="541317" cy="1102524"/>
                    </a:xfrm>
                    <a:custGeom>
                      <a:avLst/>
                      <a:gdLst>
                        <a:gd name="connsiteX0" fmla="*/ 0 w 541317"/>
                        <a:gd name="connsiteY0" fmla="*/ 0 h 1102524"/>
                        <a:gd name="connsiteX1" fmla="*/ 100263 w 541317"/>
                        <a:gd name="connsiteY1" fmla="*/ 10107 h 1102524"/>
                        <a:gd name="connsiteX2" fmla="*/ 541317 w 541317"/>
                        <a:gd name="connsiteY2" fmla="*/ 551262 h 1102524"/>
                        <a:gd name="connsiteX3" fmla="*/ 100263 w 541317"/>
                        <a:gd name="connsiteY3" fmla="*/ 1092417 h 1102524"/>
                        <a:gd name="connsiteX4" fmla="*/ 0 w 541317"/>
                        <a:gd name="connsiteY4" fmla="*/ 1102524 h 1102524"/>
                        <a:gd name="connsiteX5" fmla="*/ 0 w 541317"/>
                        <a:gd name="connsiteY5" fmla="*/ 0 h 110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317" h="1102524">
                          <a:moveTo>
                            <a:pt x="0" y="0"/>
                          </a:moveTo>
                          <a:lnTo>
                            <a:pt x="100263" y="10107"/>
                          </a:lnTo>
                          <a:cubicBezTo>
                            <a:pt x="351972" y="61615"/>
                            <a:pt x="541317" y="284327"/>
                            <a:pt x="541317" y="551262"/>
                          </a:cubicBezTo>
                          <a:cubicBezTo>
                            <a:pt x="541317" y="818198"/>
                            <a:pt x="351972" y="1040910"/>
                            <a:pt x="100263" y="1092417"/>
                          </a:cubicBezTo>
                          <a:lnTo>
                            <a:pt x="0" y="1102524"/>
                          </a:lnTo>
                          <a:lnTo>
                            <a:pt x="0" y="0"/>
                          </a:lnTo>
                          <a:close/>
                        </a:path>
                      </a:pathLst>
                    </a:custGeom>
                    <a:solidFill>
                      <a:srgbClr val="FF65C4"/>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600" b="1" kern="0" dirty="0" err="1">
                        <a:solidFill>
                          <a:srgbClr val="FFFFFF"/>
                        </a:solidFill>
                      </a:endParaRPr>
                    </a:p>
                  </p:txBody>
                </p:sp>
                <p:sp>
                  <p:nvSpPr>
                    <p:cNvPr id="81" name="Freeform: Shape 80">
                      <a:extLst>
                        <a:ext uri="{FF2B5EF4-FFF2-40B4-BE49-F238E27FC236}">
                          <a16:creationId xmlns:a16="http://schemas.microsoft.com/office/drawing/2014/main" id="{D424804F-D315-4A19-81E8-6F89637EE171}"/>
                        </a:ext>
                      </a:extLst>
                    </p:cNvPr>
                    <p:cNvSpPr/>
                    <p:nvPr/>
                  </p:nvSpPr>
                  <p:spPr bwMode="auto">
                    <a:xfrm>
                      <a:off x="2860802" y="3148158"/>
                      <a:ext cx="563437" cy="1104754"/>
                    </a:xfrm>
                    <a:custGeom>
                      <a:avLst/>
                      <a:gdLst>
                        <a:gd name="connsiteX0" fmla="*/ 552377 w 563437"/>
                        <a:gd name="connsiteY0" fmla="*/ 0 h 1104754"/>
                        <a:gd name="connsiteX1" fmla="*/ 563437 w 563437"/>
                        <a:gd name="connsiteY1" fmla="*/ 1115 h 1104754"/>
                        <a:gd name="connsiteX2" fmla="*/ 563437 w 563437"/>
                        <a:gd name="connsiteY2" fmla="*/ 1103639 h 1104754"/>
                        <a:gd name="connsiteX3" fmla="*/ 552377 w 563437"/>
                        <a:gd name="connsiteY3" fmla="*/ 1104754 h 1104754"/>
                        <a:gd name="connsiteX4" fmla="*/ 0 w 563437"/>
                        <a:gd name="connsiteY4" fmla="*/ 552377 h 1104754"/>
                        <a:gd name="connsiteX5" fmla="*/ 552377 w 563437"/>
                        <a:gd name="connsiteY5" fmla="*/ 0 h 1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3437" h="1104754">
                          <a:moveTo>
                            <a:pt x="552377" y="0"/>
                          </a:moveTo>
                          <a:lnTo>
                            <a:pt x="563437" y="1115"/>
                          </a:lnTo>
                          <a:lnTo>
                            <a:pt x="563437" y="1103639"/>
                          </a:lnTo>
                          <a:lnTo>
                            <a:pt x="552377" y="1104754"/>
                          </a:lnTo>
                          <a:cubicBezTo>
                            <a:pt x="247308" y="1104754"/>
                            <a:pt x="0" y="857446"/>
                            <a:pt x="0" y="552377"/>
                          </a:cubicBezTo>
                          <a:cubicBezTo>
                            <a:pt x="0" y="247308"/>
                            <a:pt x="247308" y="0"/>
                            <a:pt x="552377" y="0"/>
                          </a:cubicBezTo>
                          <a:close/>
                        </a:path>
                      </a:pathLst>
                    </a:custGeom>
                    <a:solidFill>
                      <a:srgbClr val="E2008C"/>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600" b="1" kern="0" dirty="0" err="1">
                        <a:solidFill>
                          <a:srgbClr val="FFFFFF"/>
                        </a:solidFill>
                      </a:endParaRPr>
                    </a:p>
                  </p:txBody>
                </p:sp>
              </p:grpSp>
            </p:grpSp>
          </p:grpSp>
          <p:pic>
            <p:nvPicPr>
              <p:cNvPr id="148" name="Graphic 147" descr="Coins">
                <a:extLst>
                  <a:ext uri="{FF2B5EF4-FFF2-40B4-BE49-F238E27FC236}">
                    <a16:creationId xmlns:a16="http://schemas.microsoft.com/office/drawing/2014/main" id="{0A62B0FA-DCA3-4FEF-BB8A-4273472B4EC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60396" y="3678758"/>
                <a:ext cx="400628" cy="400626"/>
              </a:xfrm>
              <a:prstGeom prst="rect">
                <a:avLst/>
              </a:prstGeom>
            </p:spPr>
          </p:pic>
        </p:grpSp>
      </p:grpSp>
      <p:grpSp>
        <p:nvGrpSpPr>
          <p:cNvPr id="172" name="Group 171">
            <a:extLst>
              <a:ext uri="{FF2B5EF4-FFF2-40B4-BE49-F238E27FC236}">
                <a16:creationId xmlns:a16="http://schemas.microsoft.com/office/drawing/2014/main" id="{73AE08DC-8D68-4FE3-85A4-260787794DF6}"/>
              </a:ext>
            </a:extLst>
          </p:cNvPr>
          <p:cNvGrpSpPr/>
          <p:nvPr/>
        </p:nvGrpSpPr>
        <p:grpSpPr>
          <a:xfrm>
            <a:off x="6121616" y="2103347"/>
            <a:ext cx="3902060" cy="1963713"/>
            <a:chOff x="4736164" y="1774815"/>
            <a:chExt cx="3902060" cy="1963713"/>
          </a:xfrm>
        </p:grpSpPr>
        <p:sp>
          <p:nvSpPr>
            <p:cNvPr id="142" name="TextBox 141">
              <a:extLst>
                <a:ext uri="{FF2B5EF4-FFF2-40B4-BE49-F238E27FC236}">
                  <a16:creationId xmlns:a16="http://schemas.microsoft.com/office/drawing/2014/main" id="{460DDBB9-C4B5-4D4F-A532-621B605C89DA}"/>
                </a:ext>
              </a:extLst>
            </p:cNvPr>
            <p:cNvSpPr txBox="1"/>
            <p:nvPr/>
          </p:nvSpPr>
          <p:spPr>
            <a:xfrm>
              <a:off x="4736164" y="1774815"/>
              <a:ext cx="3902060" cy="537006"/>
            </a:xfrm>
            <a:prstGeom prst="rect">
              <a:avLst/>
            </a:prstGeom>
            <a:noFill/>
          </p:spPr>
          <p:txBody>
            <a:bodyPr wrap="square">
              <a:spAutoFit/>
            </a:bodyPr>
            <a:lstStyle>
              <a:defPPr>
                <a:defRPr lang="en-US"/>
              </a:defPPr>
              <a:lvl1pPr marL="0" marR="0" lvl="0" indent="0" defTabSz="755650" eaLnBrk="1" latinLnBrk="0" hangingPunct="1">
                <a:lnSpc>
                  <a:spcPct val="90000"/>
                </a:lnSpc>
                <a:spcAft>
                  <a:spcPct val="35000"/>
                </a:spcAft>
                <a:buClrTx/>
                <a:buSzTx/>
                <a:buFontTx/>
                <a:buNone/>
                <a:tabLst/>
                <a:defRPr kumimoji="0" sz="1600" b="0" i="0" u="none" strike="noStrike" cap="none" spc="0" normalizeH="0" baseline="0">
                  <a:ln>
                    <a:noFill/>
                  </a:ln>
                  <a:solidFill>
                    <a:srgbClr val="FF0000"/>
                  </a:solidFill>
                  <a:effectLst/>
                  <a:uLnTx/>
                  <a:uFillTx/>
                  <a:latin typeface="Arial"/>
                </a:defRPr>
              </a:lvl1pPr>
            </a:lstStyle>
            <a:p>
              <a:r>
                <a:rPr lang="en-GB" dirty="0">
                  <a:solidFill>
                    <a:srgbClr val="000000"/>
                  </a:solidFill>
                  <a:latin typeface="+mn-lt"/>
                </a:rPr>
                <a:t>Sell your shares immediately free of CGT, or keep them in the ISA</a:t>
              </a:r>
            </a:p>
          </p:txBody>
        </p:sp>
        <p:grpSp>
          <p:nvGrpSpPr>
            <p:cNvPr id="166" name="Group 165">
              <a:extLst>
                <a:ext uri="{FF2B5EF4-FFF2-40B4-BE49-F238E27FC236}">
                  <a16:creationId xmlns:a16="http://schemas.microsoft.com/office/drawing/2014/main" id="{4D8697DD-98B1-4CAB-85B6-8E67E6F6AD9B}"/>
                </a:ext>
              </a:extLst>
            </p:cNvPr>
            <p:cNvGrpSpPr/>
            <p:nvPr/>
          </p:nvGrpSpPr>
          <p:grpSpPr>
            <a:xfrm>
              <a:off x="5023731" y="2667799"/>
              <a:ext cx="1607042" cy="1070729"/>
              <a:chOff x="5023731" y="2667799"/>
              <a:chExt cx="1607042" cy="1070729"/>
            </a:xfrm>
          </p:grpSpPr>
          <p:grpSp>
            <p:nvGrpSpPr>
              <p:cNvPr id="114" name="Group 113">
                <a:extLst>
                  <a:ext uri="{FF2B5EF4-FFF2-40B4-BE49-F238E27FC236}">
                    <a16:creationId xmlns:a16="http://schemas.microsoft.com/office/drawing/2014/main" id="{A25E8F82-ACCE-4E81-9C41-ED80A3EB74BB}"/>
                  </a:ext>
                </a:extLst>
              </p:cNvPr>
              <p:cNvGrpSpPr/>
              <p:nvPr/>
            </p:nvGrpSpPr>
            <p:grpSpPr>
              <a:xfrm rot="18211740" flipV="1">
                <a:off x="5291887" y="2399643"/>
                <a:ext cx="1070729" cy="1607042"/>
                <a:chOff x="179758" y="1566533"/>
                <a:chExt cx="1860820" cy="2792877"/>
              </a:xfrm>
            </p:grpSpPr>
            <p:grpSp>
              <p:nvGrpSpPr>
                <p:cNvPr id="115" name="Group 114">
                  <a:extLst>
                    <a:ext uri="{FF2B5EF4-FFF2-40B4-BE49-F238E27FC236}">
                      <a16:creationId xmlns:a16="http://schemas.microsoft.com/office/drawing/2014/main" id="{0C9C6EEB-79E7-46D7-944E-AD534EE19390}"/>
                    </a:ext>
                  </a:extLst>
                </p:cNvPr>
                <p:cNvGrpSpPr/>
                <p:nvPr/>
              </p:nvGrpSpPr>
              <p:grpSpPr>
                <a:xfrm>
                  <a:off x="620183" y="1566533"/>
                  <a:ext cx="979970" cy="1069023"/>
                  <a:chOff x="-726444" y="2765940"/>
                  <a:chExt cx="979970" cy="1069023"/>
                </a:xfrm>
              </p:grpSpPr>
              <p:sp>
                <p:nvSpPr>
                  <p:cNvPr id="122" name="Freeform: Shape 121">
                    <a:extLst>
                      <a:ext uri="{FF2B5EF4-FFF2-40B4-BE49-F238E27FC236}">
                        <a16:creationId xmlns:a16="http://schemas.microsoft.com/office/drawing/2014/main" id="{2CAD39F1-2106-4A8C-A2F4-6C76908D5CF8}"/>
                      </a:ext>
                    </a:extLst>
                  </p:cNvPr>
                  <p:cNvSpPr/>
                  <p:nvPr/>
                </p:nvSpPr>
                <p:spPr bwMode="auto">
                  <a:xfrm flipH="1" flipV="1">
                    <a:off x="-235743" y="2765940"/>
                    <a:ext cx="489269" cy="1069023"/>
                  </a:xfrm>
                  <a:custGeom>
                    <a:avLst/>
                    <a:gdLst>
                      <a:gd name="connsiteX0" fmla="*/ 489269 w 489269"/>
                      <a:gd name="connsiteY0" fmla="*/ 564506 h 1069023"/>
                      <a:gd name="connsiteX1" fmla="*/ 293372 w 489269"/>
                      <a:gd name="connsiteY1" fmla="*/ 564506 h 1069023"/>
                      <a:gd name="connsiteX2" fmla="*/ 287326 w 489269"/>
                      <a:gd name="connsiteY2" fmla="*/ 492780 h 1069023"/>
                      <a:gd name="connsiteX3" fmla="*/ 74539 w 489269"/>
                      <a:gd name="connsiteY3" fmla="*/ 75066 h 1069023"/>
                      <a:gd name="connsiteX4" fmla="*/ 0 w 489269"/>
                      <a:gd name="connsiteY4" fmla="*/ 0 h 1069023"/>
                      <a:gd name="connsiteX5" fmla="*/ 132803 w 489269"/>
                      <a:gd name="connsiteY5" fmla="*/ 72083 h 1069023"/>
                      <a:gd name="connsiteX6" fmla="*/ 396164 w 489269"/>
                      <a:gd name="connsiteY6" fmla="*/ 139457 h 1069023"/>
                      <a:gd name="connsiteX7" fmla="*/ 489269 w 489269"/>
                      <a:gd name="connsiteY7" fmla="*/ 144159 h 1069023"/>
                      <a:gd name="connsiteX8" fmla="*/ 81942 w 489269"/>
                      <a:gd name="connsiteY8" fmla="*/ 1069023 h 1069023"/>
                      <a:gd name="connsiteX9" fmla="*/ 106397 w 489269"/>
                      <a:gd name="connsiteY9" fmla="*/ 1040887 h 1069023"/>
                      <a:gd name="connsiteX10" fmla="*/ 287326 w 489269"/>
                      <a:gd name="connsiteY10" fmla="*/ 636233 h 1069023"/>
                      <a:gd name="connsiteX11" fmla="*/ 293372 w 489269"/>
                      <a:gd name="connsiteY11" fmla="*/ 564507 h 1069023"/>
                      <a:gd name="connsiteX12" fmla="*/ 489269 w 489269"/>
                      <a:gd name="connsiteY12" fmla="*/ 564507 h 1069023"/>
                      <a:gd name="connsiteX13" fmla="*/ 489269 w 489269"/>
                      <a:gd name="connsiteY13" fmla="*/ 969340 h 1069023"/>
                      <a:gd name="connsiteX14" fmla="*/ 396164 w 489269"/>
                      <a:gd name="connsiteY14" fmla="*/ 974042 h 1069023"/>
                      <a:gd name="connsiteX15" fmla="*/ 132803 w 489269"/>
                      <a:gd name="connsiteY15" fmla="*/ 1041416 h 106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269" h="1069023">
                        <a:moveTo>
                          <a:pt x="489269" y="564506"/>
                        </a:moveTo>
                        <a:lnTo>
                          <a:pt x="293372" y="564506"/>
                        </a:lnTo>
                        <a:lnTo>
                          <a:pt x="287326" y="492780"/>
                        </a:lnTo>
                        <a:cubicBezTo>
                          <a:pt x="254502" y="303201"/>
                          <a:pt x="168789" y="177469"/>
                          <a:pt x="74539" y="75066"/>
                        </a:cubicBezTo>
                        <a:lnTo>
                          <a:pt x="0" y="0"/>
                        </a:lnTo>
                        <a:lnTo>
                          <a:pt x="132803" y="72083"/>
                        </a:lnTo>
                        <a:cubicBezTo>
                          <a:pt x="215141" y="106909"/>
                          <a:pt x="303620" y="130059"/>
                          <a:pt x="396164" y="139457"/>
                        </a:cubicBezTo>
                        <a:lnTo>
                          <a:pt x="489269" y="144159"/>
                        </a:lnTo>
                        <a:close/>
                        <a:moveTo>
                          <a:pt x="81942" y="1069023"/>
                        </a:moveTo>
                        <a:lnTo>
                          <a:pt x="106397" y="1040887"/>
                        </a:lnTo>
                        <a:cubicBezTo>
                          <a:pt x="182948" y="945740"/>
                          <a:pt x="254502" y="825812"/>
                          <a:pt x="287326" y="636233"/>
                        </a:cubicBezTo>
                        <a:lnTo>
                          <a:pt x="293372" y="564507"/>
                        </a:lnTo>
                        <a:lnTo>
                          <a:pt x="489269" y="564507"/>
                        </a:lnTo>
                        <a:lnTo>
                          <a:pt x="489269" y="969340"/>
                        </a:lnTo>
                        <a:lnTo>
                          <a:pt x="396164" y="974042"/>
                        </a:lnTo>
                        <a:cubicBezTo>
                          <a:pt x="303620" y="983440"/>
                          <a:pt x="215141" y="1006590"/>
                          <a:pt x="132803" y="1041416"/>
                        </a:cubicBezTo>
                        <a:close/>
                      </a:path>
                    </a:pathLst>
                  </a:custGeom>
                  <a:solidFill>
                    <a:srgbClr val="005F9A"/>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600" b="1" kern="0" dirty="0" err="1">
                      <a:solidFill>
                        <a:srgbClr val="FFFFFF"/>
                      </a:solidFill>
                    </a:endParaRPr>
                  </a:p>
                </p:txBody>
              </p:sp>
              <p:sp>
                <p:nvSpPr>
                  <p:cNvPr id="123" name="Freeform: Shape 122">
                    <a:extLst>
                      <a:ext uri="{FF2B5EF4-FFF2-40B4-BE49-F238E27FC236}">
                        <a16:creationId xmlns:a16="http://schemas.microsoft.com/office/drawing/2014/main" id="{CAD4A610-187F-455B-A3C8-32BB31FB7FB3}"/>
                      </a:ext>
                    </a:extLst>
                  </p:cNvPr>
                  <p:cNvSpPr/>
                  <p:nvPr/>
                </p:nvSpPr>
                <p:spPr bwMode="auto">
                  <a:xfrm flipH="1" flipV="1">
                    <a:off x="-726444" y="2765942"/>
                    <a:ext cx="490701" cy="1069020"/>
                  </a:xfrm>
                  <a:custGeom>
                    <a:avLst/>
                    <a:gdLst>
                      <a:gd name="connsiteX0" fmla="*/ 197330 w 490701"/>
                      <a:gd name="connsiteY0" fmla="*/ 564505 h 1069020"/>
                      <a:gd name="connsiteX1" fmla="*/ 717 w 490701"/>
                      <a:gd name="connsiteY1" fmla="*/ 564505 h 1069020"/>
                      <a:gd name="connsiteX2" fmla="*/ 0 w 490701"/>
                      <a:gd name="connsiteY2" fmla="*/ 564505 h 1069020"/>
                      <a:gd name="connsiteX3" fmla="*/ 0 w 490701"/>
                      <a:gd name="connsiteY3" fmla="*/ 144158 h 1069020"/>
                      <a:gd name="connsiteX4" fmla="*/ 717 w 490701"/>
                      <a:gd name="connsiteY4" fmla="*/ 144194 h 1069020"/>
                      <a:gd name="connsiteX5" fmla="*/ 357900 w 490701"/>
                      <a:gd name="connsiteY5" fmla="*/ 72082 h 1069020"/>
                      <a:gd name="connsiteX6" fmla="*/ 490701 w 490701"/>
                      <a:gd name="connsiteY6" fmla="*/ 0 h 1069020"/>
                      <a:gd name="connsiteX7" fmla="*/ 416163 w 490701"/>
                      <a:gd name="connsiteY7" fmla="*/ 75065 h 1069020"/>
                      <a:gd name="connsiteX8" fmla="*/ 203376 w 490701"/>
                      <a:gd name="connsiteY8" fmla="*/ 492779 h 1069020"/>
                      <a:gd name="connsiteX9" fmla="*/ 408759 w 490701"/>
                      <a:gd name="connsiteY9" fmla="*/ 1069020 h 1069020"/>
                      <a:gd name="connsiteX10" fmla="*/ 357900 w 490701"/>
                      <a:gd name="connsiteY10" fmla="*/ 1041415 h 1069020"/>
                      <a:gd name="connsiteX11" fmla="*/ 717 w 490701"/>
                      <a:gd name="connsiteY11" fmla="*/ 969303 h 1069020"/>
                      <a:gd name="connsiteX12" fmla="*/ 0 w 490701"/>
                      <a:gd name="connsiteY12" fmla="*/ 969339 h 1069020"/>
                      <a:gd name="connsiteX13" fmla="*/ 0 w 490701"/>
                      <a:gd name="connsiteY13" fmla="*/ 564506 h 1069020"/>
                      <a:gd name="connsiteX14" fmla="*/ 717 w 490701"/>
                      <a:gd name="connsiteY14" fmla="*/ 564506 h 1069020"/>
                      <a:gd name="connsiteX15" fmla="*/ 197330 w 490701"/>
                      <a:gd name="connsiteY15" fmla="*/ 564506 h 1069020"/>
                      <a:gd name="connsiteX16" fmla="*/ 203376 w 490701"/>
                      <a:gd name="connsiteY16" fmla="*/ 636232 h 1069020"/>
                      <a:gd name="connsiteX17" fmla="*/ 384305 w 490701"/>
                      <a:gd name="connsiteY17" fmla="*/ 1040886 h 106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0701" h="1069020">
                        <a:moveTo>
                          <a:pt x="197330" y="564505"/>
                        </a:moveTo>
                        <a:lnTo>
                          <a:pt x="717" y="564505"/>
                        </a:lnTo>
                        <a:lnTo>
                          <a:pt x="0" y="564505"/>
                        </a:lnTo>
                        <a:lnTo>
                          <a:pt x="0" y="144158"/>
                        </a:lnTo>
                        <a:lnTo>
                          <a:pt x="717" y="144194"/>
                        </a:lnTo>
                        <a:cubicBezTo>
                          <a:pt x="127415" y="144194"/>
                          <a:pt x="248116" y="118517"/>
                          <a:pt x="357900" y="72082"/>
                        </a:cubicBezTo>
                        <a:lnTo>
                          <a:pt x="490701" y="0"/>
                        </a:lnTo>
                        <a:lnTo>
                          <a:pt x="416163" y="75065"/>
                        </a:lnTo>
                        <a:cubicBezTo>
                          <a:pt x="321913" y="177468"/>
                          <a:pt x="236200" y="303200"/>
                          <a:pt x="203376" y="492779"/>
                        </a:cubicBezTo>
                        <a:close/>
                        <a:moveTo>
                          <a:pt x="408759" y="1069020"/>
                        </a:moveTo>
                        <a:lnTo>
                          <a:pt x="357900" y="1041415"/>
                        </a:lnTo>
                        <a:cubicBezTo>
                          <a:pt x="248116" y="994980"/>
                          <a:pt x="127415" y="969303"/>
                          <a:pt x="717" y="969303"/>
                        </a:cubicBezTo>
                        <a:lnTo>
                          <a:pt x="0" y="969339"/>
                        </a:lnTo>
                        <a:lnTo>
                          <a:pt x="0" y="564506"/>
                        </a:lnTo>
                        <a:lnTo>
                          <a:pt x="717" y="564506"/>
                        </a:lnTo>
                        <a:lnTo>
                          <a:pt x="197330" y="564506"/>
                        </a:lnTo>
                        <a:lnTo>
                          <a:pt x="203376" y="636232"/>
                        </a:lnTo>
                        <a:cubicBezTo>
                          <a:pt x="236200" y="825811"/>
                          <a:pt x="307754" y="945739"/>
                          <a:pt x="384305" y="1040886"/>
                        </a:cubicBezTo>
                        <a:close/>
                      </a:path>
                    </a:pathLst>
                  </a:custGeom>
                  <a:solidFill>
                    <a:srgbClr val="11A4FF"/>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600" b="1" kern="0" dirty="0" err="1">
                      <a:solidFill>
                        <a:srgbClr val="FFFFFF"/>
                      </a:solidFill>
                    </a:endParaRPr>
                  </a:p>
                </p:txBody>
              </p:sp>
            </p:grpSp>
            <p:grpSp>
              <p:nvGrpSpPr>
                <p:cNvPr id="116" name="Group 115">
                  <a:extLst>
                    <a:ext uri="{FF2B5EF4-FFF2-40B4-BE49-F238E27FC236}">
                      <a16:creationId xmlns:a16="http://schemas.microsoft.com/office/drawing/2014/main" id="{AEA9482E-190B-44DB-A2DA-88992FD7AF6D}"/>
                    </a:ext>
                  </a:extLst>
                </p:cNvPr>
                <p:cNvGrpSpPr/>
                <p:nvPr/>
              </p:nvGrpSpPr>
              <p:grpSpPr>
                <a:xfrm>
                  <a:off x="179758" y="2498590"/>
                  <a:ext cx="1860820" cy="1860820"/>
                  <a:chOff x="-653268" y="2789443"/>
                  <a:chExt cx="1860820" cy="1860820"/>
                </a:xfrm>
              </p:grpSpPr>
              <p:sp>
                <p:nvSpPr>
                  <p:cNvPr id="117" name="Oval 116">
                    <a:extLst>
                      <a:ext uri="{FF2B5EF4-FFF2-40B4-BE49-F238E27FC236}">
                        <a16:creationId xmlns:a16="http://schemas.microsoft.com/office/drawing/2014/main" id="{6B0CE3FF-FEE3-436B-AB08-6137923A6A73}"/>
                      </a:ext>
                    </a:extLst>
                  </p:cNvPr>
                  <p:cNvSpPr/>
                  <p:nvPr/>
                </p:nvSpPr>
                <p:spPr bwMode="auto">
                  <a:xfrm>
                    <a:off x="-653268" y="2789443"/>
                    <a:ext cx="1860820" cy="1860820"/>
                  </a:xfrm>
                  <a:prstGeom prst="ellipse">
                    <a:avLst/>
                  </a:prstGeom>
                  <a:gradFill flip="none" rotWithShape="1">
                    <a:gsLst>
                      <a:gs pos="41000">
                        <a:srgbClr val="37B3FF"/>
                      </a:gs>
                      <a:gs pos="0">
                        <a:srgbClr val="65C4FF"/>
                      </a:gs>
                      <a:gs pos="100000">
                        <a:srgbClr val="005F9A"/>
                      </a:gs>
                    </a:gsLst>
                    <a:lin ang="5400000" scaled="1"/>
                    <a:tileRect/>
                  </a:gradFill>
                  <a:ln>
                    <a:noFill/>
                    <a:headEnd/>
                    <a:tailEnd/>
                  </a:ln>
                  <a:effectLst>
                    <a:outerShdw blurRad="228600" dist="38100" dir="5400000" sx="102000" sy="102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600" b="1" kern="0" dirty="0" err="1">
                      <a:solidFill>
                        <a:srgbClr val="FFFFFF"/>
                      </a:solidFill>
                    </a:endParaRPr>
                  </a:p>
                </p:txBody>
              </p:sp>
              <p:sp>
                <p:nvSpPr>
                  <p:cNvPr id="118" name="Oval 117">
                    <a:extLst>
                      <a:ext uri="{FF2B5EF4-FFF2-40B4-BE49-F238E27FC236}">
                        <a16:creationId xmlns:a16="http://schemas.microsoft.com/office/drawing/2014/main" id="{CFCAC3BF-64B7-4104-A246-5C8334380666}"/>
                      </a:ext>
                    </a:extLst>
                  </p:cNvPr>
                  <p:cNvSpPr/>
                  <p:nvPr/>
                </p:nvSpPr>
                <p:spPr bwMode="auto">
                  <a:xfrm>
                    <a:off x="-503908" y="2938803"/>
                    <a:ext cx="1562100" cy="1562100"/>
                  </a:xfrm>
                  <a:prstGeom prst="ellipse">
                    <a:avLst/>
                  </a:prstGeom>
                  <a:gradFill flip="none" rotWithShape="1">
                    <a:gsLst>
                      <a:gs pos="0">
                        <a:schemeClr val="bg1"/>
                      </a:gs>
                      <a:gs pos="30000">
                        <a:srgbClr val="F6F6F6"/>
                      </a:gs>
                      <a:gs pos="100000">
                        <a:srgbClr val="D6D6D8"/>
                      </a:gs>
                    </a:gsLst>
                    <a:lin ang="18900000" scaled="1"/>
                    <a:tileRect/>
                  </a:gra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600" b="1" kern="0" dirty="0" err="1">
                      <a:solidFill>
                        <a:srgbClr val="FFFFFF"/>
                      </a:solidFill>
                    </a:endParaRPr>
                  </a:p>
                </p:txBody>
              </p:sp>
              <p:grpSp>
                <p:nvGrpSpPr>
                  <p:cNvPr id="119" name="Group 118">
                    <a:extLst>
                      <a:ext uri="{FF2B5EF4-FFF2-40B4-BE49-F238E27FC236}">
                        <a16:creationId xmlns:a16="http://schemas.microsoft.com/office/drawing/2014/main" id="{BDC7BEAE-FD96-4C7A-9EBC-BCB4860C7F50}"/>
                      </a:ext>
                    </a:extLst>
                  </p:cNvPr>
                  <p:cNvGrpSpPr/>
                  <p:nvPr/>
                </p:nvGrpSpPr>
                <p:grpSpPr>
                  <a:xfrm rot="18071827" flipH="1">
                    <a:off x="-275235" y="3167476"/>
                    <a:ext cx="1104754" cy="1104754"/>
                    <a:chOff x="2860802" y="3148158"/>
                    <a:chExt cx="1104754" cy="1104754"/>
                  </a:xfrm>
                </p:grpSpPr>
                <p:sp>
                  <p:nvSpPr>
                    <p:cNvPr id="120" name="Freeform: Shape 119">
                      <a:extLst>
                        <a:ext uri="{FF2B5EF4-FFF2-40B4-BE49-F238E27FC236}">
                          <a16:creationId xmlns:a16="http://schemas.microsoft.com/office/drawing/2014/main" id="{4D1E4749-B8D4-4043-8CB5-C63AFBA3886D}"/>
                        </a:ext>
                      </a:extLst>
                    </p:cNvPr>
                    <p:cNvSpPr/>
                    <p:nvPr/>
                  </p:nvSpPr>
                  <p:spPr bwMode="auto">
                    <a:xfrm>
                      <a:off x="3424239" y="3149273"/>
                      <a:ext cx="541317" cy="1102524"/>
                    </a:xfrm>
                    <a:custGeom>
                      <a:avLst/>
                      <a:gdLst>
                        <a:gd name="connsiteX0" fmla="*/ 0 w 541317"/>
                        <a:gd name="connsiteY0" fmla="*/ 0 h 1102524"/>
                        <a:gd name="connsiteX1" fmla="*/ 100263 w 541317"/>
                        <a:gd name="connsiteY1" fmla="*/ 10107 h 1102524"/>
                        <a:gd name="connsiteX2" fmla="*/ 541317 w 541317"/>
                        <a:gd name="connsiteY2" fmla="*/ 551262 h 1102524"/>
                        <a:gd name="connsiteX3" fmla="*/ 100263 w 541317"/>
                        <a:gd name="connsiteY3" fmla="*/ 1092417 h 1102524"/>
                        <a:gd name="connsiteX4" fmla="*/ 0 w 541317"/>
                        <a:gd name="connsiteY4" fmla="*/ 1102524 h 1102524"/>
                        <a:gd name="connsiteX5" fmla="*/ 0 w 541317"/>
                        <a:gd name="connsiteY5" fmla="*/ 0 h 110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317" h="1102524">
                          <a:moveTo>
                            <a:pt x="0" y="0"/>
                          </a:moveTo>
                          <a:lnTo>
                            <a:pt x="100263" y="10107"/>
                          </a:lnTo>
                          <a:cubicBezTo>
                            <a:pt x="351972" y="61615"/>
                            <a:pt x="541317" y="284327"/>
                            <a:pt x="541317" y="551262"/>
                          </a:cubicBezTo>
                          <a:cubicBezTo>
                            <a:pt x="541317" y="818198"/>
                            <a:pt x="351972" y="1040910"/>
                            <a:pt x="100263" y="1092417"/>
                          </a:cubicBezTo>
                          <a:lnTo>
                            <a:pt x="0" y="1102524"/>
                          </a:lnTo>
                          <a:lnTo>
                            <a:pt x="0" y="0"/>
                          </a:lnTo>
                          <a:close/>
                        </a:path>
                      </a:pathLst>
                    </a:custGeom>
                    <a:solidFill>
                      <a:srgbClr val="11A4FF"/>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600" b="1" kern="0" dirty="0" err="1">
                        <a:solidFill>
                          <a:srgbClr val="FFFFFF"/>
                        </a:solidFill>
                      </a:endParaRPr>
                    </a:p>
                  </p:txBody>
                </p:sp>
                <p:sp>
                  <p:nvSpPr>
                    <p:cNvPr id="121" name="Freeform: Shape 120">
                      <a:extLst>
                        <a:ext uri="{FF2B5EF4-FFF2-40B4-BE49-F238E27FC236}">
                          <a16:creationId xmlns:a16="http://schemas.microsoft.com/office/drawing/2014/main" id="{A4683957-459B-42BA-BCA7-03F340A4621B}"/>
                        </a:ext>
                      </a:extLst>
                    </p:cNvPr>
                    <p:cNvSpPr/>
                    <p:nvPr/>
                  </p:nvSpPr>
                  <p:spPr bwMode="auto">
                    <a:xfrm>
                      <a:off x="2860802" y="3148158"/>
                      <a:ext cx="563437" cy="1104754"/>
                    </a:xfrm>
                    <a:custGeom>
                      <a:avLst/>
                      <a:gdLst>
                        <a:gd name="connsiteX0" fmla="*/ 552377 w 563437"/>
                        <a:gd name="connsiteY0" fmla="*/ 0 h 1104754"/>
                        <a:gd name="connsiteX1" fmla="*/ 563437 w 563437"/>
                        <a:gd name="connsiteY1" fmla="*/ 1115 h 1104754"/>
                        <a:gd name="connsiteX2" fmla="*/ 563437 w 563437"/>
                        <a:gd name="connsiteY2" fmla="*/ 1103639 h 1104754"/>
                        <a:gd name="connsiteX3" fmla="*/ 552377 w 563437"/>
                        <a:gd name="connsiteY3" fmla="*/ 1104754 h 1104754"/>
                        <a:gd name="connsiteX4" fmla="*/ 0 w 563437"/>
                        <a:gd name="connsiteY4" fmla="*/ 552377 h 1104754"/>
                        <a:gd name="connsiteX5" fmla="*/ 552377 w 563437"/>
                        <a:gd name="connsiteY5" fmla="*/ 0 h 1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3437" h="1104754">
                          <a:moveTo>
                            <a:pt x="552377" y="0"/>
                          </a:moveTo>
                          <a:lnTo>
                            <a:pt x="563437" y="1115"/>
                          </a:lnTo>
                          <a:lnTo>
                            <a:pt x="563437" y="1103639"/>
                          </a:lnTo>
                          <a:lnTo>
                            <a:pt x="552377" y="1104754"/>
                          </a:lnTo>
                          <a:cubicBezTo>
                            <a:pt x="247308" y="1104754"/>
                            <a:pt x="0" y="857446"/>
                            <a:pt x="0" y="552377"/>
                          </a:cubicBezTo>
                          <a:cubicBezTo>
                            <a:pt x="0" y="247308"/>
                            <a:pt x="247308" y="0"/>
                            <a:pt x="552377" y="0"/>
                          </a:cubicBezTo>
                          <a:close/>
                        </a:path>
                      </a:pathLst>
                    </a:custGeom>
                    <a:solidFill>
                      <a:srgbClr val="0081D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600" b="1" kern="0" dirty="0" err="1">
                        <a:solidFill>
                          <a:srgbClr val="FFFFFF"/>
                        </a:solidFill>
                      </a:endParaRPr>
                    </a:p>
                  </p:txBody>
                </p:sp>
              </p:grpSp>
            </p:grpSp>
          </p:grpSp>
          <p:pic>
            <p:nvPicPr>
              <p:cNvPr id="146" name="Graphic 145" descr="Periodic Graph">
                <a:extLst>
                  <a:ext uri="{FF2B5EF4-FFF2-40B4-BE49-F238E27FC236}">
                    <a16:creationId xmlns:a16="http://schemas.microsoft.com/office/drawing/2014/main" id="{B2DD3A83-C293-46E5-B7B9-FE69FC5534C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04771" y="2831952"/>
                <a:ext cx="423796" cy="423794"/>
              </a:xfrm>
              <a:prstGeom prst="rect">
                <a:avLst/>
              </a:prstGeom>
            </p:spPr>
          </p:pic>
        </p:grpSp>
      </p:grpSp>
      <p:grpSp>
        <p:nvGrpSpPr>
          <p:cNvPr id="173" name="Group 172">
            <a:extLst>
              <a:ext uri="{FF2B5EF4-FFF2-40B4-BE49-F238E27FC236}">
                <a16:creationId xmlns:a16="http://schemas.microsoft.com/office/drawing/2014/main" id="{1DC616CB-A3CE-4960-97B0-88479AA62482}"/>
              </a:ext>
            </a:extLst>
          </p:cNvPr>
          <p:cNvGrpSpPr/>
          <p:nvPr/>
        </p:nvGrpSpPr>
        <p:grpSpPr>
          <a:xfrm>
            <a:off x="7706040" y="3689842"/>
            <a:ext cx="4216898" cy="2364459"/>
            <a:chOff x="6320589" y="3361311"/>
            <a:chExt cx="4216898" cy="2364459"/>
          </a:xfrm>
        </p:grpSpPr>
        <p:sp>
          <p:nvSpPr>
            <p:cNvPr id="144" name="TextBox 143">
              <a:extLst>
                <a:ext uri="{FF2B5EF4-FFF2-40B4-BE49-F238E27FC236}">
                  <a16:creationId xmlns:a16="http://schemas.microsoft.com/office/drawing/2014/main" id="{94870840-35AA-4E73-8EAC-A648DBB633E7}"/>
                </a:ext>
              </a:extLst>
            </p:cNvPr>
            <p:cNvSpPr txBox="1"/>
            <p:nvPr/>
          </p:nvSpPr>
          <p:spPr>
            <a:xfrm>
              <a:off x="6719823" y="4648552"/>
              <a:ext cx="3817664" cy="1077218"/>
            </a:xfrm>
            <a:prstGeom prst="rect">
              <a:avLst/>
            </a:prstGeom>
            <a:noFill/>
          </p:spPr>
          <p:txBody>
            <a:bodyPr wrap="square">
              <a:spAutoFit/>
            </a:bodyPr>
            <a:lstStyle>
              <a:defPPr>
                <a:defRPr lang="en-US"/>
              </a:defPPr>
              <a:lvl1pPr marL="0" marR="0" lvl="0" indent="0" defTabSz="755650" eaLnBrk="1" latinLnBrk="0" hangingPunct="1">
                <a:lnSpc>
                  <a:spcPct val="90000"/>
                </a:lnSpc>
                <a:spcAft>
                  <a:spcPct val="35000"/>
                </a:spcAft>
                <a:buClrTx/>
                <a:buSzTx/>
                <a:buFontTx/>
                <a:buNone/>
                <a:tabLst/>
                <a:defRPr kumimoji="0" sz="1400" b="0" i="0" u="none" strike="noStrike" cap="none" spc="0" normalizeH="0" baseline="0">
                  <a:ln>
                    <a:noFill/>
                  </a:ln>
                  <a:solidFill>
                    <a:srgbClr val="FF0000"/>
                  </a:solidFill>
                  <a:effectLst/>
                  <a:uLnTx/>
                  <a:uFillTx/>
                  <a:latin typeface="Arial"/>
                </a:defRPr>
              </a:lvl1pPr>
            </a:lstStyle>
            <a:p>
              <a:pPr>
                <a:lnSpc>
                  <a:spcPct val="100000"/>
                </a:lnSpc>
                <a:spcAft>
                  <a:spcPts val="0"/>
                </a:spcAft>
              </a:pPr>
              <a:r>
                <a:rPr lang="en-US" sz="1600" dirty="0">
                  <a:solidFill>
                    <a:srgbClr val="000000"/>
                  </a:solidFill>
                  <a:latin typeface="+mn-lt"/>
                </a:rPr>
                <a:t>Useful if considering:</a:t>
              </a:r>
              <a:endParaRPr lang="en-GB" sz="1600" dirty="0">
                <a:solidFill>
                  <a:srgbClr val="000000"/>
                </a:solidFill>
                <a:latin typeface="+mn-lt"/>
              </a:endParaRPr>
            </a:p>
            <a:p>
              <a:pPr marL="285750" lvl="1" indent="-285750" defTabSz="755650">
                <a:spcAft>
                  <a:spcPts val="0"/>
                </a:spcAft>
                <a:buFont typeface="Arial" panose="020B0604020202020204" pitchFamily="34" charset="0"/>
                <a:buChar char="•"/>
              </a:pPr>
              <a:r>
                <a:rPr lang="en-US" sz="1600" dirty="0">
                  <a:solidFill>
                    <a:srgbClr val="000000"/>
                  </a:solidFill>
                </a:rPr>
                <a:t>Holding shares</a:t>
              </a:r>
            </a:p>
            <a:p>
              <a:pPr marL="285750" lvl="1" indent="-285750" defTabSz="755650">
                <a:spcAft>
                  <a:spcPts val="0"/>
                </a:spcAft>
                <a:buFont typeface="Arial" panose="020B0604020202020204" pitchFamily="34" charset="0"/>
                <a:buChar char="•"/>
              </a:pPr>
              <a:r>
                <a:rPr lang="en-US" sz="1600" dirty="0">
                  <a:solidFill>
                    <a:srgbClr val="000000"/>
                  </a:solidFill>
                </a:rPr>
                <a:t>Sheltering future returns from tax</a:t>
              </a:r>
            </a:p>
            <a:p>
              <a:pPr marL="285750" lvl="1" indent="-285750" defTabSz="755650">
                <a:spcAft>
                  <a:spcPts val="0"/>
                </a:spcAft>
                <a:buFont typeface="Arial" panose="020B0604020202020204" pitchFamily="34" charset="0"/>
                <a:buChar char="•"/>
              </a:pPr>
              <a:r>
                <a:rPr lang="en-US" sz="1600" dirty="0">
                  <a:solidFill>
                    <a:srgbClr val="000000"/>
                  </a:solidFill>
                </a:rPr>
                <a:t>Diversifying</a:t>
              </a:r>
            </a:p>
          </p:txBody>
        </p:sp>
        <p:grpSp>
          <p:nvGrpSpPr>
            <p:cNvPr id="167" name="Group 166">
              <a:extLst>
                <a:ext uri="{FF2B5EF4-FFF2-40B4-BE49-F238E27FC236}">
                  <a16:creationId xmlns:a16="http://schemas.microsoft.com/office/drawing/2014/main" id="{3BA68B43-C33A-432A-B055-9E464C01B7AB}"/>
                </a:ext>
              </a:extLst>
            </p:cNvPr>
            <p:cNvGrpSpPr/>
            <p:nvPr/>
          </p:nvGrpSpPr>
          <p:grpSpPr>
            <a:xfrm>
              <a:off x="6320589" y="3361311"/>
              <a:ext cx="1070729" cy="1070729"/>
              <a:chOff x="6320589" y="3361311"/>
              <a:chExt cx="1070729" cy="1070729"/>
            </a:xfrm>
          </p:grpSpPr>
          <p:grpSp>
            <p:nvGrpSpPr>
              <p:cNvPr id="126" name="Group 125">
                <a:extLst>
                  <a:ext uri="{FF2B5EF4-FFF2-40B4-BE49-F238E27FC236}">
                    <a16:creationId xmlns:a16="http://schemas.microsoft.com/office/drawing/2014/main" id="{C71E05F0-9A41-4833-AB98-2D134D598C86}"/>
                  </a:ext>
                </a:extLst>
              </p:cNvPr>
              <p:cNvGrpSpPr/>
              <p:nvPr/>
            </p:nvGrpSpPr>
            <p:grpSpPr>
              <a:xfrm rot="18211740" flipH="1">
                <a:off x="6320589" y="3361311"/>
                <a:ext cx="1070729" cy="1070729"/>
                <a:chOff x="-653268" y="2789443"/>
                <a:chExt cx="1860820" cy="1860820"/>
              </a:xfrm>
            </p:grpSpPr>
            <p:sp>
              <p:nvSpPr>
                <p:cNvPr id="127" name="Oval 126">
                  <a:extLst>
                    <a:ext uri="{FF2B5EF4-FFF2-40B4-BE49-F238E27FC236}">
                      <a16:creationId xmlns:a16="http://schemas.microsoft.com/office/drawing/2014/main" id="{3807A0E4-C7CF-4D1F-9355-0109A7DFD80A}"/>
                    </a:ext>
                  </a:extLst>
                </p:cNvPr>
                <p:cNvSpPr/>
                <p:nvPr/>
              </p:nvSpPr>
              <p:spPr bwMode="auto">
                <a:xfrm>
                  <a:off x="-653268" y="2789443"/>
                  <a:ext cx="1860820" cy="1860820"/>
                </a:xfrm>
                <a:prstGeom prst="ellipse">
                  <a:avLst/>
                </a:prstGeom>
                <a:gradFill flip="none" rotWithShape="1">
                  <a:gsLst>
                    <a:gs pos="41000">
                      <a:srgbClr val="00C5DA"/>
                    </a:gs>
                    <a:gs pos="0">
                      <a:srgbClr val="5BEFFF"/>
                    </a:gs>
                    <a:gs pos="100000">
                      <a:srgbClr val="005E68"/>
                    </a:gs>
                  </a:gsLst>
                  <a:lin ang="5400000" scaled="1"/>
                  <a:tileRect/>
                </a:gradFill>
                <a:ln>
                  <a:noFill/>
                  <a:headEnd/>
                  <a:tailEnd/>
                </a:ln>
                <a:effectLst>
                  <a:outerShdw blurRad="228600" dist="38100" dir="5400000" sx="102000" sy="102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600" b="1" kern="0" dirty="0" err="1">
                    <a:solidFill>
                      <a:srgbClr val="FFFFFF"/>
                    </a:solidFill>
                  </a:endParaRPr>
                </a:p>
              </p:txBody>
            </p:sp>
            <p:sp>
              <p:nvSpPr>
                <p:cNvPr id="128" name="Oval 127">
                  <a:extLst>
                    <a:ext uri="{FF2B5EF4-FFF2-40B4-BE49-F238E27FC236}">
                      <a16:creationId xmlns:a16="http://schemas.microsoft.com/office/drawing/2014/main" id="{40854B0D-6984-46A4-B97C-005AB3473924}"/>
                    </a:ext>
                  </a:extLst>
                </p:cNvPr>
                <p:cNvSpPr/>
                <p:nvPr/>
              </p:nvSpPr>
              <p:spPr bwMode="auto">
                <a:xfrm>
                  <a:off x="-503908" y="2938803"/>
                  <a:ext cx="1562100" cy="1562100"/>
                </a:xfrm>
                <a:prstGeom prst="ellipse">
                  <a:avLst/>
                </a:prstGeom>
                <a:gradFill flip="none" rotWithShape="1">
                  <a:gsLst>
                    <a:gs pos="0">
                      <a:schemeClr val="bg1"/>
                    </a:gs>
                    <a:gs pos="30000">
                      <a:srgbClr val="F6F6F6"/>
                    </a:gs>
                    <a:gs pos="100000">
                      <a:srgbClr val="D6D6D8"/>
                    </a:gs>
                  </a:gsLst>
                  <a:lin ang="18900000" scaled="1"/>
                  <a:tileRect/>
                </a:gra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600" b="1" kern="0" dirty="0" err="1">
                    <a:solidFill>
                      <a:srgbClr val="FFFFFF"/>
                    </a:solidFill>
                  </a:endParaRPr>
                </a:p>
              </p:txBody>
            </p:sp>
            <p:grpSp>
              <p:nvGrpSpPr>
                <p:cNvPr id="129" name="Group 128">
                  <a:extLst>
                    <a:ext uri="{FF2B5EF4-FFF2-40B4-BE49-F238E27FC236}">
                      <a16:creationId xmlns:a16="http://schemas.microsoft.com/office/drawing/2014/main" id="{BBB48ED5-D947-4F7E-8686-93372889A376}"/>
                    </a:ext>
                  </a:extLst>
                </p:cNvPr>
                <p:cNvGrpSpPr/>
                <p:nvPr/>
              </p:nvGrpSpPr>
              <p:grpSpPr>
                <a:xfrm rot="18071827" flipH="1">
                  <a:off x="-275235" y="3167476"/>
                  <a:ext cx="1104754" cy="1104754"/>
                  <a:chOff x="2860802" y="3148158"/>
                  <a:chExt cx="1104754" cy="1104754"/>
                </a:xfrm>
              </p:grpSpPr>
              <p:sp>
                <p:nvSpPr>
                  <p:cNvPr id="130" name="Freeform: Shape 129">
                    <a:extLst>
                      <a:ext uri="{FF2B5EF4-FFF2-40B4-BE49-F238E27FC236}">
                        <a16:creationId xmlns:a16="http://schemas.microsoft.com/office/drawing/2014/main" id="{D693686B-E254-486E-893B-75D658F41507}"/>
                      </a:ext>
                    </a:extLst>
                  </p:cNvPr>
                  <p:cNvSpPr/>
                  <p:nvPr/>
                </p:nvSpPr>
                <p:spPr bwMode="auto">
                  <a:xfrm>
                    <a:off x="3424239" y="3149273"/>
                    <a:ext cx="541317" cy="1102524"/>
                  </a:xfrm>
                  <a:custGeom>
                    <a:avLst/>
                    <a:gdLst>
                      <a:gd name="connsiteX0" fmla="*/ 0 w 541317"/>
                      <a:gd name="connsiteY0" fmla="*/ 0 h 1102524"/>
                      <a:gd name="connsiteX1" fmla="*/ 100263 w 541317"/>
                      <a:gd name="connsiteY1" fmla="*/ 10107 h 1102524"/>
                      <a:gd name="connsiteX2" fmla="*/ 541317 w 541317"/>
                      <a:gd name="connsiteY2" fmla="*/ 551262 h 1102524"/>
                      <a:gd name="connsiteX3" fmla="*/ 100263 w 541317"/>
                      <a:gd name="connsiteY3" fmla="*/ 1092417 h 1102524"/>
                      <a:gd name="connsiteX4" fmla="*/ 0 w 541317"/>
                      <a:gd name="connsiteY4" fmla="*/ 1102524 h 1102524"/>
                      <a:gd name="connsiteX5" fmla="*/ 0 w 541317"/>
                      <a:gd name="connsiteY5" fmla="*/ 0 h 110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317" h="1102524">
                        <a:moveTo>
                          <a:pt x="0" y="0"/>
                        </a:moveTo>
                        <a:lnTo>
                          <a:pt x="100263" y="10107"/>
                        </a:lnTo>
                        <a:cubicBezTo>
                          <a:pt x="351972" y="61615"/>
                          <a:pt x="541317" y="284327"/>
                          <a:pt x="541317" y="551262"/>
                        </a:cubicBezTo>
                        <a:cubicBezTo>
                          <a:pt x="541317" y="818198"/>
                          <a:pt x="351972" y="1040910"/>
                          <a:pt x="100263" y="1092417"/>
                        </a:cubicBezTo>
                        <a:lnTo>
                          <a:pt x="0" y="1102524"/>
                        </a:lnTo>
                        <a:lnTo>
                          <a:pt x="0" y="0"/>
                        </a:lnTo>
                        <a:close/>
                      </a:path>
                    </a:pathLst>
                  </a:custGeom>
                  <a:solidFill>
                    <a:srgbClr val="00B6C9"/>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600" b="1" kern="0" dirty="0" err="1">
                      <a:solidFill>
                        <a:srgbClr val="FFFFFF"/>
                      </a:solidFill>
                    </a:endParaRPr>
                  </a:p>
                </p:txBody>
              </p:sp>
              <p:sp>
                <p:nvSpPr>
                  <p:cNvPr id="131" name="Freeform: Shape 130">
                    <a:extLst>
                      <a:ext uri="{FF2B5EF4-FFF2-40B4-BE49-F238E27FC236}">
                        <a16:creationId xmlns:a16="http://schemas.microsoft.com/office/drawing/2014/main" id="{A8E08DB0-7046-485A-AB42-D29CA833CEEC}"/>
                      </a:ext>
                    </a:extLst>
                  </p:cNvPr>
                  <p:cNvSpPr/>
                  <p:nvPr/>
                </p:nvSpPr>
                <p:spPr bwMode="auto">
                  <a:xfrm>
                    <a:off x="2860802" y="3148158"/>
                    <a:ext cx="563437" cy="1104754"/>
                  </a:xfrm>
                  <a:custGeom>
                    <a:avLst/>
                    <a:gdLst>
                      <a:gd name="connsiteX0" fmla="*/ 552377 w 563437"/>
                      <a:gd name="connsiteY0" fmla="*/ 0 h 1104754"/>
                      <a:gd name="connsiteX1" fmla="*/ 563437 w 563437"/>
                      <a:gd name="connsiteY1" fmla="*/ 1115 h 1104754"/>
                      <a:gd name="connsiteX2" fmla="*/ 563437 w 563437"/>
                      <a:gd name="connsiteY2" fmla="*/ 1103639 h 1104754"/>
                      <a:gd name="connsiteX3" fmla="*/ 552377 w 563437"/>
                      <a:gd name="connsiteY3" fmla="*/ 1104754 h 1104754"/>
                      <a:gd name="connsiteX4" fmla="*/ 0 w 563437"/>
                      <a:gd name="connsiteY4" fmla="*/ 552377 h 1104754"/>
                      <a:gd name="connsiteX5" fmla="*/ 552377 w 563437"/>
                      <a:gd name="connsiteY5" fmla="*/ 0 h 1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3437" h="1104754">
                        <a:moveTo>
                          <a:pt x="552377" y="0"/>
                        </a:moveTo>
                        <a:lnTo>
                          <a:pt x="563437" y="1115"/>
                        </a:lnTo>
                        <a:lnTo>
                          <a:pt x="563437" y="1103639"/>
                        </a:lnTo>
                        <a:lnTo>
                          <a:pt x="552377" y="1104754"/>
                        </a:lnTo>
                        <a:cubicBezTo>
                          <a:pt x="247308" y="1104754"/>
                          <a:pt x="0" y="857446"/>
                          <a:pt x="0" y="552377"/>
                        </a:cubicBezTo>
                        <a:cubicBezTo>
                          <a:pt x="0" y="247308"/>
                          <a:pt x="247308" y="0"/>
                          <a:pt x="552377" y="0"/>
                        </a:cubicBezTo>
                        <a:close/>
                      </a:path>
                    </a:pathLst>
                  </a:custGeom>
                  <a:solidFill>
                    <a:srgbClr val="008B9A"/>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600" b="1" kern="0" dirty="0" err="1">
                      <a:solidFill>
                        <a:srgbClr val="FFFFFF"/>
                      </a:solidFill>
                    </a:endParaRPr>
                  </a:p>
                </p:txBody>
              </p:sp>
            </p:grpSp>
          </p:grpSp>
          <p:pic>
            <p:nvPicPr>
              <p:cNvPr id="154" name="Graphic 153" descr="Pie chart">
                <a:extLst>
                  <a:ext uri="{FF2B5EF4-FFF2-40B4-BE49-F238E27FC236}">
                    <a16:creationId xmlns:a16="http://schemas.microsoft.com/office/drawing/2014/main" id="{2D103F64-7D7E-4422-ACB5-00D0962E96D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26727" y="3673360"/>
                <a:ext cx="459822" cy="459822"/>
              </a:xfrm>
              <a:prstGeom prst="rect">
                <a:avLst/>
              </a:prstGeom>
            </p:spPr>
          </p:pic>
        </p:grpSp>
      </p:grpSp>
    </p:spTree>
    <p:custDataLst>
      <p:tags r:id="rId1"/>
    </p:custDataLst>
    <p:extLst>
      <p:ext uri="{BB962C8B-B14F-4D97-AF65-F5344CB8AC3E}">
        <p14:creationId xmlns:p14="http://schemas.microsoft.com/office/powerpoint/2010/main" val="33737329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500"/>
                                        <p:tgtEl>
                                          <p:spTgt spid="16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0"/>
                                        </p:tgtEl>
                                        <p:attrNameLst>
                                          <p:attrName>style.visibility</p:attrName>
                                        </p:attrNameLst>
                                      </p:cBhvr>
                                      <p:to>
                                        <p:strVal val="visible"/>
                                      </p:to>
                                    </p:set>
                                    <p:animEffect transition="in" filter="fade">
                                      <p:cBhvr>
                                        <p:cTn id="16" dur="500"/>
                                        <p:tgtEl>
                                          <p:spTgt spid="17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1"/>
                                        </p:tgtEl>
                                        <p:attrNameLst>
                                          <p:attrName>style.visibility</p:attrName>
                                        </p:attrNameLst>
                                      </p:cBhvr>
                                      <p:to>
                                        <p:strVal val="visible"/>
                                      </p:to>
                                    </p:set>
                                    <p:animEffect transition="in" filter="fade">
                                      <p:cBhvr>
                                        <p:cTn id="21" dur="500"/>
                                        <p:tgtEl>
                                          <p:spTgt spid="17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2"/>
                                        </p:tgtEl>
                                        <p:attrNameLst>
                                          <p:attrName>style.visibility</p:attrName>
                                        </p:attrNameLst>
                                      </p:cBhvr>
                                      <p:to>
                                        <p:strVal val="visible"/>
                                      </p:to>
                                    </p:set>
                                    <p:animEffect transition="in" filter="fade">
                                      <p:cBhvr>
                                        <p:cTn id="26" dur="500"/>
                                        <p:tgtEl>
                                          <p:spTgt spid="1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3"/>
                                        </p:tgtEl>
                                        <p:attrNameLst>
                                          <p:attrName>style.visibility</p:attrName>
                                        </p:attrNameLst>
                                      </p:cBhvr>
                                      <p:to>
                                        <p:strVal val="visible"/>
                                      </p:to>
                                    </p:set>
                                    <p:animEffect transition="in" filter="fade">
                                      <p:cBhvr>
                                        <p:cTn id="31"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91563FC3-ED5F-8F85-38A0-CED074CFB179}"/>
              </a:ext>
            </a:extLst>
          </p:cNvPr>
          <p:cNvGrpSpPr/>
          <p:nvPr/>
        </p:nvGrpSpPr>
        <p:grpSpPr>
          <a:xfrm>
            <a:off x="6087922" y="2340539"/>
            <a:ext cx="3614197" cy="2647093"/>
            <a:chOff x="4563921" y="1657631"/>
            <a:chExt cx="3614197" cy="2647093"/>
          </a:xfrm>
        </p:grpSpPr>
        <p:sp>
          <p:nvSpPr>
            <p:cNvPr id="12" name="Rounded Rectangle 7">
              <a:extLst>
                <a:ext uri="{FF2B5EF4-FFF2-40B4-BE49-F238E27FC236}">
                  <a16:creationId xmlns:a16="http://schemas.microsoft.com/office/drawing/2014/main" id="{27F6B3AE-A2FF-F9DB-7A1E-824DE8AB21C0}"/>
                </a:ext>
              </a:extLst>
            </p:cNvPr>
            <p:cNvSpPr/>
            <p:nvPr/>
          </p:nvSpPr>
          <p:spPr>
            <a:xfrm>
              <a:off x="5238973" y="1768097"/>
              <a:ext cx="2939145" cy="2536627"/>
            </a:xfrm>
            <a:custGeom>
              <a:avLst/>
              <a:gdLst>
                <a:gd name="connsiteX0" fmla="*/ 0 w 2939145"/>
                <a:gd name="connsiteY0" fmla="*/ 219408 h 1316422"/>
                <a:gd name="connsiteX1" fmla="*/ 219408 w 2939145"/>
                <a:gd name="connsiteY1" fmla="*/ 0 h 1316422"/>
                <a:gd name="connsiteX2" fmla="*/ 2719737 w 2939145"/>
                <a:gd name="connsiteY2" fmla="*/ 0 h 1316422"/>
                <a:gd name="connsiteX3" fmla="*/ 2939145 w 2939145"/>
                <a:gd name="connsiteY3" fmla="*/ 219408 h 1316422"/>
                <a:gd name="connsiteX4" fmla="*/ 2939145 w 2939145"/>
                <a:gd name="connsiteY4" fmla="*/ 1097014 h 1316422"/>
                <a:gd name="connsiteX5" fmla="*/ 2719737 w 2939145"/>
                <a:gd name="connsiteY5" fmla="*/ 1316422 h 1316422"/>
                <a:gd name="connsiteX6" fmla="*/ 219408 w 2939145"/>
                <a:gd name="connsiteY6" fmla="*/ 1316422 h 1316422"/>
                <a:gd name="connsiteX7" fmla="*/ 0 w 2939145"/>
                <a:gd name="connsiteY7" fmla="*/ 1097014 h 1316422"/>
                <a:gd name="connsiteX8" fmla="*/ 0 w 2939145"/>
                <a:gd name="connsiteY8" fmla="*/ 219408 h 1316422"/>
                <a:gd name="connsiteX0" fmla="*/ 219408 w 2939145"/>
                <a:gd name="connsiteY0" fmla="*/ 0 h 1316422"/>
                <a:gd name="connsiteX1" fmla="*/ 2719737 w 2939145"/>
                <a:gd name="connsiteY1" fmla="*/ 0 h 1316422"/>
                <a:gd name="connsiteX2" fmla="*/ 2939145 w 2939145"/>
                <a:gd name="connsiteY2" fmla="*/ 219408 h 1316422"/>
                <a:gd name="connsiteX3" fmla="*/ 2939145 w 2939145"/>
                <a:gd name="connsiteY3" fmla="*/ 1097014 h 1316422"/>
                <a:gd name="connsiteX4" fmla="*/ 2719737 w 2939145"/>
                <a:gd name="connsiteY4" fmla="*/ 1316422 h 1316422"/>
                <a:gd name="connsiteX5" fmla="*/ 219408 w 2939145"/>
                <a:gd name="connsiteY5" fmla="*/ 1316422 h 1316422"/>
                <a:gd name="connsiteX6" fmla="*/ 0 w 2939145"/>
                <a:gd name="connsiteY6" fmla="*/ 1097014 h 1316422"/>
                <a:gd name="connsiteX7" fmla="*/ 0 w 2939145"/>
                <a:gd name="connsiteY7" fmla="*/ 219408 h 1316422"/>
                <a:gd name="connsiteX8" fmla="*/ 310848 w 2939145"/>
                <a:gd name="connsiteY8" fmla="*/ 91440 h 1316422"/>
                <a:gd name="connsiteX0" fmla="*/ 219408 w 2939145"/>
                <a:gd name="connsiteY0" fmla="*/ 0 h 1316422"/>
                <a:gd name="connsiteX1" fmla="*/ 2719737 w 2939145"/>
                <a:gd name="connsiteY1" fmla="*/ 0 h 1316422"/>
                <a:gd name="connsiteX2" fmla="*/ 2939145 w 2939145"/>
                <a:gd name="connsiteY2" fmla="*/ 219408 h 1316422"/>
                <a:gd name="connsiteX3" fmla="*/ 2939145 w 2939145"/>
                <a:gd name="connsiteY3" fmla="*/ 1097014 h 1316422"/>
                <a:gd name="connsiteX4" fmla="*/ 2719737 w 2939145"/>
                <a:gd name="connsiteY4" fmla="*/ 1316422 h 1316422"/>
                <a:gd name="connsiteX5" fmla="*/ 219408 w 2939145"/>
                <a:gd name="connsiteY5" fmla="*/ 1316422 h 1316422"/>
                <a:gd name="connsiteX6" fmla="*/ 0 w 2939145"/>
                <a:gd name="connsiteY6" fmla="*/ 1097014 h 1316422"/>
                <a:gd name="connsiteX7" fmla="*/ 0 w 2939145"/>
                <a:gd name="connsiteY7" fmla="*/ 219408 h 1316422"/>
                <a:gd name="connsiteX0" fmla="*/ 219408 w 2939145"/>
                <a:gd name="connsiteY0" fmla="*/ 0 h 1316422"/>
                <a:gd name="connsiteX1" fmla="*/ 2719737 w 2939145"/>
                <a:gd name="connsiteY1" fmla="*/ 0 h 1316422"/>
                <a:gd name="connsiteX2" fmla="*/ 2939145 w 2939145"/>
                <a:gd name="connsiteY2" fmla="*/ 219408 h 1316422"/>
                <a:gd name="connsiteX3" fmla="*/ 2939145 w 2939145"/>
                <a:gd name="connsiteY3" fmla="*/ 1097014 h 1316422"/>
                <a:gd name="connsiteX4" fmla="*/ 2719737 w 2939145"/>
                <a:gd name="connsiteY4" fmla="*/ 1316422 h 1316422"/>
                <a:gd name="connsiteX5" fmla="*/ 219408 w 2939145"/>
                <a:gd name="connsiteY5" fmla="*/ 1316422 h 1316422"/>
                <a:gd name="connsiteX6" fmla="*/ 0 w 2939145"/>
                <a:gd name="connsiteY6" fmla="*/ 1097014 h 1316422"/>
                <a:gd name="connsiteX7" fmla="*/ 0 w 2939145"/>
                <a:gd name="connsiteY7" fmla="*/ 330533 h 1316422"/>
                <a:gd name="connsiteX0" fmla="*/ 343233 w 2939145"/>
                <a:gd name="connsiteY0" fmla="*/ 0 h 1319597"/>
                <a:gd name="connsiteX1" fmla="*/ 2719737 w 2939145"/>
                <a:gd name="connsiteY1" fmla="*/ 3175 h 1319597"/>
                <a:gd name="connsiteX2" fmla="*/ 2939145 w 2939145"/>
                <a:gd name="connsiteY2" fmla="*/ 222583 h 1319597"/>
                <a:gd name="connsiteX3" fmla="*/ 2939145 w 2939145"/>
                <a:gd name="connsiteY3" fmla="*/ 1100189 h 1319597"/>
                <a:gd name="connsiteX4" fmla="*/ 2719737 w 2939145"/>
                <a:gd name="connsiteY4" fmla="*/ 1319597 h 1319597"/>
                <a:gd name="connsiteX5" fmla="*/ 219408 w 2939145"/>
                <a:gd name="connsiteY5" fmla="*/ 1319597 h 1319597"/>
                <a:gd name="connsiteX6" fmla="*/ 0 w 2939145"/>
                <a:gd name="connsiteY6" fmla="*/ 1100189 h 1319597"/>
                <a:gd name="connsiteX7" fmla="*/ 0 w 2939145"/>
                <a:gd name="connsiteY7" fmla="*/ 333708 h 131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9145" h="1319597">
                  <a:moveTo>
                    <a:pt x="343233" y="0"/>
                  </a:moveTo>
                  <a:lnTo>
                    <a:pt x="2719737" y="3175"/>
                  </a:lnTo>
                  <a:cubicBezTo>
                    <a:pt x="2840913" y="3175"/>
                    <a:pt x="2939145" y="101407"/>
                    <a:pt x="2939145" y="222583"/>
                  </a:cubicBezTo>
                  <a:lnTo>
                    <a:pt x="2939145" y="1100189"/>
                  </a:lnTo>
                  <a:cubicBezTo>
                    <a:pt x="2939145" y="1221365"/>
                    <a:pt x="2840913" y="1319597"/>
                    <a:pt x="2719737" y="1319597"/>
                  </a:cubicBezTo>
                  <a:lnTo>
                    <a:pt x="219408" y="1319597"/>
                  </a:lnTo>
                  <a:cubicBezTo>
                    <a:pt x="98232" y="1319597"/>
                    <a:pt x="0" y="1221365"/>
                    <a:pt x="0" y="1100189"/>
                  </a:cubicBezTo>
                  <a:lnTo>
                    <a:pt x="0" y="333708"/>
                  </a:lnTo>
                </a:path>
              </a:pathLst>
            </a:custGeom>
            <a:solidFill>
              <a:srgbClr val="FFFFFF"/>
            </a:solidFill>
            <a:ln w="31750" cap="flat" cmpd="sng" algn="ctr">
              <a:solidFill>
                <a:schemeClr val="accent5"/>
              </a:solidFill>
              <a:prstDash val="sysDash"/>
              <a:miter lim="800000"/>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MS London"/>
                <a:ea typeface="+mn-ea"/>
                <a:cs typeface="+mn-cs"/>
              </a:endParaRPr>
            </a:p>
          </p:txBody>
        </p:sp>
        <p:sp>
          <p:nvSpPr>
            <p:cNvPr id="13" name="TextBox 12">
              <a:extLst>
                <a:ext uri="{FF2B5EF4-FFF2-40B4-BE49-F238E27FC236}">
                  <a16:creationId xmlns:a16="http://schemas.microsoft.com/office/drawing/2014/main" id="{EB2ABE9F-B359-F9A8-4C6A-862D6D9C7FA6}"/>
                </a:ext>
              </a:extLst>
            </p:cNvPr>
            <p:cNvSpPr txBox="1"/>
            <p:nvPr/>
          </p:nvSpPr>
          <p:spPr>
            <a:xfrm>
              <a:off x="5563310" y="1896956"/>
              <a:ext cx="2494388" cy="259244"/>
            </a:xfrm>
            <a:prstGeom prst="rect">
              <a:avLst/>
            </a:prstGeom>
            <a:noFill/>
          </p:spPr>
          <p:txBody>
            <a:bodyPr wrap="square">
              <a:noAutofit/>
            </a:bodyPr>
            <a:lstStyle/>
            <a:p>
              <a:pPr algn="ctr"/>
              <a:r>
                <a:rPr lang="en-GB" sz="1400" b="1" dirty="0">
                  <a:solidFill>
                    <a:schemeClr val="accent5"/>
                  </a:solidFill>
                  <a:latin typeface="Aptos" panose="020B0004020202020204" pitchFamily="34" charset="0"/>
                </a:rPr>
                <a:t>Transferred within 90 days</a:t>
              </a:r>
            </a:p>
          </p:txBody>
        </p:sp>
        <p:sp>
          <p:nvSpPr>
            <p:cNvPr id="15" name="TextBox 14">
              <a:extLst>
                <a:ext uri="{FF2B5EF4-FFF2-40B4-BE49-F238E27FC236}">
                  <a16:creationId xmlns:a16="http://schemas.microsoft.com/office/drawing/2014/main" id="{568C6A6A-3512-3AB0-1AB6-3455E1B72817}"/>
                </a:ext>
              </a:extLst>
            </p:cNvPr>
            <p:cNvSpPr txBox="1"/>
            <p:nvPr/>
          </p:nvSpPr>
          <p:spPr>
            <a:xfrm>
              <a:off x="4563921" y="1657631"/>
              <a:ext cx="1411356" cy="523220"/>
            </a:xfrm>
            <a:prstGeom prst="rect">
              <a:avLst/>
            </a:prstGeom>
            <a:noFill/>
          </p:spPr>
          <p:txBody>
            <a:bodyPr wrap="square">
              <a:spAutoFit/>
            </a:bodyPr>
            <a:lstStyle/>
            <a:p>
              <a:pPr algn="ctr"/>
              <a:r>
                <a:rPr lang="en-GB" sz="2800" dirty="0">
                  <a:solidFill>
                    <a:schemeClr val="accent5"/>
                  </a:solidFill>
                  <a:latin typeface="Aptos" panose="020B0004020202020204" pitchFamily="34" charset="0"/>
                </a:rPr>
                <a:t>ISA</a:t>
              </a:r>
            </a:p>
          </p:txBody>
        </p:sp>
      </p:grpSp>
      <p:sp>
        <p:nvSpPr>
          <p:cNvPr id="2" name="Oval 24">
            <a:extLst>
              <a:ext uri="{FF2B5EF4-FFF2-40B4-BE49-F238E27FC236}">
                <a16:creationId xmlns:a16="http://schemas.microsoft.com/office/drawing/2014/main" id="{DB977DBB-A069-146D-C947-0C14D319ACC7}"/>
              </a:ext>
            </a:extLst>
          </p:cNvPr>
          <p:cNvSpPr/>
          <p:nvPr/>
        </p:nvSpPr>
        <p:spPr>
          <a:xfrm>
            <a:off x="5164601" y="2142783"/>
            <a:ext cx="474414" cy="599550"/>
          </a:xfrm>
          <a:custGeom>
            <a:avLst/>
            <a:gdLst/>
            <a:ahLst/>
            <a:cxnLst/>
            <a:rect l="l" t="t" r="r" b="b"/>
            <a:pathLst>
              <a:path w="1368152" h="1729030">
                <a:moveTo>
                  <a:pt x="410799" y="964935"/>
                </a:moveTo>
                <a:lnTo>
                  <a:pt x="684076" y="1213368"/>
                </a:lnTo>
                <a:lnTo>
                  <a:pt x="957353" y="964935"/>
                </a:lnTo>
                <a:cubicBezTo>
                  <a:pt x="878535" y="1015571"/>
                  <a:pt x="784626" y="1044000"/>
                  <a:pt x="684076" y="1044000"/>
                </a:cubicBezTo>
                <a:cubicBezTo>
                  <a:pt x="583527" y="1044000"/>
                  <a:pt x="489617" y="1015571"/>
                  <a:pt x="410799" y="964935"/>
                </a:cubicBezTo>
                <a:close/>
                <a:moveTo>
                  <a:pt x="684076" y="0"/>
                </a:moveTo>
                <a:cubicBezTo>
                  <a:pt x="972369" y="0"/>
                  <a:pt x="1206076" y="233707"/>
                  <a:pt x="1206076" y="522000"/>
                </a:cubicBezTo>
                <a:cubicBezTo>
                  <a:pt x="1206076" y="694714"/>
                  <a:pt x="1122196" y="847837"/>
                  <a:pt x="992015" y="941581"/>
                </a:cubicBezTo>
                <a:cubicBezTo>
                  <a:pt x="1215775" y="1051628"/>
                  <a:pt x="1368152" y="1282524"/>
                  <a:pt x="1368152" y="1549010"/>
                </a:cubicBezTo>
                <a:lnTo>
                  <a:pt x="1368152" y="1729030"/>
                </a:lnTo>
                <a:lnTo>
                  <a:pt x="0" y="1729030"/>
                </a:lnTo>
                <a:lnTo>
                  <a:pt x="0" y="1549010"/>
                </a:lnTo>
                <a:cubicBezTo>
                  <a:pt x="0" y="1282524"/>
                  <a:pt x="152377" y="1051628"/>
                  <a:pt x="376137" y="941581"/>
                </a:cubicBezTo>
                <a:cubicBezTo>
                  <a:pt x="245956" y="847837"/>
                  <a:pt x="162076" y="694714"/>
                  <a:pt x="162076" y="522000"/>
                </a:cubicBezTo>
                <a:cubicBezTo>
                  <a:pt x="162076" y="233707"/>
                  <a:pt x="395783" y="0"/>
                  <a:pt x="684076" y="0"/>
                </a:cubicBezTo>
                <a:close/>
              </a:path>
            </a:pathLst>
          </a:custGeom>
          <a:solidFill>
            <a:srgbClr val="5DD6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Calibri"/>
            </a:endParaRPr>
          </a:p>
        </p:txBody>
      </p:sp>
      <p:grpSp>
        <p:nvGrpSpPr>
          <p:cNvPr id="3" name="Group 2">
            <a:extLst>
              <a:ext uri="{FF2B5EF4-FFF2-40B4-BE49-F238E27FC236}">
                <a16:creationId xmlns:a16="http://schemas.microsoft.com/office/drawing/2014/main" id="{3466ABD8-05CF-0209-7364-0DEEBAEAA785}"/>
              </a:ext>
            </a:extLst>
          </p:cNvPr>
          <p:cNvGrpSpPr/>
          <p:nvPr/>
        </p:nvGrpSpPr>
        <p:grpSpPr>
          <a:xfrm>
            <a:off x="2364664" y="2506751"/>
            <a:ext cx="2939145" cy="2536626"/>
            <a:chOff x="1017037" y="2925178"/>
            <a:chExt cx="2939145" cy="1473821"/>
          </a:xfrm>
        </p:grpSpPr>
        <p:sp>
          <p:nvSpPr>
            <p:cNvPr id="4" name="Rounded Rectangle 7">
              <a:extLst>
                <a:ext uri="{FF2B5EF4-FFF2-40B4-BE49-F238E27FC236}">
                  <a16:creationId xmlns:a16="http://schemas.microsoft.com/office/drawing/2014/main" id="{4648C41E-FCC8-0B72-D64D-4C131D6ABBD6}"/>
                </a:ext>
              </a:extLst>
            </p:cNvPr>
            <p:cNvSpPr/>
            <p:nvPr/>
          </p:nvSpPr>
          <p:spPr>
            <a:xfrm>
              <a:off x="1017037" y="2925178"/>
              <a:ext cx="2939145" cy="1473821"/>
            </a:xfrm>
            <a:custGeom>
              <a:avLst/>
              <a:gdLst>
                <a:gd name="connsiteX0" fmla="*/ 0 w 2939145"/>
                <a:gd name="connsiteY0" fmla="*/ 219408 h 1316422"/>
                <a:gd name="connsiteX1" fmla="*/ 219408 w 2939145"/>
                <a:gd name="connsiteY1" fmla="*/ 0 h 1316422"/>
                <a:gd name="connsiteX2" fmla="*/ 2719737 w 2939145"/>
                <a:gd name="connsiteY2" fmla="*/ 0 h 1316422"/>
                <a:gd name="connsiteX3" fmla="*/ 2939145 w 2939145"/>
                <a:gd name="connsiteY3" fmla="*/ 219408 h 1316422"/>
                <a:gd name="connsiteX4" fmla="*/ 2939145 w 2939145"/>
                <a:gd name="connsiteY4" fmla="*/ 1097014 h 1316422"/>
                <a:gd name="connsiteX5" fmla="*/ 2719737 w 2939145"/>
                <a:gd name="connsiteY5" fmla="*/ 1316422 h 1316422"/>
                <a:gd name="connsiteX6" fmla="*/ 219408 w 2939145"/>
                <a:gd name="connsiteY6" fmla="*/ 1316422 h 1316422"/>
                <a:gd name="connsiteX7" fmla="*/ 0 w 2939145"/>
                <a:gd name="connsiteY7" fmla="*/ 1097014 h 1316422"/>
                <a:gd name="connsiteX8" fmla="*/ 0 w 2939145"/>
                <a:gd name="connsiteY8" fmla="*/ 219408 h 1316422"/>
                <a:gd name="connsiteX0" fmla="*/ 2939145 w 3030585"/>
                <a:gd name="connsiteY0" fmla="*/ 219408 h 1316422"/>
                <a:gd name="connsiteX1" fmla="*/ 2939145 w 3030585"/>
                <a:gd name="connsiteY1" fmla="*/ 1097014 h 1316422"/>
                <a:gd name="connsiteX2" fmla="*/ 2719737 w 3030585"/>
                <a:gd name="connsiteY2" fmla="*/ 1316422 h 1316422"/>
                <a:gd name="connsiteX3" fmla="*/ 219408 w 3030585"/>
                <a:gd name="connsiteY3" fmla="*/ 1316422 h 1316422"/>
                <a:gd name="connsiteX4" fmla="*/ 0 w 3030585"/>
                <a:gd name="connsiteY4" fmla="*/ 1097014 h 1316422"/>
                <a:gd name="connsiteX5" fmla="*/ 0 w 3030585"/>
                <a:gd name="connsiteY5" fmla="*/ 219408 h 1316422"/>
                <a:gd name="connsiteX6" fmla="*/ 219408 w 3030585"/>
                <a:gd name="connsiteY6" fmla="*/ 0 h 1316422"/>
                <a:gd name="connsiteX7" fmla="*/ 2719737 w 3030585"/>
                <a:gd name="connsiteY7" fmla="*/ 0 h 1316422"/>
                <a:gd name="connsiteX8" fmla="*/ 3030585 w 3030585"/>
                <a:gd name="connsiteY8" fmla="*/ 310848 h 1316422"/>
                <a:gd name="connsiteX0" fmla="*/ 2939145 w 2939145"/>
                <a:gd name="connsiteY0" fmla="*/ 219408 h 1316422"/>
                <a:gd name="connsiteX1" fmla="*/ 2939145 w 2939145"/>
                <a:gd name="connsiteY1" fmla="*/ 1097014 h 1316422"/>
                <a:gd name="connsiteX2" fmla="*/ 2719737 w 2939145"/>
                <a:gd name="connsiteY2" fmla="*/ 1316422 h 1316422"/>
                <a:gd name="connsiteX3" fmla="*/ 219408 w 2939145"/>
                <a:gd name="connsiteY3" fmla="*/ 1316422 h 1316422"/>
                <a:gd name="connsiteX4" fmla="*/ 0 w 2939145"/>
                <a:gd name="connsiteY4" fmla="*/ 1097014 h 1316422"/>
                <a:gd name="connsiteX5" fmla="*/ 0 w 2939145"/>
                <a:gd name="connsiteY5" fmla="*/ 219408 h 1316422"/>
                <a:gd name="connsiteX6" fmla="*/ 219408 w 2939145"/>
                <a:gd name="connsiteY6" fmla="*/ 0 h 1316422"/>
                <a:gd name="connsiteX7" fmla="*/ 2719737 w 2939145"/>
                <a:gd name="connsiteY7" fmla="*/ 0 h 1316422"/>
                <a:gd name="connsiteX0" fmla="*/ 2935970 w 2939145"/>
                <a:gd name="connsiteY0" fmla="*/ 419433 h 1316422"/>
                <a:gd name="connsiteX1" fmla="*/ 2939145 w 2939145"/>
                <a:gd name="connsiteY1" fmla="*/ 1097014 h 1316422"/>
                <a:gd name="connsiteX2" fmla="*/ 2719737 w 2939145"/>
                <a:gd name="connsiteY2" fmla="*/ 1316422 h 1316422"/>
                <a:gd name="connsiteX3" fmla="*/ 219408 w 2939145"/>
                <a:gd name="connsiteY3" fmla="*/ 1316422 h 1316422"/>
                <a:gd name="connsiteX4" fmla="*/ 0 w 2939145"/>
                <a:gd name="connsiteY4" fmla="*/ 1097014 h 1316422"/>
                <a:gd name="connsiteX5" fmla="*/ 0 w 2939145"/>
                <a:gd name="connsiteY5" fmla="*/ 219408 h 1316422"/>
                <a:gd name="connsiteX6" fmla="*/ 219408 w 2939145"/>
                <a:gd name="connsiteY6" fmla="*/ 0 h 1316422"/>
                <a:gd name="connsiteX7" fmla="*/ 2719737 w 2939145"/>
                <a:gd name="connsiteY7" fmla="*/ 0 h 1316422"/>
                <a:gd name="connsiteX0" fmla="*/ 2935970 w 2939145"/>
                <a:gd name="connsiteY0" fmla="*/ 422608 h 1319597"/>
                <a:gd name="connsiteX1" fmla="*/ 2939145 w 2939145"/>
                <a:gd name="connsiteY1" fmla="*/ 1100189 h 1319597"/>
                <a:gd name="connsiteX2" fmla="*/ 2719737 w 2939145"/>
                <a:gd name="connsiteY2" fmla="*/ 1319597 h 1319597"/>
                <a:gd name="connsiteX3" fmla="*/ 219408 w 2939145"/>
                <a:gd name="connsiteY3" fmla="*/ 1319597 h 1319597"/>
                <a:gd name="connsiteX4" fmla="*/ 0 w 2939145"/>
                <a:gd name="connsiteY4" fmla="*/ 1100189 h 1319597"/>
                <a:gd name="connsiteX5" fmla="*/ 0 w 2939145"/>
                <a:gd name="connsiteY5" fmla="*/ 222583 h 1319597"/>
                <a:gd name="connsiteX6" fmla="*/ 219408 w 2939145"/>
                <a:gd name="connsiteY6" fmla="*/ 3175 h 1319597"/>
                <a:gd name="connsiteX7" fmla="*/ 2573687 w 2939145"/>
                <a:gd name="connsiteY7" fmla="*/ 0 h 131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9145" h="1319597">
                  <a:moveTo>
                    <a:pt x="2935970" y="422608"/>
                  </a:moveTo>
                  <a:cubicBezTo>
                    <a:pt x="2937028" y="648468"/>
                    <a:pt x="2938087" y="874329"/>
                    <a:pt x="2939145" y="1100189"/>
                  </a:cubicBezTo>
                  <a:cubicBezTo>
                    <a:pt x="2939145" y="1221365"/>
                    <a:pt x="2840913" y="1319597"/>
                    <a:pt x="2719737" y="1319597"/>
                  </a:cubicBezTo>
                  <a:lnTo>
                    <a:pt x="219408" y="1319597"/>
                  </a:lnTo>
                  <a:cubicBezTo>
                    <a:pt x="98232" y="1319597"/>
                    <a:pt x="0" y="1221365"/>
                    <a:pt x="0" y="1100189"/>
                  </a:cubicBezTo>
                  <a:lnTo>
                    <a:pt x="0" y="222583"/>
                  </a:lnTo>
                  <a:cubicBezTo>
                    <a:pt x="0" y="101407"/>
                    <a:pt x="98232" y="3175"/>
                    <a:pt x="219408" y="3175"/>
                  </a:cubicBezTo>
                  <a:lnTo>
                    <a:pt x="2573687" y="0"/>
                  </a:lnTo>
                </a:path>
              </a:pathLst>
            </a:custGeom>
            <a:solidFill>
              <a:srgbClr val="FFFFFF"/>
            </a:solidFill>
            <a:ln w="31750" cap="flat" cmpd="sng" algn="ctr">
              <a:solidFill>
                <a:schemeClr val="accent3"/>
              </a:solidFill>
              <a:prstDash val="sysDash"/>
              <a:miter lim="800000"/>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MS London"/>
                <a:ea typeface="+mn-ea"/>
                <a:cs typeface="+mn-cs"/>
              </a:endParaRPr>
            </a:p>
          </p:txBody>
        </p:sp>
        <p:sp>
          <p:nvSpPr>
            <p:cNvPr id="5" name="TextBox 4">
              <a:extLst>
                <a:ext uri="{FF2B5EF4-FFF2-40B4-BE49-F238E27FC236}">
                  <a16:creationId xmlns:a16="http://schemas.microsoft.com/office/drawing/2014/main" id="{F3A1BAA3-49BD-B56C-692C-2A3F3EA88581}"/>
                </a:ext>
              </a:extLst>
            </p:cNvPr>
            <p:cNvSpPr txBox="1"/>
            <p:nvPr/>
          </p:nvSpPr>
          <p:spPr>
            <a:xfrm>
              <a:off x="1432505" y="2990265"/>
              <a:ext cx="2205083" cy="293457"/>
            </a:xfrm>
            <a:prstGeom prst="rect">
              <a:avLst/>
            </a:prstGeom>
            <a:noFill/>
          </p:spPr>
          <p:txBody>
            <a:bodyPr wrap="square">
              <a:noAutofit/>
            </a:bodyPr>
            <a:lstStyle/>
            <a:p>
              <a:pPr algn="ctr"/>
              <a:r>
                <a:rPr lang="en-GB" sz="1400" b="1" err="1">
                  <a:solidFill>
                    <a:schemeClr val="accent3"/>
                  </a:solidFill>
                  <a:latin typeface="Aptos" panose="020B0004020202020204" pitchFamily="34" charset="0"/>
                </a:rPr>
                <a:t>Sharesave</a:t>
              </a:r>
              <a:r>
                <a:rPr lang="en-GB" sz="1400" b="1">
                  <a:solidFill>
                    <a:schemeClr val="accent3"/>
                  </a:solidFill>
                  <a:latin typeface="Aptos" panose="020B0004020202020204" pitchFamily="34" charset="0"/>
                </a:rPr>
                <a:t> member</a:t>
              </a:r>
            </a:p>
          </p:txBody>
        </p:sp>
      </p:grpSp>
      <p:sp>
        <p:nvSpPr>
          <p:cNvPr id="6" name="TextBox 5">
            <a:extLst>
              <a:ext uri="{FF2B5EF4-FFF2-40B4-BE49-F238E27FC236}">
                <a16:creationId xmlns:a16="http://schemas.microsoft.com/office/drawing/2014/main" id="{CB4202B8-F566-55F5-EDB2-4841E8624D19}"/>
              </a:ext>
            </a:extLst>
          </p:cNvPr>
          <p:cNvSpPr txBox="1"/>
          <p:nvPr/>
        </p:nvSpPr>
        <p:spPr>
          <a:xfrm>
            <a:off x="2425920" y="2888941"/>
            <a:ext cx="3006689" cy="2154436"/>
          </a:xfrm>
          <a:prstGeom prst="rect">
            <a:avLst/>
          </a:prstGeom>
          <a:noFill/>
        </p:spPr>
        <p:txBody>
          <a:bodyPr wrap="square">
            <a:spAutoFit/>
          </a:bodyPr>
          <a:lstStyle/>
          <a:p>
            <a:pPr marL="179388" indent="-179388">
              <a:spcAft>
                <a:spcPts val="1200"/>
              </a:spcAft>
              <a:buFont typeface="Arial" panose="020B0604020202020204" pitchFamily="34" charset="0"/>
              <a:buChar char="•"/>
            </a:pPr>
            <a:r>
              <a:rPr lang="en-GB" sz="1400" dirty="0">
                <a:solidFill>
                  <a:srgbClr val="000000"/>
                </a:solidFill>
                <a:latin typeface="Aptos" panose="020B0004020202020204" pitchFamily="34" charset="0"/>
              </a:rPr>
              <a:t>Saved £490 per month</a:t>
            </a:r>
          </a:p>
          <a:p>
            <a:pPr marL="179388" indent="-179388">
              <a:spcAft>
                <a:spcPts val="1200"/>
              </a:spcAft>
              <a:buFont typeface="Arial" panose="020B0604020202020204" pitchFamily="34" charset="0"/>
              <a:buChar char="•"/>
            </a:pPr>
            <a:r>
              <a:rPr lang="en-GB" sz="1400" dirty="0">
                <a:solidFill>
                  <a:srgbClr val="000000"/>
                </a:solidFill>
                <a:latin typeface="Aptos" panose="020B0004020202020204" pitchFamily="34" charset="0"/>
              </a:rPr>
              <a:t>Holds 7,761 shares</a:t>
            </a:r>
          </a:p>
          <a:p>
            <a:pPr marL="179388" indent="-179388">
              <a:spcAft>
                <a:spcPts val="1200"/>
              </a:spcAft>
              <a:buFont typeface="Arial" panose="020B0604020202020204" pitchFamily="34" charset="0"/>
              <a:buChar char="•"/>
            </a:pPr>
            <a:r>
              <a:rPr lang="en-GB" sz="1400" dirty="0">
                <a:solidFill>
                  <a:srgbClr val="000000"/>
                </a:solidFill>
                <a:latin typeface="Aptos" panose="020B0004020202020204" pitchFamily="34" charset="0"/>
              </a:rPr>
              <a:t>Share value = £27,940</a:t>
            </a:r>
          </a:p>
          <a:p>
            <a:pPr marL="179388" indent="-179388">
              <a:spcAft>
                <a:spcPts val="1200"/>
              </a:spcAft>
              <a:buFont typeface="Arial" panose="020B0604020202020204" pitchFamily="34" charset="0"/>
              <a:buChar char="•"/>
            </a:pPr>
            <a:r>
              <a:rPr lang="en-GB" sz="1400" dirty="0">
                <a:solidFill>
                  <a:srgbClr val="000000"/>
                </a:solidFill>
                <a:latin typeface="Aptos" panose="020B0004020202020204" pitchFamily="34" charset="0"/>
              </a:rPr>
              <a:t>Total gain =  £10,300</a:t>
            </a:r>
          </a:p>
          <a:p>
            <a:pPr marL="179388" indent="-179388">
              <a:spcAft>
                <a:spcPts val="1200"/>
              </a:spcAft>
              <a:buFont typeface="Arial" panose="020B0604020202020204" pitchFamily="34" charset="0"/>
              <a:buChar char="•"/>
            </a:pPr>
            <a:r>
              <a:rPr lang="en-GB" sz="1400" dirty="0">
                <a:solidFill>
                  <a:srgbClr val="000000"/>
                </a:solidFill>
                <a:latin typeface="Aptos" panose="020B0004020202020204" pitchFamily="34" charset="0"/>
              </a:rPr>
              <a:t>Sells 2,260 shares</a:t>
            </a:r>
          </a:p>
          <a:p>
            <a:pPr marL="179388" indent="-179388">
              <a:spcAft>
                <a:spcPts val="1200"/>
              </a:spcAft>
              <a:buFont typeface="Arial" panose="020B0604020202020204" pitchFamily="34" charset="0"/>
              <a:buChar char="•"/>
            </a:pPr>
            <a:r>
              <a:rPr lang="en-GB" sz="1400" dirty="0">
                <a:solidFill>
                  <a:srgbClr val="000000"/>
                </a:solidFill>
                <a:latin typeface="Aptos" panose="020B0004020202020204" pitchFamily="34" charset="0"/>
              </a:rPr>
              <a:t>Realises gain of £2,999</a:t>
            </a:r>
          </a:p>
        </p:txBody>
      </p:sp>
      <p:sp>
        <p:nvSpPr>
          <p:cNvPr id="7" name="TextBox 6">
            <a:extLst>
              <a:ext uri="{FF2B5EF4-FFF2-40B4-BE49-F238E27FC236}">
                <a16:creationId xmlns:a16="http://schemas.microsoft.com/office/drawing/2014/main" id="{2C60B9CF-2DFF-8E4F-38FC-7EF9C9D69482}"/>
              </a:ext>
            </a:extLst>
          </p:cNvPr>
          <p:cNvSpPr txBox="1"/>
          <p:nvPr/>
        </p:nvSpPr>
        <p:spPr>
          <a:xfrm>
            <a:off x="780683" y="1638414"/>
            <a:ext cx="5461367" cy="338554"/>
          </a:xfrm>
          <a:prstGeom prst="rect">
            <a:avLst/>
          </a:prstGeom>
        </p:spPr>
        <p:txBody>
          <a:bodyPr wrap="square">
            <a:spAutoFit/>
          </a:bodyPr>
          <a:lstStyle>
            <a:defPPr>
              <a:defRPr lang="en-US"/>
            </a:defPPr>
            <a:lvl1pPr>
              <a:spcAft>
                <a:spcPts val="1200"/>
              </a:spcAft>
              <a:buClr>
                <a:srgbClr val="635A54"/>
              </a:buClr>
              <a:buSzPct val="150000"/>
              <a:defRPr sz="1600">
                <a:solidFill>
                  <a:srgbClr val="000000"/>
                </a:solidFill>
              </a:defRPr>
            </a:lvl1pPr>
          </a:lstStyle>
          <a:p>
            <a:r>
              <a:rPr lang="en-GB">
                <a:latin typeface="Aptos" panose="020B0004020202020204" pitchFamily="34" charset="0"/>
              </a:rPr>
              <a:t>Using the ISA transfer window (ISA allowance is £20,000)</a:t>
            </a:r>
          </a:p>
        </p:txBody>
      </p:sp>
      <p:sp>
        <p:nvSpPr>
          <p:cNvPr id="8" name="Title 1">
            <a:extLst>
              <a:ext uri="{FF2B5EF4-FFF2-40B4-BE49-F238E27FC236}">
                <a16:creationId xmlns:a16="http://schemas.microsoft.com/office/drawing/2014/main" id="{974B25CA-0977-A4C5-3B4C-CE6ED1648C45}"/>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sz="3600">
                <a:solidFill>
                  <a:srgbClr val="391C66"/>
                </a:solidFill>
                <a:latin typeface="Aptos Display" panose="020B0004020202020204" pitchFamily="34" charset="0"/>
                <a:ea typeface="ヒラギノ角ゴ Pro W3"/>
              </a:rPr>
              <a:t>Transferring to an ISA</a:t>
            </a:r>
          </a:p>
        </p:txBody>
      </p:sp>
      <p:sp>
        <p:nvSpPr>
          <p:cNvPr id="14" name="TextBox 13">
            <a:extLst>
              <a:ext uri="{FF2B5EF4-FFF2-40B4-BE49-F238E27FC236}">
                <a16:creationId xmlns:a16="http://schemas.microsoft.com/office/drawing/2014/main" id="{69907B74-D5F5-AF29-2258-609FC493A712}"/>
              </a:ext>
            </a:extLst>
          </p:cNvPr>
          <p:cNvSpPr txBox="1"/>
          <p:nvPr/>
        </p:nvSpPr>
        <p:spPr>
          <a:xfrm>
            <a:off x="6793599" y="3004960"/>
            <a:ext cx="2967330" cy="1846659"/>
          </a:xfrm>
          <a:prstGeom prst="rect">
            <a:avLst/>
          </a:prstGeom>
          <a:noFill/>
        </p:spPr>
        <p:txBody>
          <a:bodyPr wrap="square">
            <a:spAutoFit/>
          </a:bodyPr>
          <a:lstStyle/>
          <a:p>
            <a:pPr marL="179388" indent="-179388">
              <a:spcAft>
                <a:spcPts val="1200"/>
              </a:spcAft>
              <a:buFont typeface="Arial" panose="020B0604020202020204" pitchFamily="34" charset="0"/>
              <a:buChar char="•"/>
            </a:pPr>
            <a:r>
              <a:rPr lang="en-GB" sz="1400" dirty="0">
                <a:solidFill>
                  <a:srgbClr val="000000"/>
                </a:solidFill>
                <a:latin typeface="Aptos" panose="020B0004020202020204" pitchFamily="34" charset="0"/>
              </a:rPr>
              <a:t>5,501 shares transferred to ISA</a:t>
            </a:r>
          </a:p>
          <a:p>
            <a:pPr marL="179388" indent="-179388">
              <a:spcAft>
                <a:spcPts val="1200"/>
              </a:spcAft>
              <a:buFont typeface="Arial" panose="020B0604020202020204" pitchFamily="34" charset="0"/>
              <a:buChar char="•"/>
            </a:pPr>
            <a:r>
              <a:rPr lang="en-GB" sz="1400" dirty="0">
                <a:solidFill>
                  <a:srgbClr val="000000"/>
                </a:solidFill>
                <a:latin typeface="Aptos" panose="020B0004020202020204" pitchFamily="34" charset="0"/>
              </a:rPr>
              <a:t>5,501 shares = £19,803</a:t>
            </a:r>
          </a:p>
          <a:p>
            <a:pPr marL="179388" indent="-179388">
              <a:spcAft>
                <a:spcPts val="1200"/>
              </a:spcAft>
              <a:buFont typeface="Arial" panose="020B0604020202020204" pitchFamily="34" charset="0"/>
              <a:buChar char="•"/>
            </a:pPr>
            <a:r>
              <a:rPr lang="en-GB" sz="1400" dirty="0">
                <a:solidFill>
                  <a:srgbClr val="000000"/>
                </a:solidFill>
                <a:latin typeface="Aptos" panose="020B0004020202020204" pitchFamily="34" charset="0"/>
              </a:rPr>
              <a:t>No CGT charge as transferred within 90 days</a:t>
            </a:r>
          </a:p>
          <a:p>
            <a:pPr marL="179388" indent="-179388">
              <a:spcAft>
                <a:spcPts val="1200"/>
              </a:spcAft>
              <a:buFont typeface="Arial" panose="020B0604020202020204" pitchFamily="34" charset="0"/>
              <a:buChar char="•"/>
            </a:pPr>
            <a:r>
              <a:rPr lang="en-GB" sz="1400" dirty="0">
                <a:solidFill>
                  <a:srgbClr val="000000"/>
                </a:solidFill>
                <a:latin typeface="Aptos" panose="020B0004020202020204" pitchFamily="34" charset="0"/>
              </a:rPr>
              <a:t>No future CGT liability within an ISA</a:t>
            </a:r>
          </a:p>
        </p:txBody>
      </p:sp>
      <p:cxnSp>
        <p:nvCxnSpPr>
          <p:cNvPr id="9" name="Straight Connector 8">
            <a:extLst>
              <a:ext uri="{FF2B5EF4-FFF2-40B4-BE49-F238E27FC236}">
                <a16:creationId xmlns:a16="http://schemas.microsoft.com/office/drawing/2014/main" id="{C47164F6-115F-A97E-02C2-ABF2C9BC3896}"/>
              </a:ext>
            </a:extLst>
          </p:cNvPr>
          <p:cNvCxnSpPr/>
          <p:nvPr/>
        </p:nvCxnSpPr>
        <p:spPr>
          <a:xfrm>
            <a:off x="22241" y="5903130"/>
            <a:ext cx="12157449" cy="0"/>
          </a:xfrm>
          <a:prstGeom prst="line">
            <a:avLst/>
          </a:prstGeom>
          <a:ln w="66675">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E0E6974F-8E42-8465-3BD8-76FD02720558}"/>
              </a:ext>
            </a:extLst>
          </p:cNvPr>
          <p:cNvSpPr/>
          <p:nvPr/>
        </p:nvSpPr>
        <p:spPr>
          <a:xfrm>
            <a:off x="3728195" y="5816882"/>
            <a:ext cx="172204" cy="172204"/>
          </a:xfrm>
          <a:prstGeom prst="ellipse">
            <a:avLst/>
          </a:prstGeom>
          <a:solidFill>
            <a:srgbClr val="5DD6F9"/>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sz="1400">
              <a:solidFill>
                <a:schemeClr val="accent3"/>
              </a:solidFill>
              <a:latin typeface="Arial"/>
            </a:endParaRPr>
          </a:p>
        </p:txBody>
      </p:sp>
      <p:grpSp>
        <p:nvGrpSpPr>
          <p:cNvPr id="44" name="Group 43">
            <a:extLst>
              <a:ext uri="{FF2B5EF4-FFF2-40B4-BE49-F238E27FC236}">
                <a16:creationId xmlns:a16="http://schemas.microsoft.com/office/drawing/2014/main" id="{374849DE-55DB-3BA1-566F-FBB62FE2A98A}"/>
              </a:ext>
            </a:extLst>
          </p:cNvPr>
          <p:cNvGrpSpPr/>
          <p:nvPr/>
        </p:nvGrpSpPr>
        <p:grpSpPr>
          <a:xfrm>
            <a:off x="2998588" y="5329124"/>
            <a:ext cx="1768176" cy="976991"/>
            <a:chOff x="1482690" y="5418455"/>
            <a:chExt cx="1768176" cy="976991"/>
          </a:xfrm>
        </p:grpSpPr>
        <p:sp>
          <p:nvSpPr>
            <p:cNvPr id="45" name="Rectangle 44">
              <a:extLst>
                <a:ext uri="{FF2B5EF4-FFF2-40B4-BE49-F238E27FC236}">
                  <a16:creationId xmlns:a16="http://schemas.microsoft.com/office/drawing/2014/main" id="{FB2172B1-113A-763E-2A67-6E186EB50502}"/>
                </a:ext>
              </a:extLst>
            </p:cNvPr>
            <p:cNvSpPr/>
            <p:nvPr/>
          </p:nvSpPr>
          <p:spPr>
            <a:xfrm>
              <a:off x="1488814" y="5418455"/>
              <a:ext cx="1755930" cy="276999"/>
            </a:xfrm>
            <a:prstGeom prst="rect">
              <a:avLst/>
            </a:prstGeom>
          </p:spPr>
          <p:txBody>
            <a:bodyPr wrap="none">
              <a:spAutoFit/>
            </a:bodyPr>
            <a:lstStyle/>
            <a:p>
              <a:pPr algn="ctr" defTabSz="914400" eaLnBrk="1" fontAlgn="auto" hangingPunct="1">
                <a:spcBef>
                  <a:spcPts val="0"/>
                </a:spcBef>
                <a:spcAft>
                  <a:spcPts val="0"/>
                </a:spcAft>
                <a:defRPr/>
              </a:pPr>
              <a:r>
                <a:rPr lang="en-GB" sz="1200" b="1" dirty="0">
                  <a:solidFill>
                    <a:schemeClr val="accent3"/>
                  </a:solidFill>
                  <a:latin typeface="Aptos" panose="020B0004020202020204" pitchFamily="34" charset="0"/>
                  <a:ea typeface="ヒラギノ角ゴ Pro W3" charset="-128"/>
                  <a:cs typeface="Arial" pitchFamily="34" charset="0"/>
                </a:rPr>
                <a:t>Sells first 2,260 shares</a:t>
              </a:r>
              <a:endParaRPr lang="en-GB" sz="1200" b="1" dirty="0">
                <a:solidFill>
                  <a:schemeClr val="accent3"/>
                </a:solidFill>
                <a:latin typeface="Aptos" panose="020B0004020202020204" pitchFamily="34" charset="0"/>
                <a:ea typeface="+mn-ea"/>
                <a:cs typeface="+mn-cs"/>
              </a:endParaRPr>
            </a:p>
          </p:txBody>
        </p:sp>
        <p:sp>
          <p:nvSpPr>
            <p:cNvPr id="46" name="Rectangle 45">
              <a:extLst>
                <a:ext uri="{FF2B5EF4-FFF2-40B4-BE49-F238E27FC236}">
                  <a16:creationId xmlns:a16="http://schemas.microsoft.com/office/drawing/2014/main" id="{F7B38DD2-504D-FB4D-2082-B13FD8ADEA94}"/>
                </a:ext>
              </a:extLst>
            </p:cNvPr>
            <p:cNvSpPr/>
            <p:nvPr/>
          </p:nvSpPr>
          <p:spPr>
            <a:xfrm>
              <a:off x="1482690" y="6118447"/>
              <a:ext cx="1768176" cy="276999"/>
            </a:xfrm>
            <a:prstGeom prst="rect">
              <a:avLst/>
            </a:prstGeom>
          </p:spPr>
          <p:txBody>
            <a:bodyPr wrap="none">
              <a:spAutoFit/>
            </a:bodyPr>
            <a:lstStyle/>
            <a:p>
              <a:pPr algn="ctr">
                <a:spcAft>
                  <a:spcPts val="1200"/>
                </a:spcAft>
              </a:pPr>
              <a:r>
                <a:rPr lang="en-GB" sz="1200" b="1" dirty="0">
                  <a:solidFill>
                    <a:schemeClr val="accent3"/>
                  </a:solidFill>
                  <a:latin typeface="Aptos" panose="020B0004020202020204" pitchFamily="34" charset="0"/>
                  <a:ea typeface="ヒラギノ角ゴ Pro W3" charset="-128"/>
                  <a:cs typeface="Arial" pitchFamily="34" charset="0"/>
                </a:rPr>
                <a:t>Realises gain of £2,999</a:t>
              </a:r>
            </a:p>
          </p:txBody>
        </p:sp>
        <p:sp>
          <p:nvSpPr>
            <p:cNvPr id="64" name="Rectangle 63">
              <a:extLst>
                <a:ext uri="{FF2B5EF4-FFF2-40B4-BE49-F238E27FC236}">
                  <a16:creationId xmlns:a16="http://schemas.microsoft.com/office/drawing/2014/main" id="{6930AF7A-D2AB-A4F9-ADEE-CB91B3EFB6F1}"/>
                </a:ext>
              </a:extLst>
            </p:cNvPr>
            <p:cNvSpPr/>
            <p:nvPr/>
          </p:nvSpPr>
          <p:spPr>
            <a:xfrm>
              <a:off x="1739848" y="5625215"/>
              <a:ext cx="1253869" cy="253916"/>
            </a:xfrm>
            <a:prstGeom prst="rect">
              <a:avLst/>
            </a:prstGeom>
          </p:spPr>
          <p:txBody>
            <a:bodyPr wrap="none">
              <a:spAutoFit/>
            </a:bodyPr>
            <a:lstStyle/>
            <a:p>
              <a:pPr algn="ctr" defTabSz="914400" eaLnBrk="1" fontAlgn="auto" hangingPunct="1">
                <a:spcBef>
                  <a:spcPts val="0"/>
                </a:spcBef>
                <a:spcAft>
                  <a:spcPts val="0"/>
                </a:spcAft>
                <a:defRPr/>
              </a:pPr>
              <a:r>
                <a:rPr lang="en-GB" sz="1050" b="1" dirty="0">
                  <a:solidFill>
                    <a:schemeClr val="accent3"/>
                  </a:solidFill>
                  <a:latin typeface="Aptos" panose="020B0004020202020204" pitchFamily="34" charset="0"/>
                  <a:ea typeface="ヒラギノ角ゴ Pro W3" charset="-128"/>
                  <a:cs typeface="Arial" pitchFamily="34" charset="0"/>
                </a:rPr>
                <a:t>(valued at £8,136)</a:t>
              </a:r>
              <a:endParaRPr lang="en-GB" sz="1050" b="1" dirty="0">
                <a:solidFill>
                  <a:schemeClr val="accent3"/>
                </a:solidFill>
                <a:latin typeface="Aptos" panose="020B0004020202020204" pitchFamily="34" charset="0"/>
                <a:ea typeface="+mn-ea"/>
                <a:cs typeface="+mn-cs"/>
              </a:endParaRPr>
            </a:p>
          </p:txBody>
        </p:sp>
      </p:grpSp>
      <p:sp>
        <p:nvSpPr>
          <p:cNvPr id="65" name="Oval 64">
            <a:extLst>
              <a:ext uri="{FF2B5EF4-FFF2-40B4-BE49-F238E27FC236}">
                <a16:creationId xmlns:a16="http://schemas.microsoft.com/office/drawing/2014/main" id="{B502D798-98EA-2F09-7F8C-E21D8651F611}"/>
              </a:ext>
            </a:extLst>
          </p:cNvPr>
          <p:cNvSpPr/>
          <p:nvPr/>
        </p:nvSpPr>
        <p:spPr>
          <a:xfrm>
            <a:off x="8248401" y="5816882"/>
            <a:ext cx="172204" cy="172204"/>
          </a:xfrm>
          <a:prstGeom prst="ellipse">
            <a:avLst/>
          </a:prstGeom>
          <a:solidFill>
            <a:schemeClr val="accent5"/>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grpSp>
        <p:nvGrpSpPr>
          <p:cNvPr id="70" name="Group 69">
            <a:extLst>
              <a:ext uri="{FF2B5EF4-FFF2-40B4-BE49-F238E27FC236}">
                <a16:creationId xmlns:a16="http://schemas.microsoft.com/office/drawing/2014/main" id="{0B601C6E-F19B-C7ED-8929-7AFABB680E6B}"/>
              </a:ext>
            </a:extLst>
          </p:cNvPr>
          <p:cNvGrpSpPr/>
          <p:nvPr/>
        </p:nvGrpSpPr>
        <p:grpSpPr>
          <a:xfrm>
            <a:off x="6854205" y="5358260"/>
            <a:ext cx="2960619" cy="947854"/>
            <a:chOff x="5005343" y="4853254"/>
            <a:chExt cx="2960619" cy="947854"/>
          </a:xfrm>
        </p:grpSpPr>
        <p:sp>
          <p:nvSpPr>
            <p:cNvPr id="67" name="Rectangle 66">
              <a:extLst>
                <a:ext uri="{FF2B5EF4-FFF2-40B4-BE49-F238E27FC236}">
                  <a16:creationId xmlns:a16="http://schemas.microsoft.com/office/drawing/2014/main" id="{538AF446-5439-54F8-1B98-C0C8FA87AEDE}"/>
                </a:ext>
              </a:extLst>
            </p:cNvPr>
            <p:cNvSpPr/>
            <p:nvPr/>
          </p:nvSpPr>
          <p:spPr>
            <a:xfrm>
              <a:off x="5005343" y="4853254"/>
              <a:ext cx="2960619" cy="276999"/>
            </a:xfrm>
            <a:prstGeom prst="rect">
              <a:avLst/>
            </a:prstGeom>
          </p:spPr>
          <p:txBody>
            <a:bodyPr wrap="none">
              <a:spAutoFit/>
            </a:bodyPr>
            <a:lstStyle/>
            <a:p>
              <a:pPr algn="ctr" defTabSz="914400" eaLnBrk="1" fontAlgn="auto" hangingPunct="1">
                <a:spcBef>
                  <a:spcPts val="0"/>
                </a:spcBef>
                <a:spcAft>
                  <a:spcPts val="0"/>
                </a:spcAft>
                <a:defRPr/>
              </a:pPr>
              <a:r>
                <a:rPr lang="en-GB" sz="1200" b="1" dirty="0">
                  <a:solidFill>
                    <a:schemeClr val="accent5"/>
                  </a:solidFill>
                  <a:latin typeface="Aptos" panose="020B0004020202020204" pitchFamily="34" charset="0"/>
                  <a:ea typeface="ヒラギノ角ゴ Pro W3" charset="-128"/>
                  <a:cs typeface="Arial" pitchFamily="34" charset="0"/>
                </a:rPr>
                <a:t>Shares in the ISA can be sold at anytime</a:t>
              </a:r>
              <a:endParaRPr lang="en-GB" sz="1200" b="1" dirty="0">
                <a:solidFill>
                  <a:schemeClr val="accent5"/>
                </a:solidFill>
                <a:latin typeface="Aptos" panose="020B0004020202020204" pitchFamily="34" charset="0"/>
                <a:ea typeface="+mn-ea"/>
                <a:cs typeface="+mn-cs"/>
              </a:endParaRPr>
            </a:p>
          </p:txBody>
        </p:sp>
        <p:sp>
          <p:nvSpPr>
            <p:cNvPr id="68" name="Rectangle 67">
              <a:extLst>
                <a:ext uri="{FF2B5EF4-FFF2-40B4-BE49-F238E27FC236}">
                  <a16:creationId xmlns:a16="http://schemas.microsoft.com/office/drawing/2014/main" id="{EF021195-A710-E9F8-851D-2DB9B89A3CD5}"/>
                </a:ext>
              </a:extLst>
            </p:cNvPr>
            <p:cNvSpPr/>
            <p:nvPr/>
          </p:nvSpPr>
          <p:spPr>
            <a:xfrm>
              <a:off x="5686930" y="5524109"/>
              <a:ext cx="1597425" cy="276999"/>
            </a:xfrm>
            <a:prstGeom prst="rect">
              <a:avLst/>
            </a:prstGeom>
          </p:spPr>
          <p:txBody>
            <a:bodyPr wrap="none">
              <a:spAutoFit/>
            </a:bodyPr>
            <a:lstStyle/>
            <a:p>
              <a:pPr algn="ctr">
                <a:spcAft>
                  <a:spcPts val="1200"/>
                </a:spcAft>
              </a:pPr>
              <a:r>
                <a:rPr lang="en-GB" sz="1200" b="1" dirty="0">
                  <a:solidFill>
                    <a:schemeClr val="accent5"/>
                  </a:solidFill>
                  <a:latin typeface="Aptos" panose="020B0004020202020204" pitchFamily="34" charset="0"/>
                  <a:ea typeface="ヒラギノ角ゴ Pro W3" charset="-128"/>
                  <a:cs typeface="Arial" pitchFamily="34" charset="0"/>
                </a:rPr>
                <a:t>No CGT assessment</a:t>
              </a:r>
            </a:p>
          </p:txBody>
        </p:sp>
      </p:grpSp>
      <p:grpSp>
        <p:nvGrpSpPr>
          <p:cNvPr id="81" name="Group 80">
            <a:extLst>
              <a:ext uri="{FF2B5EF4-FFF2-40B4-BE49-F238E27FC236}">
                <a16:creationId xmlns:a16="http://schemas.microsoft.com/office/drawing/2014/main" id="{07DE7F5B-3171-366E-0704-5EFC7797AAF1}"/>
              </a:ext>
            </a:extLst>
          </p:cNvPr>
          <p:cNvGrpSpPr/>
          <p:nvPr/>
        </p:nvGrpSpPr>
        <p:grpSpPr>
          <a:xfrm>
            <a:off x="1931505" y="6029116"/>
            <a:ext cx="8328993" cy="563681"/>
            <a:chOff x="407504" y="5346208"/>
            <a:chExt cx="8328993" cy="563681"/>
          </a:xfrm>
        </p:grpSpPr>
        <p:grpSp>
          <p:nvGrpSpPr>
            <p:cNvPr id="77" name="Group 76">
              <a:extLst>
                <a:ext uri="{FF2B5EF4-FFF2-40B4-BE49-F238E27FC236}">
                  <a16:creationId xmlns:a16="http://schemas.microsoft.com/office/drawing/2014/main" id="{831D320A-8006-045D-160F-9716717B68B6}"/>
                </a:ext>
              </a:extLst>
            </p:cNvPr>
            <p:cNvGrpSpPr/>
            <p:nvPr/>
          </p:nvGrpSpPr>
          <p:grpSpPr>
            <a:xfrm>
              <a:off x="407504" y="5346208"/>
              <a:ext cx="8328993" cy="442815"/>
              <a:chOff x="218661" y="5346208"/>
              <a:chExt cx="8328993" cy="442815"/>
            </a:xfrm>
          </p:grpSpPr>
          <p:cxnSp>
            <p:nvCxnSpPr>
              <p:cNvPr id="73" name="Straight Connector 72">
                <a:extLst>
                  <a:ext uri="{FF2B5EF4-FFF2-40B4-BE49-F238E27FC236}">
                    <a16:creationId xmlns:a16="http://schemas.microsoft.com/office/drawing/2014/main" id="{16CE0005-A9C1-5A9D-7A29-3B6EB816A859}"/>
                  </a:ext>
                </a:extLst>
              </p:cNvPr>
              <p:cNvCxnSpPr/>
              <p:nvPr/>
            </p:nvCxnSpPr>
            <p:spPr>
              <a:xfrm>
                <a:off x="218661" y="5346208"/>
                <a:ext cx="0" cy="428427"/>
              </a:xfrm>
              <a:prstGeom prst="line">
                <a:avLst/>
              </a:prstGeom>
              <a:ln w="635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890C81CC-201E-7C16-2EBA-06AB75E28F8F}"/>
                  </a:ext>
                </a:extLst>
              </p:cNvPr>
              <p:cNvCxnSpPr/>
              <p:nvPr/>
            </p:nvCxnSpPr>
            <p:spPr>
              <a:xfrm>
                <a:off x="8547652" y="5346208"/>
                <a:ext cx="0" cy="428427"/>
              </a:xfrm>
              <a:prstGeom prst="line">
                <a:avLst/>
              </a:prstGeom>
              <a:ln w="635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EEF2D0B0-60DF-7E6C-938E-EB3C1ED31C2D}"/>
                  </a:ext>
                </a:extLst>
              </p:cNvPr>
              <p:cNvCxnSpPr>
                <a:cxnSpLocks/>
              </p:cNvCxnSpPr>
              <p:nvPr/>
            </p:nvCxnSpPr>
            <p:spPr>
              <a:xfrm flipH="1">
                <a:off x="249336" y="5789022"/>
                <a:ext cx="8298318" cy="1"/>
              </a:xfrm>
              <a:prstGeom prst="line">
                <a:avLst/>
              </a:prstGeom>
              <a:ln w="635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79" name="TextBox 78">
              <a:extLst>
                <a:ext uri="{FF2B5EF4-FFF2-40B4-BE49-F238E27FC236}">
                  <a16:creationId xmlns:a16="http://schemas.microsoft.com/office/drawing/2014/main" id="{68AF9706-825B-0FC9-5645-0AF047463DA2}"/>
                </a:ext>
              </a:extLst>
            </p:cNvPr>
            <p:cNvSpPr txBox="1"/>
            <p:nvPr/>
          </p:nvSpPr>
          <p:spPr>
            <a:xfrm>
              <a:off x="4350014" y="5648279"/>
              <a:ext cx="736071" cy="261610"/>
            </a:xfrm>
            <a:prstGeom prst="rect">
              <a:avLst/>
            </a:prstGeom>
            <a:solidFill>
              <a:schemeClr val="bg1"/>
            </a:solidFill>
          </p:spPr>
          <p:txBody>
            <a:bodyPr wrap="square">
              <a:spAutoFit/>
            </a:bodyPr>
            <a:lstStyle/>
            <a:p>
              <a:pPr algn="ctr"/>
              <a:r>
                <a:rPr lang="en-GB" sz="1100">
                  <a:solidFill>
                    <a:srgbClr val="000000"/>
                  </a:solidFill>
                  <a:latin typeface="Aptos" panose="020B0004020202020204" pitchFamily="34" charset="0"/>
                </a:rPr>
                <a:t>90 days</a:t>
              </a:r>
              <a:endParaRPr lang="en-GB" sz="1100">
                <a:latin typeface="Aptos" panose="020B0004020202020204" pitchFamily="34" charset="0"/>
              </a:endParaRPr>
            </a:p>
          </p:txBody>
        </p:sp>
      </p:grpSp>
    </p:spTree>
    <p:extLst>
      <p:ext uri="{BB962C8B-B14F-4D97-AF65-F5344CB8AC3E}">
        <p14:creationId xmlns:p14="http://schemas.microsoft.com/office/powerpoint/2010/main" val="199222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childTnLst>
                          </p:cTn>
                        </p:par>
                        <p:par>
                          <p:cTn id="37" fill="hold">
                            <p:stCondLst>
                              <p:cond delay="1000"/>
                            </p:stCondLst>
                            <p:childTnLst>
                              <p:par>
                                <p:cTn id="38" presetID="53" presetClass="entr" presetSubtype="16"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250" fill="hold"/>
                                        <p:tgtEl>
                                          <p:spTgt spid="10"/>
                                        </p:tgtEl>
                                        <p:attrNameLst>
                                          <p:attrName>ppt_w</p:attrName>
                                        </p:attrNameLst>
                                      </p:cBhvr>
                                      <p:tavLst>
                                        <p:tav tm="0">
                                          <p:val>
                                            <p:fltVal val="0"/>
                                          </p:val>
                                        </p:tav>
                                        <p:tav tm="100000">
                                          <p:val>
                                            <p:strVal val="#ppt_w"/>
                                          </p:val>
                                        </p:tav>
                                      </p:tavLst>
                                    </p:anim>
                                    <p:anim calcmode="lin" valueType="num">
                                      <p:cBhvr>
                                        <p:cTn id="41" dur="250" fill="hold"/>
                                        <p:tgtEl>
                                          <p:spTgt spid="10"/>
                                        </p:tgtEl>
                                        <p:attrNameLst>
                                          <p:attrName>ppt_h</p:attrName>
                                        </p:attrNameLst>
                                      </p:cBhvr>
                                      <p:tavLst>
                                        <p:tav tm="0">
                                          <p:val>
                                            <p:fltVal val="0"/>
                                          </p:val>
                                        </p:tav>
                                        <p:tav tm="100000">
                                          <p:val>
                                            <p:strVal val="#ppt_h"/>
                                          </p:val>
                                        </p:tav>
                                      </p:tavLst>
                                    </p:anim>
                                    <p:animEffect transition="in" filter="fade">
                                      <p:cBhvr>
                                        <p:cTn id="42" dur="250"/>
                                        <p:tgtEl>
                                          <p:spTgt spid="10"/>
                                        </p:tgtEl>
                                      </p:cBhvr>
                                    </p:animEffect>
                                  </p:childTnLst>
                                </p:cTn>
                              </p:par>
                              <p:par>
                                <p:cTn id="43" presetID="22" presetClass="entr" presetSubtype="8"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75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fade">
                                      <p:cBhvr>
                                        <p:cTn id="50" dur="500"/>
                                        <p:tgtEl>
                                          <p:spTgt spid="80"/>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14">
                                            <p:txEl>
                                              <p:pRg st="0" end="0"/>
                                            </p:txEl>
                                          </p:spTgt>
                                        </p:tgtEl>
                                        <p:attrNameLst>
                                          <p:attrName>style.visibility</p:attrName>
                                        </p:attrNameLst>
                                      </p:cBhvr>
                                      <p:to>
                                        <p:strVal val="visible"/>
                                      </p:to>
                                    </p:set>
                                    <p:animEffect transition="in" filter="wipe(left)">
                                      <p:cBhvr>
                                        <p:cTn id="54" dur="500"/>
                                        <p:tgtEl>
                                          <p:spTgt spid="14">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4">
                                            <p:txEl>
                                              <p:pRg st="1" end="1"/>
                                            </p:txEl>
                                          </p:spTgt>
                                        </p:tgtEl>
                                        <p:attrNameLst>
                                          <p:attrName>style.visibility</p:attrName>
                                        </p:attrNameLst>
                                      </p:cBhvr>
                                      <p:to>
                                        <p:strVal val="visible"/>
                                      </p:to>
                                    </p:set>
                                    <p:animEffect transition="in" filter="wipe(left)">
                                      <p:cBhvr>
                                        <p:cTn id="59" dur="500"/>
                                        <p:tgtEl>
                                          <p:spTgt spid="14">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4">
                                            <p:txEl>
                                              <p:pRg st="2" end="2"/>
                                            </p:txEl>
                                          </p:spTgt>
                                        </p:tgtEl>
                                        <p:attrNameLst>
                                          <p:attrName>style.visibility</p:attrName>
                                        </p:attrNameLst>
                                      </p:cBhvr>
                                      <p:to>
                                        <p:strVal val="visible"/>
                                      </p:to>
                                    </p:set>
                                    <p:animEffect transition="in" filter="wipe(left)">
                                      <p:cBhvr>
                                        <p:cTn id="64" dur="500"/>
                                        <p:tgtEl>
                                          <p:spTgt spid="14">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4">
                                            <p:txEl>
                                              <p:pRg st="3" end="3"/>
                                            </p:txEl>
                                          </p:spTgt>
                                        </p:tgtEl>
                                        <p:attrNameLst>
                                          <p:attrName>style.visibility</p:attrName>
                                        </p:attrNameLst>
                                      </p:cBhvr>
                                      <p:to>
                                        <p:strVal val="visible"/>
                                      </p:to>
                                    </p:set>
                                    <p:animEffect transition="in" filter="wipe(left)">
                                      <p:cBhvr>
                                        <p:cTn id="69" dur="500"/>
                                        <p:tgtEl>
                                          <p:spTgt spid="14">
                                            <p:txEl>
                                              <p:pRg st="3" end="3"/>
                                            </p:txEl>
                                          </p:spTgt>
                                        </p:tgtEl>
                                      </p:cBhvr>
                                    </p:animEffect>
                                  </p:childTnLst>
                                </p:cTn>
                              </p:par>
                            </p:childTnLst>
                          </p:cTn>
                        </p:par>
                        <p:par>
                          <p:cTn id="70" fill="hold">
                            <p:stCondLst>
                              <p:cond delay="500"/>
                            </p:stCondLst>
                            <p:childTnLst>
                              <p:par>
                                <p:cTn id="71" presetID="53" presetClass="entr" presetSubtype="16" fill="hold" grpId="0" nodeType="afterEffect">
                                  <p:stCondLst>
                                    <p:cond delay="0"/>
                                  </p:stCondLst>
                                  <p:childTnLst>
                                    <p:set>
                                      <p:cBhvr>
                                        <p:cTn id="72" dur="1" fill="hold">
                                          <p:stCondLst>
                                            <p:cond delay="0"/>
                                          </p:stCondLst>
                                        </p:cTn>
                                        <p:tgtEl>
                                          <p:spTgt spid="65"/>
                                        </p:tgtEl>
                                        <p:attrNameLst>
                                          <p:attrName>style.visibility</p:attrName>
                                        </p:attrNameLst>
                                      </p:cBhvr>
                                      <p:to>
                                        <p:strVal val="visible"/>
                                      </p:to>
                                    </p:set>
                                    <p:anim calcmode="lin" valueType="num">
                                      <p:cBhvr>
                                        <p:cTn id="73" dur="250" fill="hold"/>
                                        <p:tgtEl>
                                          <p:spTgt spid="65"/>
                                        </p:tgtEl>
                                        <p:attrNameLst>
                                          <p:attrName>ppt_w</p:attrName>
                                        </p:attrNameLst>
                                      </p:cBhvr>
                                      <p:tavLst>
                                        <p:tav tm="0">
                                          <p:val>
                                            <p:fltVal val="0"/>
                                          </p:val>
                                        </p:tav>
                                        <p:tav tm="100000">
                                          <p:val>
                                            <p:strVal val="#ppt_w"/>
                                          </p:val>
                                        </p:tav>
                                      </p:tavLst>
                                    </p:anim>
                                    <p:anim calcmode="lin" valueType="num">
                                      <p:cBhvr>
                                        <p:cTn id="74" dur="250" fill="hold"/>
                                        <p:tgtEl>
                                          <p:spTgt spid="65"/>
                                        </p:tgtEl>
                                        <p:attrNameLst>
                                          <p:attrName>ppt_h</p:attrName>
                                        </p:attrNameLst>
                                      </p:cBhvr>
                                      <p:tavLst>
                                        <p:tav tm="0">
                                          <p:val>
                                            <p:fltVal val="0"/>
                                          </p:val>
                                        </p:tav>
                                        <p:tav tm="100000">
                                          <p:val>
                                            <p:strVal val="#ppt_h"/>
                                          </p:val>
                                        </p:tav>
                                      </p:tavLst>
                                    </p:anim>
                                    <p:animEffect transition="in" filter="fade">
                                      <p:cBhvr>
                                        <p:cTn id="75" dur="250"/>
                                        <p:tgtEl>
                                          <p:spTgt spid="65"/>
                                        </p:tgtEl>
                                      </p:cBhvr>
                                    </p:animEffect>
                                  </p:childTnLst>
                                </p:cTn>
                              </p:par>
                            </p:childTnLst>
                          </p:cTn>
                        </p:par>
                        <p:par>
                          <p:cTn id="76" fill="hold">
                            <p:stCondLst>
                              <p:cond delay="750"/>
                            </p:stCondLst>
                            <p:childTnLst>
                              <p:par>
                                <p:cTn id="77" presetID="10" presetClass="entr" presetSubtype="0" fill="hold" nodeType="after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fade">
                                      <p:cBhvr>
                                        <p:cTn id="79" dur="500"/>
                                        <p:tgtEl>
                                          <p:spTgt spid="70"/>
                                        </p:tgtEl>
                                      </p:cBhvr>
                                    </p:animEffect>
                                  </p:childTnLst>
                                </p:cTn>
                              </p:par>
                              <p:par>
                                <p:cTn id="80" presetID="10" presetClass="entr" presetSubtype="0" fill="hold" nodeType="with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fade">
                                      <p:cBhvr>
                                        <p:cTn id="8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fTextBox123">
            <a:extLst>
              <a:ext uri="{FF2B5EF4-FFF2-40B4-BE49-F238E27FC236}">
                <a16:creationId xmlns:a16="http://schemas.microsoft.com/office/drawing/2014/main" id="{F9E90443-157C-618E-3E5C-CF8EE97770EB}"/>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27949402</a:t>
            </a:r>
          </a:p>
        </p:txBody>
      </p:sp>
      <p:sp>
        <p:nvSpPr>
          <p:cNvPr id="6" name="Rectangle 12">
            <a:extLst>
              <a:ext uri="{FF2B5EF4-FFF2-40B4-BE49-F238E27FC236}">
                <a16:creationId xmlns:a16="http://schemas.microsoft.com/office/drawing/2014/main" id="{904A9E5C-62E3-393A-5608-F04BC4C10F79}"/>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a:solidFill>
                  <a:srgbClr val="391C66"/>
                </a:solidFill>
                <a:latin typeface="Aptos Display" panose="020B0004020202020204" pitchFamily="34" charset="0"/>
                <a:cs typeface="+mn-cs"/>
              </a:rPr>
              <a:t>Financial education structure</a:t>
            </a:r>
            <a:endParaRPr lang="en-GB" sz="3600" dirty="0">
              <a:solidFill>
                <a:srgbClr val="391C66"/>
              </a:solidFill>
              <a:latin typeface="Aptos Display" panose="020B0004020202020204" pitchFamily="34" charset="0"/>
              <a:cs typeface="+mn-cs"/>
            </a:endParaRPr>
          </a:p>
        </p:txBody>
      </p:sp>
      <p:grpSp>
        <p:nvGrpSpPr>
          <p:cNvPr id="7" name="Group 6">
            <a:extLst>
              <a:ext uri="{FF2B5EF4-FFF2-40B4-BE49-F238E27FC236}">
                <a16:creationId xmlns:a16="http://schemas.microsoft.com/office/drawing/2014/main" id="{A899E3C2-F99F-0A49-AE89-8CF9158A1F87}"/>
              </a:ext>
            </a:extLst>
          </p:cNvPr>
          <p:cNvGrpSpPr/>
          <p:nvPr/>
        </p:nvGrpSpPr>
        <p:grpSpPr>
          <a:xfrm>
            <a:off x="2688441" y="2856883"/>
            <a:ext cx="2404090" cy="3011454"/>
            <a:chOff x="1164441" y="2302658"/>
            <a:chExt cx="2404090" cy="3011454"/>
          </a:xfrm>
        </p:grpSpPr>
        <p:sp>
          <p:nvSpPr>
            <p:cNvPr id="8" name="Freeform: Shape 8">
              <a:extLst>
                <a:ext uri="{FF2B5EF4-FFF2-40B4-BE49-F238E27FC236}">
                  <a16:creationId xmlns:a16="http://schemas.microsoft.com/office/drawing/2014/main" id="{84BEEBD9-83B5-50E8-6516-F9C0F54F3A94}"/>
                </a:ext>
              </a:extLst>
            </p:cNvPr>
            <p:cNvSpPr/>
            <p:nvPr/>
          </p:nvSpPr>
          <p:spPr>
            <a:xfrm>
              <a:off x="1510594"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9" name="Freeform: Shape 9">
              <a:extLst>
                <a:ext uri="{FF2B5EF4-FFF2-40B4-BE49-F238E27FC236}">
                  <a16:creationId xmlns:a16="http://schemas.microsoft.com/office/drawing/2014/main" id="{D7CB72F4-D0A7-9869-2EDA-4DC6E20E7E32}"/>
                </a:ext>
              </a:extLst>
            </p:cNvPr>
            <p:cNvSpPr/>
            <p:nvPr/>
          </p:nvSpPr>
          <p:spPr>
            <a:xfrm flipH="1">
              <a:off x="2366487"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C3DCAC"/>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10" name="Freeform: Shape 17">
              <a:extLst>
                <a:ext uri="{FF2B5EF4-FFF2-40B4-BE49-F238E27FC236}">
                  <a16:creationId xmlns:a16="http://schemas.microsoft.com/office/drawing/2014/main" id="{F4BE5503-52F9-8325-B3A4-523BA13B314B}"/>
                </a:ext>
              </a:extLst>
            </p:cNvPr>
            <p:cNvSpPr/>
            <p:nvPr/>
          </p:nvSpPr>
          <p:spPr>
            <a:xfrm flipV="1">
              <a:off x="1256405" y="2348844"/>
              <a:ext cx="2229975" cy="1110711"/>
            </a:xfrm>
            <a:custGeom>
              <a:avLst/>
              <a:gdLst>
                <a:gd name="connsiteX0" fmla="*/ 0 w 1923425"/>
                <a:gd name="connsiteY0" fmla="*/ 0 h 958024"/>
                <a:gd name="connsiteX1" fmla="*/ 42026 w 1923425"/>
                <a:gd name="connsiteY1" fmla="*/ 0 h 958024"/>
                <a:gd name="connsiteX2" fmla="*/ 60305 w 1923425"/>
                <a:gd name="connsiteY2" fmla="*/ 181330 h 958024"/>
                <a:gd name="connsiteX3" fmla="*/ 961712 w 1923425"/>
                <a:gd name="connsiteY3" fmla="*/ 915998 h 958024"/>
                <a:gd name="connsiteX4" fmla="*/ 1863119 w 1923425"/>
                <a:gd name="connsiteY4" fmla="*/ 181330 h 958024"/>
                <a:gd name="connsiteX5" fmla="*/ 1881399 w 1923425"/>
                <a:gd name="connsiteY5" fmla="*/ 0 h 958024"/>
                <a:gd name="connsiteX6" fmla="*/ 1923425 w 1923425"/>
                <a:gd name="connsiteY6" fmla="*/ 0 h 958024"/>
                <a:gd name="connsiteX7" fmla="*/ 1904291 w 1923425"/>
                <a:gd name="connsiteY7" fmla="*/ 189800 h 958024"/>
                <a:gd name="connsiteX8" fmla="*/ 961712 w 1923425"/>
                <a:gd name="connsiteY8" fmla="*/ 958024 h 958024"/>
                <a:gd name="connsiteX9" fmla="*/ 19133 w 1923425"/>
                <a:gd name="connsiteY9" fmla="*/ 189800 h 95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3425" h="958024">
                  <a:moveTo>
                    <a:pt x="0" y="0"/>
                  </a:moveTo>
                  <a:lnTo>
                    <a:pt x="42026" y="0"/>
                  </a:lnTo>
                  <a:lnTo>
                    <a:pt x="60305" y="181330"/>
                  </a:lnTo>
                  <a:cubicBezTo>
                    <a:pt x="146101" y="600604"/>
                    <a:pt x="517075" y="915998"/>
                    <a:pt x="961712" y="915998"/>
                  </a:cubicBezTo>
                  <a:cubicBezTo>
                    <a:pt x="1406350" y="915998"/>
                    <a:pt x="1777323" y="600604"/>
                    <a:pt x="1863119" y="181330"/>
                  </a:cubicBezTo>
                  <a:lnTo>
                    <a:pt x="1881399" y="0"/>
                  </a:lnTo>
                  <a:lnTo>
                    <a:pt x="1923425" y="0"/>
                  </a:lnTo>
                  <a:lnTo>
                    <a:pt x="1904291" y="189800"/>
                  </a:lnTo>
                  <a:cubicBezTo>
                    <a:pt x="1814577" y="628225"/>
                    <a:pt x="1426659" y="958024"/>
                    <a:pt x="961712" y="958024"/>
                  </a:cubicBezTo>
                  <a:cubicBezTo>
                    <a:pt x="496765" y="958024"/>
                    <a:pt x="108848" y="628225"/>
                    <a:pt x="19133" y="189800"/>
                  </a:cubicBez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11" name="Oval 10">
              <a:extLst>
                <a:ext uri="{FF2B5EF4-FFF2-40B4-BE49-F238E27FC236}">
                  <a16:creationId xmlns:a16="http://schemas.microsoft.com/office/drawing/2014/main" id="{E569CB92-DB0B-83B2-BD71-0AC25472DF66}"/>
                </a:ext>
              </a:extLst>
            </p:cNvPr>
            <p:cNvSpPr/>
            <p:nvPr/>
          </p:nvSpPr>
          <p:spPr>
            <a:xfrm>
              <a:off x="2292690" y="2302658"/>
              <a:ext cx="147593" cy="147593"/>
            </a:xfrm>
            <a:prstGeom prst="ellipse">
              <a:avLst/>
            </a:pr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FFFFFF"/>
                </a:solidFill>
                <a:latin typeface="Arial"/>
              </a:endParaRPr>
            </a:p>
          </p:txBody>
        </p:sp>
        <p:grpSp>
          <p:nvGrpSpPr>
            <p:cNvPr id="12" name="Group 11">
              <a:extLst>
                <a:ext uri="{FF2B5EF4-FFF2-40B4-BE49-F238E27FC236}">
                  <a16:creationId xmlns:a16="http://schemas.microsoft.com/office/drawing/2014/main" id="{EE9D9ABB-6F00-7067-0E6C-B34FC8A91601}"/>
                </a:ext>
              </a:extLst>
            </p:cNvPr>
            <p:cNvGrpSpPr/>
            <p:nvPr/>
          </p:nvGrpSpPr>
          <p:grpSpPr>
            <a:xfrm>
              <a:off x="1164441" y="4400324"/>
              <a:ext cx="2404090" cy="913788"/>
              <a:chOff x="1164441" y="4400324"/>
              <a:chExt cx="2404090" cy="913788"/>
            </a:xfrm>
          </p:grpSpPr>
          <p:sp>
            <p:nvSpPr>
              <p:cNvPr id="17" name="Rectangle 16">
                <a:extLst>
                  <a:ext uri="{FF2B5EF4-FFF2-40B4-BE49-F238E27FC236}">
                    <a16:creationId xmlns:a16="http://schemas.microsoft.com/office/drawing/2014/main" id="{CB55055B-6821-8E60-C238-ECAF231EDBAF}"/>
                  </a:ext>
                </a:extLst>
              </p:cNvPr>
              <p:cNvSpPr/>
              <p:nvPr/>
            </p:nvSpPr>
            <p:spPr>
              <a:xfrm>
                <a:off x="1164441" y="4790892"/>
                <a:ext cx="2404090" cy="523220"/>
              </a:xfrm>
              <a:prstGeom prst="rect">
                <a:avLst/>
              </a:prstGeom>
            </p:spPr>
            <p:txBody>
              <a:bodyPr wrap="square">
                <a:spAutoFit/>
              </a:bodyPr>
              <a:lstStyle/>
              <a:p>
                <a:pPr algn="ctr" eaLnBrk="1" fontAlgn="auto" hangingPunct="1">
                  <a:spcBef>
                    <a:spcPts val="0"/>
                  </a:spcBef>
                  <a:spcAft>
                    <a:spcPts val="0"/>
                  </a:spcAft>
                  <a:defRPr/>
                </a:pPr>
                <a:r>
                  <a:rPr lang="en-GB" sz="1400" dirty="0">
                    <a:solidFill>
                      <a:srgbClr val="000000"/>
                    </a:solidFill>
                    <a:latin typeface="Aptos" panose="020B0004020202020204" pitchFamily="34" charset="0"/>
                    <a:cs typeface="+mn-cs"/>
                  </a:rPr>
                  <a:t>Today’s online seminar will cover financial education.</a:t>
                </a:r>
              </a:p>
            </p:txBody>
          </p:sp>
          <p:sp>
            <p:nvSpPr>
              <p:cNvPr id="18" name="Rectangle 17">
                <a:extLst>
                  <a:ext uri="{FF2B5EF4-FFF2-40B4-BE49-F238E27FC236}">
                    <a16:creationId xmlns:a16="http://schemas.microsoft.com/office/drawing/2014/main" id="{0BBB4C33-29D8-AC84-128C-BDE9D50E2ABB}"/>
                  </a:ext>
                </a:extLst>
              </p:cNvPr>
              <p:cNvSpPr/>
              <p:nvPr/>
            </p:nvSpPr>
            <p:spPr>
              <a:xfrm>
                <a:off x="1455299" y="4400324"/>
                <a:ext cx="1805302" cy="369332"/>
              </a:xfrm>
              <a:prstGeom prst="rect">
                <a:avLst/>
              </a:prstGeom>
            </p:spPr>
            <p:txBody>
              <a:bodyPr wrap="none">
                <a:spAutoFit/>
              </a:bodyPr>
              <a:lstStyle/>
              <a:p>
                <a:pPr algn="ctr" eaLnBrk="1" fontAlgn="auto" hangingPunct="1">
                  <a:spcBef>
                    <a:spcPts val="0"/>
                  </a:spcBef>
                  <a:spcAft>
                    <a:spcPts val="0"/>
                  </a:spcAft>
                  <a:defRPr/>
                </a:pPr>
                <a:r>
                  <a:rPr lang="en-GB" b="1" dirty="0">
                    <a:solidFill>
                      <a:schemeClr val="accent5"/>
                    </a:solidFill>
                    <a:latin typeface="Aptos" panose="020B0004020202020204" pitchFamily="34" charset="0"/>
                    <a:cs typeface="+mn-cs"/>
                  </a:rPr>
                  <a:t>Online Seminar</a:t>
                </a:r>
              </a:p>
            </p:txBody>
          </p:sp>
        </p:grpSp>
        <p:grpSp>
          <p:nvGrpSpPr>
            <p:cNvPr id="13" name="Picture 4" descr="Teacher">
              <a:extLst>
                <a:ext uri="{FF2B5EF4-FFF2-40B4-BE49-F238E27FC236}">
                  <a16:creationId xmlns:a16="http://schemas.microsoft.com/office/drawing/2014/main" id="{E6326470-FFD6-2C05-0F08-65FC97F05A2A}"/>
                </a:ext>
              </a:extLst>
            </p:cNvPr>
            <p:cNvGrpSpPr/>
            <p:nvPr/>
          </p:nvGrpSpPr>
          <p:grpSpPr>
            <a:xfrm>
              <a:off x="2015203" y="3163637"/>
              <a:ext cx="684208" cy="684208"/>
              <a:chOff x="2052010" y="3047538"/>
              <a:chExt cx="684208" cy="684208"/>
            </a:xfrm>
            <a:solidFill>
              <a:srgbClr val="00A5E3"/>
            </a:solidFill>
            <a:effectLst/>
          </p:grpSpPr>
          <p:sp>
            <p:nvSpPr>
              <p:cNvPr id="14" name="Freeform: Shape 52">
                <a:extLst>
                  <a:ext uri="{FF2B5EF4-FFF2-40B4-BE49-F238E27FC236}">
                    <a16:creationId xmlns:a16="http://schemas.microsoft.com/office/drawing/2014/main" id="{57DE030A-41F9-8C8A-E3E1-70B79A298383}"/>
                  </a:ext>
                </a:extLst>
              </p:cNvPr>
              <p:cNvSpPr/>
              <p:nvPr/>
            </p:nvSpPr>
            <p:spPr>
              <a:xfrm>
                <a:off x="2193127" y="3182954"/>
                <a:ext cx="513156" cy="356358"/>
              </a:xfrm>
              <a:custGeom>
                <a:avLst/>
                <a:gdLst>
                  <a:gd name="connsiteX0" fmla="*/ 484647 w 513156"/>
                  <a:gd name="connsiteY0" fmla="*/ 0 h 356358"/>
                  <a:gd name="connsiteX1" fmla="*/ 28509 w 513156"/>
                  <a:gd name="connsiteY1" fmla="*/ 0 h 356358"/>
                  <a:gd name="connsiteX2" fmla="*/ 0 w 513156"/>
                  <a:gd name="connsiteY2" fmla="*/ 28509 h 356358"/>
                  <a:gd name="connsiteX3" fmla="*/ 0 w 513156"/>
                  <a:gd name="connsiteY3" fmla="*/ 131853 h 356358"/>
                  <a:gd name="connsiteX4" fmla="*/ 25658 w 513156"/>
                  <a:gd name="connsiteY4" fmla="*/ 128289 h 356358"/>
                  <a:gd name="connsiteX5" fmla="*/ 42763 w 513156"/>
                  <a:gd name="connsiteY5" fmla="*/ 129714 h 356358"/>
                  <a:gd name="connsiteX6" fmla="*/ 42763 w 513156"/>
                  <a:gd name="connsiteY6" fmla="*/ 42763 h 356358"/>
                  <a:gd name="connsiteX7" fmla="*/ 470393 w 513156"/>
                  <a:gd name="connsiteY7" fmla="*/ 42763 h 356358"/>
                  <a:gd name="connsiteX8" fmla="*/ 470393 w 513156"/>
                  <a:gd name="connsiteY8" fmla="*/ 313595 h 356358"/>
                  <a:gd name="connsiteX9" fmla="*/ 228782 w 513156"/>
                  <a:gd name="connsiteY9" fmla="*/ 313595 h 356358"/>
                  <a:gd name="connsiteX10" fmla="*/ 188157 w 513156"/>
                  <a:gd name="connsiteY10" fmla="*/ 356358 h 356358"/>
                  <a:gd name="connsiteX11" fmla="*/ 484647 w 513156"/>
                  <a:gd name="connsiteY11" fmla="*/ 356358 h 356358"/>
                  <a:gd name="connsiteX12" fmla="*/ 513156 w 513156"/>
                  <a:gd name="connsiteY12" fmla="*/ 327850 h 356358"/>
                  <a:gd name="connsiteX13" fmla="*/ 513156 w 513156"/>
                  <a:gd name="connsiteY13" fmla="*/ 28509 h 356358"/>
                  <a:gd name="connsiteX14" fmla="*/ 484647 w 513156"/>
                  <a:gd name="connsiteY14" fmla="*/ 0 h 35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3156" h="356358">
                    <a:moveTo>
                      <a:pt x="484647" y="0"/>
                    </a:moveTo>
                    <a:lnTo>
                      <a:pt x="28509" y="0"/>
                    </a:lnTo>
                    <a:cubicBezTo>
                      <a:pt x="12829" y="0"/>
                      <a:pt x="0" y="12829"/>
                      <a:pt x="0" y="28509"/>
                    </a:cubicBezTo>
                    <a:lnTo>
                      <a:pt x="0" y="131853"/>
                    </a:lnTo>
                    <a:cubicBezTo>
                      <a:pt x="7840" y="129714"/>
                      <a:pt x="17105" y="128289"/>
                      <a:pt x="25658" y="128289"/>
                    </a:cubicBezTo>
                    <a:cubicBezTo>
                      <a:pt x="31360" y="128289"/>
                      <a:pt x="37061" y="129002"/>
                      <a:pt x="42763" y="129714"/>
                    </a:cubicBezTo>
                    <a:lnTo>
                      <a:pt x="42763" y="42763"/>
                    </a:lnTo>
                    <a:lnTo>
                      <a:pt x="470393" y="42763"/>
                    </a:lnTo>
                    <a:lnTo>
                      <a:pt x="470393" y="313595"/>
                    </a:lnTo>
                    <a:lnTo>
                      <a:pt x="228782" y="313595"/>
                    </a:lnTo>
                    <a:lnTo>
                      <a:pt x="188157" y="356358"/>
                    </a:lnTo>
                    <a:lnTo>
                      <a:pt x="484647" y="356358"/>
                    </a:lnTo>
                    <a:cubicBezTo>
                      <a:pt x="500327" y="356358"/>
                      <a:pt x="513156" y="343529"/>
                      <a:pt x="513156" y="327850"/>
                    </a:cubicBezTo>
                    <a:lnTo>
                      <a:pt x="513156" y="28509"/>
                    </a:lnTo>
                    <a:cubicBezTo>
                      <a:pt x="513156" y="12829"/>
                      <a:pt x="500327" y="0"/>
                      <a:pt x="484647" y="0"/>
                    </a:cubicBezTo>
                  </a:path>
                </a:pathLst>
              </a:custGeom>
              <a:solidFill>
                <a:schemeClr val="accent5"/>
              </a:solidFill>
              <a:ln w="7044" cap="flat">
                <a:noFill/>
                <a:prstDash val="solid"/>
                <a:miter/>
              </a:ln>
            </p:spPr>
            <p:txBody>
              <a:bodyPr rtlCol="0" anchor="ctr"/>
              <a:lstStyle/>
              <a:p>
                <a:pPr eaLnBrk="1" fontAlgn="auto" hangingPunct="1">
                  <a:spcBef>
                    <a:spcPts val="0"/>
                  </a:spcBef>
                  <a:spcAft>
                    <a:spcPts val="0"/>
                  </a:spcAft>
                  <a:defRPr/>
                </a:pPr>
                <a:endParaRPr lang="en-GB">
                  <a:solidFill>
                    <a:srgbClr val="111111"/>
                  </a:solidFill>
                  <a:latin typeface="Arial"/>
                  <a:cs typeface="+mn-cs"/>
                </a:endParaRPr>
              </a:p>
            </p:txBody>
          </p:sp>
          <p:sp>
            <p:nvSpPr>
              <p:cNvPr id="15" name="Freeform: Shape 53">
                <a:extLst>
                  <a:ext uri="{FF2B5EF4-FFF2-40B4-BE49-F238E27FC236}">
                    <a16:creationId xmlns:a16="http://schemas.microsoft.com/office/drawing/2014/main" id="{D0C3BC8C-411F-1FCF-DDA1-B7ABED308436}"/>
                  </a:ext>
                </a:extLst>
              </p:cNvPr>
              <p:cNvSpPr/>
              <p:nvPr/>
            </p:nvSpPr>
            <p:spPr>
              <a:xfrm>
                <a:off x="2158904" y="3339751"/>
                <a:ext cx="121175" cy="121161"/>
              </a:xfrm>
              <a:custGeom>
                <a:avLst/>
                <a:gdLst>
                  <a:gd name="connsiteX0" fmla="*/ 60594 w 121175"/>
                  <a:gd name="connsiteY0" fmla="*/ 121162 h 121161"/>
                  <a:gd name="connsiteX1" fmla="*/ 121175 w 121175"/>
                  <a:gd name="connsiteY1" fmla="*/ 60581 h 121161"/>
                  <a:gd name="connsiteX2" fmla="*/ 60594 w 121175"/>
                  <a:gd name="connsiteY2" fmla="*/ 0 h 121161"/>
                  <a:gd name="connsiteX3" fmla="*/ 13 w 121175"/>
                  <a:gd name="connsiteY3" fmla="*/ 60581 h 121161"/>
                  <a:gd name="connsiteX4" fmla="*/ 60594 w 121175"/>
                  <a:gd name="connsiteY4" fmla="*/ 121162 h 121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75" h="121161">
                    <a:moveTo>
                      <a:pt x="60594" y="121162"/>
                    </a:moveTo>
                    <a:cubicBezTo>
                      <a:pt x="94092" y="121162"/>
                      <a:pt x="121175" y="94079"/>
                      <a:pt x="121175" y="60581"/>
                    </a:cubicBezTo>
                    <a:cubicBezTo>
                      <a:pt x="121175" y="27083"/>
                      <a:pt x="94092" y="0"/>
                      <a:pt x="60594" y="0"/>
                    </a:cubicBezTo>
                    <a:cubicBezTo>
                      <a:pt x="27097" y="0"/>
                      <a:pt x="13" y="27083"/>
                      <a:pt x="13" y="60581"/>
                    </a:cubicBezTo>
                    <a:cubicBezTo>
                      <a:pt x="-699" y="94079"/>
                      <a:pt x="27097" y="121162"/>
                      <a:pt x="60594" y="121162"/>
                    </a:cubicBezTo>
                  </a:path>
                </a:pathLst>
              </a:custGeom>
              <a:solidFill>
                <a:schemeClr val="accent5"/>
              </a:solidFill>
              <a:ln w="7044" cap="flat">
                <a:noFill/>
                <a:prstDash val="solid"/>
                <a:miter/>
              </a:ln>
            </p:spPr>
            <p:txBody>
              <a:bodyPr rtlCol="0" anchor="ctr"/>
              <a:lstStyle/>
              <a:p>
                <a:pPr eaLnBrk="1" fontAlgn="auto" hangingPunct="1">
                  <a:spcBef>
                    <a:spcPts val="0"/>
                  </a:spcBef>
                  <a:spcAft>
                    <a:spcPts val="0"/>
                  </a:spcAft>
                  <a:defRPr/>
                </a:pPr>
                <a:endParaRPr lang="en-GB" dirty="0">
                  <a:solidFill>
                    <a:srgbClr val="111111"/>
                  </a:solidFill>
                  <a:latin typeface="Arial"/>
                  <a:cs typeface="+mn-cs"/>
                </a:endParaRPr>
              </a:p>
            </p:txBody>
          </p:sp>
          <p:sp>
            <p:nvSpPr>
              <p:cNvPr id="16" name="Freeform: Shape 54">
                <a:extLst>
                  <a:ext uri="{FF2B5EF4-FFF2-40B4-BE49-F238E27FC236}">
                    <a16:creationId xmlns:a16="http://schemas.microsoft.com/office/drawing/2014/main" id="{F49EB3FF-6447-8062-F39A-2D76F6CEA120}"/>
                  </a:ext>
                </a:extLst>
              </p:cNvPr>
              <p:cNvSpPr/>
              <p:nvPr/>
            </p:nvSpPr>
            <p:spPr>
              <a:xfrm>
                <a:off x="2081944" y="3376496"/>
                <a:ext cx="375208" cy="219832"/>
              </a:xfrm>
              <a:custGeom>
                <a:avLst/>
                <a:gdLst>
                  <a:gd name="connsiteX0" fmla="*/ 370613 w 375208"/>
                  <a:gd name="connsiteY0" fmla="*/ 13858 h 219832"/>
                  <a:gd name="connsiteX1" fmla="*/ 328562 w 375208"/>
                  <a:gd name="connsiteY1" fmla="*/ 4593 h 219832"/>
                  <a:gd name="connsiteX2" fmla="*/ 322861 w 375208"/>
                  <a:gd name="connsiteY2" fmla="*/ 10294 h 219832"/>
                  <a:gd name="connsiteX3" fmla="*/ 218804 w 375208"/>
                  <a:gd name="connsiteY3" fmla="*/ 118627 h 219832"/>
                  <a:gd name="connsiteX4" fmla="*/ 187444 w 375208"/>
                  <a:gd name="connsiteY4" fmla="*/ 105798 h 219832"/>
                  <a:gd name="connsiteX5" fmla="*/ 137554 w 375208"/>
                  <a:gd name="connsiteY5" fmla="*/ 99384 h 219832"/>
                  <a:gd name="connsiteX6" fmla="*/ 87664 w 375208"/>
                  <a:gd name="connsiteY6" fmla="*/ 107224 h 219832"/>
                  <a:gd name="connsiteX7" fmla="*/ 24232 w 375208"/>
                  <a:gd name="connsiteY7" fmla="*/ 140721 h 219832"/>
                  <a:gd name="connsiteX8" fmla="*/ 14967 w 375208"/>
                  <a:gd name="connsiteY8" fmla="*/ 157114 h 219832"/>
                  <a:gd name="connsiteX9" fmla="*/ 0 w 375208"/>
                  <a:gd name="connsiteY9" fmla="*/ 219833 h 219832"/>
                  <a:gd name="connsiteX10" fmla="*/ 213102 w 375208"/>
                  <a:gd name="connsiteY10" fmla="*/ 219833 h 219832"/>
                  <a:gd name="connsiteX11" fmla="*/ 213102 w 375208"/>
                  <a:gd name="connsiteY11" fmla="*/ 219120 h 219832"/>
                  <a:gd name="connsiteX12" fmla="*/ 273683 w 375208"/>
                  <a:gd name="connsiteY12" fmla="*/ 148561 h 219832"/>
                  <a:gd name="connsiteX13" fmla="*/ 367049 w 375208"/>
                  <a:gd name="connsiteY13" fmla="*/ 50206 h 219832"/>
                  <a:gd name="connsiteX14" fmla="*/ 370613 w 375208"/>
                  <a:gd name="connsiteY14" fmla="*/ 13858 h 21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5208" h="219832">
                    <a:moveTo>
                      <a:pt x="370613" y="13858"/>
                    </a:moveTo>
                    <a:cubicBezTo>
                      <a:pt x="361347" y="-396"/>
                      <a:pt x="342817" y="-3960"/>
                      <a:pt x="328562" y="4593"/>
                    </a:cubicBezTo>
                    <a:cubicBezTo>
                      <a:pt x="325712" y="6018"/>
                      <a:pt x="324286" y="8869"/>
                      <a:pt x="322861" y="10294"/>
                    </a:cubicBezTo>
                    <a:lnTo>
                      <a:pt x="218804" y="118627"/>
                    </a:lnTo>
                    <a:cubicBezTo>
                      <a:pt x="208826" y="113638"/>
                      <a:pt x="198135" y="109362"/>
                      <a:pt x="187444" y="105798"/>
                    </a:cubicBezTo>
                    <a:cubicBezTo>
                      <a:pt x="171052" y="102947"/>
                      <a:pt x="153947" y="99384"/>
                      <a:pt x="137554" y="99384"/>
                    </a:cubicBezTo>
                    <a:cubicBezTo>
                      <a:pt x="121162" y="99384"/>
                      <a:pt x="104057" y="102235"/>
                      <a:pt x="87664" y="107224"/>
                    </a:cubicBezTo>
                    <a:cubicBezTo>
                      <a:pt x="63432" y="113638"/>
                      <a:pt x="42050" y="125754"/>
                      <a:pt x="24232" y="140721"/>
                    </a:cubicBezTo>
                    <a:cubicBezTo>
                      <a:pt x="19956" y="144998"/>
                      <a:pt x="16392" y="151412"/>
                      <a:pt x="14967" y="157114"/>
                    </a:cubicBezTo>
                    <a:lnTo>
                      <a:pt x="0" y="219833"/>
                    </a:lnTo>
                    <a:lnTo>
                      <a:pt x="213102" y="219833"/>
                    </a:lnTo>
                    <a:lnTo>
                      <a:pt x="213102" y="219120"/>
                    </a:lnTo>
                    <a:lnTo>
                      <a:pt x="273683" y="148561"/>
                    </a:lnTo>
                    <a:lnTo>
                      <a:pt x="367049" y="50206"/>
                    </a:lnTo>
                    <a:cubicBezTo>
                      <a:pt x="375602" y="41654"/>
                      <a:pt x="378453" y="25261"/>
                      <a:pt x="370613" y="13858"/>
                    </a:cubicBezTo>
                  </a:path>
                </a:pathLst>
              </a:custGeom>
              <a:solidFill>
                <a:schemeClr val="accent5"/>
              </a:solidFill>
              <a:ln w="7044" cap="flat">
                <a:noFill/>
                <a:prstDash val="solid"/>
                <a:miter/>
              </a:ln>
            </p:spPr>
            <p:txBody>
              <a:bodyPr rtlCol="0" anchor="ctr"/>
              <a:lstStyle/>
              <a:p>
                <a:pPr eaLnBrk="1" fontAlgn="auto" hangingPunct="1">
                  <a:spcBef>
                    <a:spcPts val="0"/>
                  </a:spcBef>
                  <a:spcAft>
                    <a:spcPts val="0"/>
                  </a:spcAft>
                  <a:defRPr/>
                </a:pPr>
                <a:endParaRPr lang="en-GB">
                  <a:solidFill>
                    <a:srgbClr val="111111"/>
                  </a:solidFill>
                  <a:latin typeface="Arial"/>
                  <a:cs typeface="+mn-cs"/>
                </a:endParaRPr>
              </a:p>
            </p:txBody>
          </p:sp>
        </p:grpSp>
      </p:grpSp>
      <p:grpSp>
        <p:nvGrpSpPr>
          <p:cNvPr id="19" name="Group 18">
            <a:extLst>
              <a:ext uri="{FF2B5EF4-FFF2-40B4-BE49-F238E27FC236}">
                <a16:creationId xmlns:a16="http://schemas.microsoft.com/office/drawing/2014/main" id="{5AC7A69E-95D4-14A1-1F1A-1278484F5D0B}"/>
              </a:ext>
            </a:extLst>
          </p:cNvPr>
          <p:cNvGrpSpPr/>
          <p:nvPr/>
        </p:nvGrpSpPr>
        <p:grpSpPr>
          <a:xfrm>
            <a:off x="4751047" y="2012669"/>
            <a:ext cx="2644499" cy="3138423"/>
            <a:chOff x="3227046" y="1458443"/>
            <a:chExt cx="2644499" cy="3138423"/>
          </a:xfrm>
        </p:grpSpPr>
        <p:sp>
          <p:nvSpPr>
            <p:cNvPr id="20" name="Freeform: Shape 16">
              <a:extLst>
                <a:ext uri="{FF2B5EF4-FFF2-40B4-BE49-F238E27FC236}">
                  <a16:creationId xmlns:a16="http://schemas.microsoft.com/office/drawing/2014/main" id="{F5FA2DE9-31DE-E319-4EA9-153057CC629B}"/>
                </a:ext>
              </a:extLst>
            </p:cNvPr>
            <p:cNvSpPr/>
            <p:nvPr/>
          </p:nvSpPr>
          <p:spPr>
            <a:xfrm>
              <a:off x="3434309" y="3432869"/>
              <a:ext cx="2229975" cy="1110711"/>
            </a:xfrm>
            <a:custGeom>
              <a:avLst/>
              <a:gdLst>
                <a:gd name="connsiteX0" fmla="*/ 0 w 1923425"/>
                <a:gd name="connsiteY0" fmla="*/ 0 h 958024"/>
                <a:gd name="connsiteX1" fmla="*/ 42026 w 1923425"/>
                <a:gd name="connsiteY1" fmla="*/ 0 h 958024"/>
                <a:gd name="connsiteX2" fmla="*/ 60305 w 1923425"/>
                <a:gd name="connsiteY2" fmla="*/ 181330 h 958024"/>
                <a:gd name="connsiteX3" fmla="*/ 961712 w 1923425"/>
                <a:gd name="connsiteY3" fmla="*/ 915998 h 958024"/>
                <a:gd name="connsiteX4" fmla="*/ 1863119 w 1923425"/>
                <a:gd name="connsiteY4" fmla="*/ 181330 h 958024"/>
                <a:gd name="connsiteX5" fmla="*/ 1881399 w 1923425"/>
                <a:gd name="connsiteY5" fmla="*/ 0 h 958024"/>
                <a:gd name="connsiteX6" fmla="*/ 1923425 w 1923425"/>
                <a:gd name="connsiteY6" fmla="*/ 0 h 958024"/>
                <a:gd name="connsiteX7" fmla="*/ 1904291 w 1923425"/>
                <a:gd name="connsiteY7" fmla="*/ 189800 h 958024"/>
                <a:gd name="connsiteX8" fmla="*/ 961712 w 1923425"/>
                <a:gd name="connsiteY8" fmla="*/ 958024 h 958024"/>
                <a:gd name="connsiteX9" fmla="*/ 19133 w 1923425"/>
                <a:gd name="connsiteY9" fmla="*/ 189800 h 95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3425" h="958024">
                  <a:moveTo>
                    <a:pt x="0" y="0"/>
                  </a:moveTo>
                  <a:lnTo>
                    <a:pt x="42026" y="0"/>
                  </a:lnTo>
                  <a:lnTo>
                    <a:pt x="60305" y="181330"/>
                  </a:lnTo>
                  <a:cubicBezTo>
                    <a:pt x="146101" y="600604"/>
                    <a:pt x="517075" y="915998"/>
                    <a:pt x="961712" y="915998"/>
                  </a:cubicBezTo>
                  <a:cubicBezTo>
                    <a:pt x="1406350" y="915998"/>
                    <a:pt x="1777323" y="600604"/>
                    <a:pt x="1863119" y="181330"/>
                  </a:cubicBezTo>
                  <a:lnTo>
                    <a:pt x="1881399" y="0"/>
                  </a:lnTo>
                  <a:lnTo>
                    <a:pt x="1923425" y="0"/>
                  </a:lnTo>
                  <a:lnTo>
                    <a:pt x="1904291" y="189800"/>
                  </a:lnTo>
                  <a:cubicBezTo>
                    <a:pt x="1814577" y="628225"/>
                    <a:pt x="1426659" y="958024"/>
                    <a:pt x="961712" y="958024"/>
                  </a:cubicBezTo>
                  <a:cubicBezTo>
                    <a:pt x="496765" y="958024"/>
                    <a:pt x="108848" y="628225"/>
                    <a:pt x="19133" y="189800"/>
                  </a:cubicBezTo>
                  <a:close/>
                </a:path>
              </a:pathLst>
            </a:cu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21" name="Freeform: Shape 20">
              <a:extLst>
                <a:ext uri="{FF2B5EF4-FFF2-40B4-BE49-F238E27FC236}">
                  <a16:creationId xmlns:a16="http://schemas.microsoft.com/office/drawing/2014/main" id="{6BF3E777-4F9A-A33E-9488-AFA559964A7B}"/>
                </a:ext>
              </a:extLst>
            </p:cNvPr>
            <p:cNvSpPr/>
            <p:nvPr/>
          </p:nvSpPr>
          <p:spPr>
            <a:xfrm>
              <a:off x="3693403"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22" name="Freeform: Shape 21">
              <a:extLst>
                <a:ext uri="{FF2B5EF4-FFF2-40B4-BE49-F238E27FC236}">
                  <a16:creationId xmlns:a16="http://schemas.microsoft.com/office/drawing/2014/main" id="{8169987D-A036-7C5C-358E-BD48C7A9BEB3}"/>
                </a:ext>
              </a:extLst>
            </p:cNvPr>
            <p:cNvSpPr/>
            <p:nvPr/>
          </p:nvSpPr>
          <p:spPr>
            <a:xfrm flipH="1">
              <a:off x="4549296"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05A0FF"/>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23" name="Oval 22">
              <a:extLst>
                <a:ext uri="{FF2B5EF4-FFF2-40B4-BE49-F238E27FC236}">
                  <a16:creationId xmlns:a16="http://schemas.microsoft.com/office/drawing/2014/main" id="{FB604066-013E-5E3B-19EB-09021B1620FF}"/>
                </a:ext>
              </a:extLst>
            </p:cNvPr>
            <p:cNvSpPr/>
            <p:nvPr/>
          </p:nvSpPr>
          <p:spPr>
            <a:xfrm>
              <a:off x="3394538" y="3379583"/>
              <a:ext cx="147593" cy="147593"/>
            </a:xfrm>
            <a:prstGeom prst="ellipse">
              <a:avLst/>
            </a:pr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FFFFFF"/>
                </a:solidFill>
                <a:latin typeface="Arial"/>
              </a:endParaRPr>
            </a:p>
          </p:txBody>
        </p:sp>
        <p:sp>
          <p:nvSpPr>
            <p:cNvPr id="24" name="Oval 23">
              <a:extLst>
                <a:ext uri="{FF2B5EF4-FFF2-40B4-BE49-F238E27FC236}">
                  <a16:creationId xmlns:a16="http://schemas.microsoft.com/office/drawing/2014/main" id="{7E5A8066-F016-49FD-787A-0E6D79471724}"/>
                </a:ext>
              </a:extLst>
            </p:cNvPr>
            <p:cNvSpPr/>
            <p:nvPr/>
          </p:nvSpPr>
          <p:spPr>
            <a:xfrm>
              <a:off x="4475499" y="4449273"/>
              <a:ext cx="147593" cy="147593"/>
            </a:xfrm>
            <a:prstGeom prst="ellipse">
              <a:avLst/>
            </a:pr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FFFFFF"/>
                </a:solidFill>
                <a:latin typeface="Arial"/>
              </a:endParaRPr>
            </a:p>
          </p:txBody>
        </p:sp>
        <p:grpSp>
          <p:nvGrpSpPr>
            <p:cNvPr id="25" name="Group 24">
              <a:extLst>
                <a:ext uri="{FF2B5EF4-FFF2-40B4-BE49-F238E27FC236}">
                  <a16:creationId xmlns:a16="http://schemas.microsoft.com/office/drawing/2014/main" id="{28869000-A65F-6E81-53FA-8EBDECF219FE}"/>
                </a:ext>
              </a:extLst>
            </p:cNvPr>
            <p:cNvGrpSpPr/>
            <p:nvPr/>
          </p:nvGrpSpPr>
          <p:grpSpPr>
            <a:xfrm>
              <a:off x="3227046" y="1458443"/>
              <a:ext cx="2644499" cy="1060049"/>
              <a:chOff x="3227046" y="1458443"/>
              <a:chExt cx="2644499" cy="1060049"/>
            </a:xfrm>
          </p:grpSpPr>
          <p:sp>
            <p:nvSpPr>
              <p:cNvPr id="27" name="Rectangle 26">
                <a:extLst>
                  <a:ext uri="{FF2B5EF4-FFF2-40B4-BE49-F238E27FC236}">
                    <a16:creationId xmlns:a16="http://schemas.microsoft.com/office/drawing/2014/main" id="{211B823D-D2AE-7206-9E16-5896CD32716E}"/>
                  </a:ext>
                </a:extLst>
              </p:cNvPr>
              <p:cNvSpPr/>
              <p:nvPr/>
            </p:nvSpPr>
            <p:spPr>
              <a:xfrm>
                <a:off x="3227046" y="1779828"/>
                <a:ext cx="2644499" cy="738664"/>
              </a:xfrm>
              <a:prstGeom prst="rect">
                <a:avLst/>
              </a:prstGeom>
            </p:spPr>
            <p:txBody>
              <a:bodyPr wrap="square">
                <a:spAutoFit/>
              </a:bodyPr>
              <a:lstStyle/>
              <a:p>
                <a:pPr lvl="0" algn="ctr">
                  <a:defRPr/>
                </a:pPr>
                <a:r>
                  <a:rPr lang="en-GB" sz="1400" dirty="0">
                    <a:solidFill>
                      <a:srgbClr val="000000"/>
                    </a:solidFill>
                    <a:latin typeface="Arial"/>
                    <a:ea typeface="ヒラギノ角ゴ Pro W3"/>
                  </a:rPr>
                  <a:t>You will be able to ask </a:t>
                </a:r>
                <a:r>
                  <a:rPr lang="en-GB" sz="1400" dirty="0">
                    <a:solidFill>
                      <a:srgbClr val="000000"/>
                    </a:solidFill>
                    <a:latin typeface="Aptos" panose="020B0004020202020204" pitchFamily="34" charset="0"/>
                  </a:rPr>
                  <a:t>questions relating to your own circumstances. </a:t>
                </a:r>
              </a:p>
            </p:txBody>
          </p:sp>
          <p:sp>
            <p:nvSpPr>
              <p:cNvPr id="28" name="Rectangle 27">
                <a:extLst>
                  <a:ext uri="{FF2B5EF4-FFF2-40B4-BE49-F238E27FC236}">
                    <a16:creationId xmlns:a16="http://schemas.microsoft.com/office/drawing/2014/main" id="{D32D5581-2575-3B04-C213-8884763AF045}"/>
                  </a:ext>
                </a:extLst>
              </p:cNvPr>
              <p:cNvSpPr/>
              <p:nvPr/>
            </p:nvSpPr>
            <p:spPr>
              <a:xfrm>
                <a:off x="3731383" y="1458443"/>
                <a:ext cx="1635832" cy="369332"/>
              </a:xfrm>
              <a:prstGeom prst="rect">
                <a:avLst/>
              </a:prstGeom>
            </p:spPr>
            <p:txBody>
              <a:bodyPr wrap="none">
                <a:spAutoFit/>
              </a:bodyPr>
              <a:lstStyle/>
              <a:p>
                <a:pPr algn="ctr" eaLnBrk="1" fontAlgn="auto" hangingPunct="1">
                  <a:spcBef>
                    <a:spcPts val="0"/>
                  </a:spcBef>
                  <a:spcAft>
                    <a:spcPts val="0"/>
                  </a:spcAft>
                  <a:defRPr/>
                </a:pPr>
                <a:r>
                  <a:rPr lang="en-GB" b="1" dirty="0">
                    <a:solidFill>
                      <a:schemeClr val="accent2"/>
                    </a:solidFill>
                    <a:latin typeface="Aptos" panose="020B0004020202020204" pitchFamily="34" charset="0"/>
                    <a:cs typeface="+mn-cs"/>
                  </a:rPr>
                  <a:t>Follow up call</a:t>
                </a:r>
              </a:p>
            </p:txBody>
          </p:sp>
        </p:grpSp>
        <p:pic>
          <p:nvPicPr>
            <p:cNvPr id="26" name="Picture 3" descr="Call center">
              <a:extLst>
                <a:ext uri="{FF2B5EF4-FFF2-40B4-BE49-F238E27FC236}">
                  <a16:creationId xmlns:a16="http://schemas.microsoft.com/office/drawing/2014/main" id="{23864E1E-DA3C-6BB8-6AF9-6338E42CB849}"/>
                </a:ext>
              </a:extLst>
            </p:cNvPr>
            <p:cNvPicPr>
              <a:picLocks noChangeAspect="1" noChangeArrowheads="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bwMode="auto">
            <a:xfrm>
              <a:off x="4260235" y="3129438"/>
              <a:ext cx="595198" cy="59519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9" name="Group 28">
            <a:extLst>
              <a:ext uri="{FF2B5EF4-FFF2-40B4-BE49-F238E27FC236}">
                <a16:creationId xmlns:a16="http://schemas.microsoft.com/office/drawing/2014/main" id="{A4005069-28B3-520D-D731-DFC677FA9ACF}"/>
              </a:ext>
            </a:extLst>
          </p:cNvPr>
          <p:cNvGrpSpPr/>
          <p:nvPr/>
        </p:nvGrpSpPr>
        <p:grpSpPr>
          <a:xfrm>
            <a:off x="7058011" y="2856883"/>
            <a:ext cx="2466354" cy="3227042"/>
            <a:chOff x="5534011" y="2302658"/>
            <a:chExt cx="2466354" cy="3227042"/>
          </a:xfrm>
        </p:grpSpPr>
        <p:sp>
          <p:nvSpPr>
            <p:cNvPr id="30" name="Freeform: Shape 18">
              <a:extLst>
                <a:ext uri="{FF2B5EF4-FFF2-40B4-BE49-F238E27FC236}">
                  <a16:creationId xmlns:a16="http://schemas.microsoft.com/office/drawing/2014/main" id="{52B0CBC6-EB46-701E-A70D-8603D2CBCD93}"/>
                </a:ext>
              </a:extLst>
            </p:cNvPr>
            <p:cNvSpPr/>
            <p:nvPr/>
          </p:nvSpPr>
          <p:spPr>
            <a:xfrm flipV="1">
              <a:off x="5612213" y="2348844"/>
              <a:ext cx="2229975" cy="1110711"/>
            </a:xfrm>
            <a:custGeom>
              <a:avLst/>
              <a:gdLst>
                <a:gd name="connsiteX0" fmla="*/ 0 w 1923425"/>
                <a:gd name="connsiteY0" fmla="*/ 0 h 958024"/>
                <a:gd name="connsiteX1" fmla="*/ 42026 w 1923425"/>
                <a:gd name="connsiteY1" fmla="*/ 0 h 958024"/>
                <a:gd name="connsiteX2" fmla="*/ 60305 w 1923425"/>
                <a:gd name="connsiteY2" fmla="*/ 181330 h 958024"/>
                <a:gd name="connsiteX3" fmla="*/ 961712 w 1923425"/>
                <a:gd name="connsiteY3" fmla="*/ 915998 h 958024"/>
                <a:gd name="connsiteX4" fmla="*/ 1863119 w 1923425"/>
                <a:gd name="connsiteY4" fmla="*/ 181330 h 958024"/>
                <a:gd name="connsiteX5" fmla="*/ 1881399 w 1923425"/>
                <a:gd name="connsiteY5" fmla="*/ 0 h 958024"/>
                <a:gd name="connsiteX6" fmla="*/ 1923425 w 1923425"/>
                <a:gd name="connsiteY6" fmla="*/ 0 h 958024"/>
                <a:gd name="connsiteX7" fmla="*/ 1904291 w 1923425"/>
                <a:gd name="connsiteY7" fmla="*/ 189800 h 958024"/>
                <a:gd name="connsiteX8" fmla="*/ 961712 w 1923425"/>
                <a:gd name="connsiteY8" fmla="*/ 958024 h 958024"/>
                <a:gd name="connsiteX9" fmla="*/ 19133 w 1923425"/>
                <a:gd name="connsiteY9" fmla="*/ 189800 h 95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3425" h="958024">
                  <a:moveTo>
                    <a:pt x="0" y="0"/>
                  </a:moveTo>
                  <a:lnTo>
                    <a:pt x="42026" y="0"/>
                  </a:lnTo>
                  <a:lnTo>
                    <a:pt x="60305" y="181330"/>
                  </a:lnTo>
                  <a:cubicBezTo>
                    <a:pt x="146101" y="600604"/>
                    <a:pt x="517075" y="915998"/>
                    <a:pt x="961712" y="915998"/>
                  </a:cubicBezTo>
                  <a:cubicBezTo>
                    <a:pt x="1406350" y="915998"/>
                    <a:pt x="1777323" y="600604"/>
                    <a:pt x="1863119" y="181330"/>
                  </a:cubicBezTo>
                  <a:lnTo>
                    <a:pt x="1881399" y="0"/>
                  </a:lnTo>
                  <a:lnTo>
                    <a:pt x="1923425" y="0"/>
                  </a:lnTo>
                  <a:lnTo>
                    <a:pt x="1904291" y="189800"/>
                  </a:lnTo>
                  <a:cubicBezTo>
                    <a:pt x="1814577" y="628225"/>
                    <a:pt x="1426659" y="958024"/>
                    <a:pt x="961712" y="958024"/>
                  </a:cubicBezTo>
                  <a:cubicBezTo>
                    <a:pt x="496765" y="958024"/>
                    <a:pt x="108848" y="628225"/>
                    <a:pt x="19133" y="189800"/>
                  </a:cubicBezTo>
                  <a:close/>
                </a:path>
              </a:pathLst>
            </a:cu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31" name="Freeform: Shape 23">
              <a:extLst>
                <a:ext uri="{FF2B5EF4-FFF2-40B4-BE49-F238E27FC236}">
                  <a16:creationId xmlns:a16="http://schemas.microsoft.com/office/drawing/2014/main" id="{083C823C-494A-65C3-CB30-89794454C673}"/>
                </a:ext>
              </a:extLst>
            </p:cNvPr>
            <p:cNvSpPr/>
            <p:nvPr/>
          </p:nvSpPr>
          <p:spPr>
            <a:xfrm>
              <a:off x="5867895"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32" name="Freeform: Shape 24">
              <a:extLst>
                <a:ext uri="{FF2B5EF4-FFF2-40B4-BE49-F238E27FC236}">
                  <a16:creationId xmlns:a16="http://schemas.microsoft.com/office/drawing/2014/main" id="{09851F88-6737-2F65-69B2-B99AEB6422AA}"/>
                </a:ext>
              </a:extLst>
            </p:cNvPr>
            <p:cNvSpPr/>
            <p:nvPr/>
          </p:nvSpPr>
          <p:spPr>
            <a:xfrm flipH="1">
              <a:off x="6723788"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F789A8"/>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33" name="Oval 32">
              <a:extLst>
                <a:ext uri="{FF2B5EF4-FFF2-40B4-BE49-F238E27FC236}">
                  <a16:creationId xmlns:a16="http://schemas.microsoft.com/office/drawing/2014/main" id="{E9058B06-50B7-C178-99C9-4986D91D8528}"/>
                </a:ext>
              </a:extLst>
            </p:cNvPr>
            <p:cNvSpPr/>
            <p:nvPr/>
          </p:nvSpPr>
          <p:spPr>
            <a:xfrm>
              <a:off x="5572442" y="3379583"/>
              <a:ext cx="147593" cy="147593"/>
            </a:xfrm>
            <a:prstGeom prst="ellipse">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FFFFFF"/>
                </a:solidFill>
                <a:latin typeface="Arial"/>
              </a:endParaRPr>
            </a:p>
          </p:txBody>
        </p:sp>
        <p:sp>
          <p:nvSpPr>
            <p:cNvPr id="34" name="Oval 33">
              <a:extLst>
                <a:ext uri="{FF2B5EF4-FFF2-40B4-BE49-F238E27FC236}">
                  <a16:creationId xmlns:a16="http://schemas.microsoft.com/office/drawing/2014/main" id="{B3CCA3F5-C862-2704-C59E-35374CC3F5D3}"/>
                </a:ext>
              </a:extLst>
            </p:cNvPr>
            <p:cNvSpPr/>
            <p:nvPr/>
          </p:nvSpPr>
          <p:spPr>
            <a:xfrm>
              <a:off x="6649991" y="2302658"/>
              <a:ext cx="147593" cy="147593"/>
            </a:xfrm>
            <a:prstGeom prst="ellipse">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FFFFFF"/>
                </a:solidFill>
                <a:latin typeface="Arial"/>
              </a:endParaRPr>
            </a:p>
          </p:txBody>
        </p:sp>
        <p:sp>
          <p:nvSpPr>
            <p:cNvPr id="35" name="Oval 34">
              <a:extLst>
                <a:ext uri="{FF2B5EF4-FFF2-40B4-BE49-F238E27FC236}">
                  <a16:creationId xmlns:a16="http://schemas.microsoft.com/office/drawing/2014/main" id="{4189AED5-AD5F-4979-D1E8-660F7A26BF35}"/>
                </a:ext>
              </a:extLst>
            </p:cNvPr>
            <p:cNvSpPr/>
            <p:nvPr/>
          </p:nvSpPr>
          <p:spPr>
            <a:xfrm>
              <a:off x="7725888" y="3379583"/>
              <a:ext cx="147593" cy="147593"/>
            </a:xfrm>
            <a:prstGeom prst="ellipse">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FFFFFF"/>
                </a:solidFill>
                <a:latin typeface="Arial"/>
              </a:endParaRPr>
            </a:p>
          </p:txBody>
        </p:sp>
        <p:grpSp>
          <p:nvGrpSpPr>
            <p:cNvPr id="36" name="Group 35">
              <a:extLst>
                <a:ext uri="{FF2B5EF4-FFF2-40B4-BE49-F238E27FC236}">
                  <a16:creationId xmlns:a16="http://schemas.microsoft.com/office/drawing/2014/main" id="{2A9F1240-931B-F3EB-65FE-56CB5D736580}"/>
                </a:ext>
              </a:extLst>
            </p:cNvPr>
            <p:cNvGrpSpPr/>
            <p:nvPr/>
          </p:nvGrpSpPr>
          <p:grpSpPr>
            <a:xfrm>
              <a:off x="5534011" y="4400324"/>
              <a:ext cx="2466354" cy="1129376"/>
              <a:chOff x="5534011" y="4400324"/>
              <a:chExt cx="2466354" cy="1129376"/>
            </a:xfrm>
          </p:grpSpPr>
          <p:sp>
            <p:nvSpPr>
              <p:cNvPr id="41" name="Rectangle 40">
                <a:extLst>
                  <a:ext uri="{FF2B5EF4-FFF2-40B4-BE49-F238E27FC236}">
                    <a16:creationId xmlns:a16="http://schemas.microsoft.com/office/drawing/2014/main" id="{916E9481-7B67-8E16-DB95-1C743DDA546B}"/>
                  </a:ext>
                </a:extLst>
              </p:cNvPr>
              <p:cNvSpPr/>
              <p:nvPr/>
            </p:nvSpPr>
            <p:spPr>
              <a:xfrm>
                <a:off x="5534011" y="4791036"/>
                <a:ext cx="2466354" cy="738664"/>
              </a:xfrm>
              <a:prstGeom prst="rect">
                <a:avLst/>
              </a:prstGeom>
            </p:spPr>
            <p:txBody>
              <a:bodyPr wrap="square">
                <a:spAutoFit/>
              </a:bodyPr>
              <a:lstStyle/>
              <a:p>
                <a:pPr algn="ctr" eaLnBrk="1" fontAlgn="auto" hangingPunct="1">
                  <a:spcBef>
                    <a:spcPts val="0"/>
                  </a:spcBef>
                  <a:spcAft>
                    <a:spcPts val="0"/>
                  </a:spcAft>
                  <a:defRPr/>
                </a:pPr>
                <a:r>
                  <a:rPr lang="en-GB" sz="1400" dirty="0">
                    <a:solidFill>
                      <a:srgbClr val="000000"/>
                    </a:solidFill>
                    <a:latin typeface="Aptos" panose="020B0004020202020204" pitchFamily="34" charset="0"/>
                    <a:cs typeface="+mn-cs"/>
                  </a:rPr>
                  <a:t>We will identify your next steps and point you in the right direction.</a:t>
                </a:r>
              </a:p>
            </p:txBody>
          </p:sp>
          <p:sp>
            <p:nvSpPr>
              <p:cNvPr id="42" name="Rectangle 41">
                <a:extLst>
                  <a:ext uri="{FF2B5EF4-FFF2-40B4-BE49-F238E27FC236}">
                    <a16:creationId xmlns:a16="http://schemas.microsoft.com/office/drawing/2014/main" id="{9C964607-DD38-0929-31FE-CB7F40090CE8}"/>
                  </a:ext>
                </a:extLst>
              </p:cNvPr>
              <p:cNvSpPr/>
              <p:nvPr/>
            </p:nvSpPr>
            <p:spPr>
              <a:xfrm>
                <a:off x="6099941" y="4400324"/>
                <a:ext cx="1297022" cy="369332"/>
              </a:xfrm>
              <a:prstGeom prst="rect">
                <a:avLst/>
              </a:prstGeom>
            </p:spPr>
            <p:txBody>
              <a:bodyPr wrap="none">
                <a:spAutoFit/>
              </a:bodyPr>
              <a:lstStyle/>
              <a:p>
                <a:pPr algn="ctr" eaLnBrk="1" fontAlgn="auto" hangingPunct="1">
                  <a:spcBef>
                    <a:spcPts val="0"/>
                  </a:spcBef>
                  <a:spcAft>
                    <a:spcPts val="0"/>
                  </a:spcAft>
                  <a:defRPr/>
                </a:pPr>
                <a:r>
                  <a:rPr lang="en-GB" b="1" dirty="0">
                    <a:solidFill>
                      <a:schemeClr val="accent6"/>
                    </a:solidFill>
                    <a:latin typeface="Aptos" panose="020B0004020202020204" pitchFamily="34" charset="0"/>
                    <a:cs typeface="+mn-cs"/>
                  </a:rPr>
                  <a:t>Next steps</a:t>
                </a:r>
              </a:p>
            </p:txBody>
          </p:sp>
        </p:grpSp>
        <p:grpSp>
          <p:nvGrpSpPr>
            <p:cNvPr id="37" name="Group 14">
              <a:extLst>
                <a:ext uri="{FF2B5EF4-FFF2-40B4-BE49-F238E27FC236}">
                  <a16:creationId xmlns:a16="http://schemas.microsoft.com/office/drawing/2014/main" id="{2ED17688-2428-D5A1-E2BD-0FB0925B7830}"/>
                </a:ext>
              </a:extLst>
            </p:cNvPr>
            <p:cNvGrpSpPr/>
            <p:nvPr/>
          </p:nvGrpSpPr>
          <p:grpSpPr>
            <a:xfrm>
              <a:off x="6370747" y="3129438"/>
              <a:ext cx="722718" cy="896142"/>
              <a:chOff x="1502662" y="755824"/>
              <a:chExt cx="5138418" cy="6371434"/>
            </a:xfrm>
            <a:solidFill>
              <a:srgbClr val="9875A7"/>
            </a:solidFill>
          </p:grpSpPr>
          <p:sp>
            <p:nvSpPr>
              <p:cNvPr id="38" name="Isosceles Triangle 13">
                <a:extLst>
                  <a:ext uri="{FF2B5EF4-FFF2-40B4-BE49-F238E27FC236}">
                    <a16:creationId xmlns:a16="http://schemas.microsoft.com/office/drawing/2014/main" id="{7A822998-B08F-EBDF-8F1E-3D9CB4BD3941}"/>
                  </a:ext>
                </a:extLst>
              </p:cNvPr>
              <p:cNvSpPr/>
              <p:nvPr/>
            </p:nvSpPr>
            <p:spPr>
              <a:xfrm>
                <a:off x="1502662" y="1988840"/>
                <a:ext cx="5138418" cy="5138418"/>
              </a:xfrm>
              <a:custGeom>
                <a:avLst/>
                <a:gdLst/>
                <a:ahLst/>
                <a:cxnLst/>
                <a:rect l="l" t="t" r="r" b="b"/>
                <a:pathLst>
                  <a:path w="5138418" h="5138418">
                    <a:moveTo>
                      <a:pt x="2569209" y="0"/>
                    </a:moveTo>
                    <a:lnTo>
                      <a:pt x="3433305" y="1008112"/>
                    </a:lnTo>
                    <a:lnTo>
                      <a:pt x="2929249" y="1008112"/>
                    </a:lnTo>
                    <a:lnTo>
                      <a:pt x="2929249" y="2209169"/>
                    </a:lnTo>
                    <a:lnTo>
                      <a:pt x="4130306" y="2209169"/>
                    </a:lnTo>
                    <a:lnTo>
                      <a:pt x="4130306" y="1705113"/>
                    </a:lnTo>
                    <a:lnTo>
                      <a:pt x="5138418" y="2569209"/>
                    </a:lnTo>
                    <a:lnTo>
                      <a:pt x="4130306" y="3433305"/>
                    </a:lnTo>
                    <a:lnTo>
                      <a:pt x="4130306" y="2929249"/>
                    </a:lnTo>
                    <a:lnTo>
                      <a:pt x="2929249" y="2929249"/>
                    </a:lnTo>
                    <a:lnTo>
                      <a:pt x="2929249" y="4130306"/>
                    </a:lnTo>
                    <a:lnTo>
                      <a:pt x="3433305" y="4130306"/>
                    </a:lnTo>
                    <a:lnTo>
                      <a:pt x="2569209" y="5138418"/>
                    </a:lnTo>
                    <a:lnTo>
                      <a:pt x="1705113" y="4130306"/>
                    </a:lnTo>
                    <a:lnTo>
                      <a:pt x="2209169" y="4130306"/>
                    </a:lnTo>
                    <a:lnTo>
                      <a:pt x="2209169" y="2929249"/>
                    </a:lnTo>
                    <a:lnTo>
                      <a:pt x="1008112" y="2929249"/>
                    </a:lnTo>
                    <a:lnTo>
                      <a:pt x="1008112" y="3433305"/>
                    </a:lnTo>
                    <a:lnTo>
                      <a:pt x="0" y="2569209"/>
                    </a:lnTo>
                    <a:lnTo>
                      <a:pt x="1008112" y="1705113"/>
                    </a:lnTo>
                    <a:lnTo>
                      <a:pt x="1008112" y="2209169"/>
                    </a:lnTo>
                    <a:lnTo>
                      <a:pt x="2209169" y="2209169"/>
                    </a:lnTo>
                    <a:lnTo>
                      <a:pt x="2209169" y="1008112"/>
                    </a:lnTo>
                    <a:lnTo>
                      <a:pt x="1705113" y="1008112"/>
                    </a:lnTo>
                    <a:close/>
                  </a:path>
                </a:pathLst>
              </a:custGeom>
              <a:solidFill>
                <a:srgbClr val="F56F95"/>
              </a:solidFill>
              <a:ln>
                <a:noFill/>
              </a:ln>
              <a:effectLst/>
              <a:scene3d>
                <a:camera prst="isometricOffAxis2Top">
                  <a:rot lat="18601862" lon="3705720" rev="17434949"/>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dirty="0">
                  <a:solidFill>
                    <a:prstClr val="white"/>
                  </a:solidFill>
                  <a:latin typeface="Arial"/>
                </a:endParaRPr>
              </a:p>
            </p:txBody>
          </p:sp>
          <p:sp>
            <p:nvSpPr>
              <p:cNvPr id="40" name="Rectangle 11">
                <a:extLst>
                  <a:ext uri="{FF2B5EF4-FFF2-40B4-BE49-F238E27FC236}">
                    <a16:creationId xmlns:a16="http://schemas.microsoft.com/office/drawing/2014/main" id="{BA1E5B29-B332-52C1-EE7B-7B129B356621}"/>
                  </a:ext>
                </a:extLst>
              </p:cNvPr>
              <p:cNvSpPr/>
              <p:nvPr/>
            </p:nvSpPr>
            <p:spPr>
              <a:xfrm>
                <a:off x="3275856" y="755824"/>
                <a:ext cx="1592030" cy="3892624"/>
              </a:xfrm>
              <a:custGeom>
                <a:avLst/>
                <a:gdLst/>
                <a:ahLst/>
                <a:cxnLst/>
                <a:rect l="l" t="t" r="r" b="b"/>
                <a:pathLst>
                  <a:path w="1592030" h="3892624">
                    <a:moveTo>
                      <a:pt x="421902" y="1028750"/>
                    </a:moveTo>
                    <a:lnTo>
                      <a:pt x="796015" y="1028750"/>
                    </a:lnTo>
                    <a:lnTo>
                      <a:pt x="1170129" y="1028750"/>
                    </a:lnTo>
                    <a:cubicBezTo>
                      <a:pt x="1403138" y="1028750"/>
                      <a:pt x="1592030" y="1208648"/>
                      <a:pt x="1592030" y="1430563"/>
                    </a:cubicBezTo>
                    <a:cubicBezTo>
                      <a:pt x="1422526" y="1965473"/>
                      <a:pt x="1571583" y="2384268"/>
                      <a:pt x="1241369" y="2484490"/>
                    </a:cubicBezTo>
                    <a:lnTo>
                      <a:pt x="1065947" y="3877384"/>
                    </a:lnTo>
                    <a:lnTo>
                      <a:pt x="495603" y="3892624"/>
                    </a:lnTo>
                    <a:lnTo>
                      <a:pt x="346887" y="2483555"/>
                    </a:lnTo>
                    <a:cubicBezTo>
                      <a:pt x="21568" y="2381105"/>
                      <a:pt x="168865" y="1963454"/>
                      <a:pt x="0" y="1430563"/>
                    </a:cubicBezTo>
                    <a:cubicBezTo>
                      <a:pt x="0" y="1208648"/>
                      <a:pt x="188892" y="1028750"/>
                      <a:pt x="421902" y="1028750"/>
                    </a:cubicBezTo>
                    <a:close/>
                    <a:moveTo>
                      <a:pt x="796015" y="0"/>
                    </a:moveTo>
                    <a:cubicBezTo>
                      <a:pt x="1054513" y="0"/>
                      <a:pt x="1264067" y="209554"/>
                      <a:pt x="1264067" y="468052"/>
                    </a:cubicBezTo>
                    <a:cubicBezTo>
                      <a:pt x="1264067" y="726550"/>
                      <a:pt x="1054513" y="936104"/>
                      <a:pt x="796015" y="936104"/>
                    </a:cubicBezTo>
                    <a:cubicBezTo>
                      <a:pt x="537517" y="936104"/>
                      <a:pt x="327963" y="726550"/>
                      <a:pt x="327963" y="468052"/>
                    </a:cubicBezTo>
                    <a:cubicBezTo>
                      <a:pt x="327963" y="209554"/>
                      <a:pt x="537517" y="0"/>
                      <a:pt x="796015" y="0"/>
                    </a:cubicBez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Arial"/>
                </a:endParaRPr>
              </a:p>
            </p:txBody>
          </p:sp>
        </p:grpSp>
      </p:grpSp>
    </p:spTree>
    <p:custDataLst>
      <p:tags r:id="rId1"/>
    </p:custDataLst>
    <p:extLst>
      <p:ext uri="{BB962C8B-B14F-4D97-AF65-F5344CB8AC3E}">
        <p14:creationId xmlns:p14="http://schemas.microsoft.com/office/powerpoint/2010/main" val="336334826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315DDC-9F1D-5167-7ADD-FE7C435A1E1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29230" y="2813737"/>
            <a:ext cx="5322026" cy="2674469"/>
          </a:xfrm>
          <a:prstGeom prst="rect">
            <a:avLst/>
          </a:prstGeom>
        </p:spPr>
      </p:pic>
      <p:sp>
        <p:nvSpPr>
          <p:cNvPr id="4" name="Title 1">
            <a:extLst>
              <a:ext uri="{FF2B5EF4-FFF2-40B4-BE49-F238E27FC236}">
                <a16:creationId xmlns:a16="http://schemas.microsoft.com/office/drawing/2014/main" id="{08C6095E-D4CC-7111-1753-D0A5121E7744}"/>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sz="3600">
                <a:solidFill>
                  <a:srgbClr val="391C66"/>
                </a:solidFill>
                <a:latin typeface="Aptos Display" panose="020B0004020202020204" pitchFamily="34" charset="0"/>
                <a:ea typeface="ヒラギノ角ゴ Pro W3"/>
              </a:rPr>
              <a:t>Ways to pay a CGT charge</a:t>
            </a:r>
          </a:p>
        </p:txBody>
      </p:sp>
      <p:grpSp>
        <p:nvGrpSpPr>
          <p:cNvPr id="13" name="Group 12">
            <a:extLst>
              <a:ext uri="{FF2B5EF4-FFF2-40B4-BE49-F238E27FC236}">
                <a16:creationId xmlns:a16="http://schemas.microsoft.com/office/drawing/2014/main" id="{6FEFFFCF-A81B-3518-535A-73103D7BF46B}"/>
              </a:ext>
            </a:extLst>
          </p:cNvPr>
          <p:cNvGrpSpPr/>
          <p:nvPr/>
        </p:nvGrpSpPr>
        <p:grpSpPr>
          <a:xfrm>
            <a:off x="2210912" y="2626454"/>
            <a:ext cx="5900491" cy="3174124"/>
            <a:chOff x="2696599" y="2471123"/>
            <a:chExt cx="6719778" cy="3614854"/>
          </a:xfrm>
        </p:grpSpPr>
        <p:sp>
          <p:nvSpPr>
            <p:cNvPr id="14" name="Freeform: Shape 13">
              <a:extLst>
                <a:ext uri="{FF2B5EF4-FFF2-40B4-BE49-F238E27FC236}">
                  <a16:creationId xmlns:a16="http://schemas.microsoft.com/office/drawing/2014/main" id="{70D6C9B3-23F4-EF2F-B45C-D135C0F88E7A}"/>
                </a:ext>
              </a:extLst>
            </p:cNvPr>
            <p:cNvSpPr/>
            <p:nvPr/>
          </p:nvSpPr>
          <p:spPr>
            <a:xfrm>
              <a:off x="3522139" y="2471123"/>
              <a:ext cx="5068699" cy="3343148"/>
            </a:xfrm>
            <a:custGeom>
              <a:avLst/>
              <a:gdLst>
                <a:gd name="connsiteX0" fmla="*/ 245904 w 5068699"/>
                <a:gd name="connsiteY0" fmla="*/ 209815 h 3343148"/>
                <a:gd name="connsiteX1" fmla="*/ 214064 w 5068699"/>
                <a:gd name="connsiteY1" fmla="*/ 241655 h 3343148"/>
                <a:gd name="connsiteX2" fmla="*/ 214064 w 5068699"/>
                <a:gd name="connsiteY2" fmla="*/ 3120642 h 3343148"/>
                <a:gd name="connsiteX3" fmla="*/ 245904 w 5068699"/>
                <a:gd name="connsiteY3" fmla="*/ 3152482 h 3343148"/>
                <a:gd name="connsiteX4" fmla="*/ 4822796 w 5068699"/>
                <a:gd name="connsiteY4" fmla="*/ 3152482 h 3343148"/>
                <a:gd name="connsiteX5" fmla="*/ 4854636 w 5068699"/>
                <a:gd name="connsiteY5" fmla="*/ 3120642 h 3343148"/>
                <a:gd name="connsiteX6" fmla="*/ 4854636 w 5068699"/>
                <a:gd name="connsiteY6" fmla="*/ 241655 h 3343148"/>
                <a:gd name="connsiteX7" fmla="*/ 4822796 w 5068699"/>
                <a:gd name="connsiteY7" fmla="*/ 209815 h 3343148"/>
                <a:gd name="connsiteX8" fmla="*/ 164328 w 5068699"/>
                <a:gd name="connsiteY8" fmla="*/ 0 h 3343148"/>
                <a:gd name="connsiteX9" fmla="*/ 4904371 w 5068699"/>
                <a:gd name="connsiteY9" fmla="*/ 0 h 3343148"/>
                <a:gd name="connsiteX10" fmla="*/ 5068699 w 5068699"/>
                <a:gd name="connsiteY10" fmla="*/ 164328 h 3343148"/>
                <a:gd name="connsiteX11" fmla="*/ 5068699 w 5068699"/>
                <a:gd name="connsiteY11" fmla="*/ 3343148 h 3343148"/>
                <a:gd name="connsiteX12" fmla="*/ 0 w 5068699"/>
                <a:gd name="connsiteY12" fmla="*/ 3343148 h 3343148"/>
                <a:gd name="connsiteX13" fmla="*/ 0 w 5068699"/>
                <a:gd name="connsiteY13" fmla="*/ 164328 h 3343148"/>
                <a:gd name="connsiteX14" fmla="*/ 164328 w 5068699"/>
                <a:gd name="connsiteY14" fmla="*/ 0 h 334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68699" h="3343148">
                  <a:moveTo>
                    <a:pt x="245904" y="209815"/>
                  </a:moveTo>
                  <a:cubicBezTo>
                    <a:pt x="228319" y="209815"/>
                    <a:pt x="214064" y="224070"/>
                    <a:pt x="214064" y="241655"/>
                  </a:cubicBezTo>
                  <a:lnTo>
                    <a:pt x="214064" y="3120642"/>
                  </a:lnTo>
                  <a:cubicBezTo>
                    <a:pt x="214064" y="3138227"/>
                    <a:pt x="228319" y="3152482"/>
                    <a:pt x="245904" y="3152482"/>
                  </a:cubicBezTo>
                  <a:lnTo>
                    <a:pt x="4822796" y="3152482"/>
                  </a:lnTo>
                  <a:cubicBezTo>
                    <a:pt x="4840381" y="3152482"/>
                    <a:pt x="4854636" y="3138227"/>
                    <a:pt x="4854636" y="3120642"/>
                  </a:cubicBezTo>
                  <a:lnTo>
                    <a:pt x="4854636" y="241655"/>
                  </a:lnTo>
                  <a:cubicBezTo>
                    <a:pt x="4854636" y="224070"/>
                    <a:pt x="4840381" y="209815"/>
                    <a:pt x="4822796" y="209815"/>
                  </a:cubicBezTo>
                  <a:close/>
                  <a:moveTo>
                    <a:pt x="164328" y="0"/>
                  </a:moveTo>
                  <a:lnTo>
                    <a:pt x="4904371" y="0"/>
                  </a:lnTo>
                  <a:cubicBezTo>
                    <a:pt x="4995127" y="0"/>
                    <a:pt x="5068699" y="73572"/>
                    <a:pt x="5068699" y="164328"/>
                  </a:cubicBezTo>
                  <a:lnTo>
                    <a:pt x="5068699" y="3343148"/>
                  </a:lnTo>
                  <a:lnTo>
                    <a:pt x="0" y="3343148"/>
                  </a:lnTo>
                  <a:lnTo>
                    <a:pt x="0" y="164328"/>
                  </a:lnTo>
                  <a:cubicBezTo>
                    <a:pt x="0" y="73572"/>
                    <a:pt x="73572" y="0"/>
                    <a:pt x="164328" y="0"/>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grpSp>
          <p:nvGrpSpPr>
            <p:cNvPr id="15" name="Group 14">
              <a:extLst>
                <a:ext uri="{FF2B5EF4-FFF2-40B4-BE49-F238E27FC236}">
                  <a16:creationId xmlns:a16="http://schemas.microsoft.com/office/drawing/2014/main" id="{0808F247-6882-1987-9114-B2B23625F566}"/>
                </a:ext>
              </a:extLst>
            </p:cNvPr>
            <p:cNvGrpSpPr/>
            <p:nvPr/>
          </p:nvGrpSpPr>
          <p:grpSpPr>
            <a:xfrm>
              <a:off x="2696599" y="5800094"/>
              <a:ext cx="6719778" cy="285883"/>
              <a:chOff x="561975" y="3521871"/>
              <a:chExt cx="3248025" cy="138183"/>
            </a:xfrm>
            <a:effectLst>
              <a:reflection blurRad="6350" stA="55000" endPos="88000" dir="5400000" sy="-100000" algn="bl" rotWithShape="0"/>
            </a:effectLst>
          </p:grpSpPr>
          <p:grpSp>
            <p:nvGrpSpPr>
              <p:cNvPr id="16" name="Group 15">
                <a:extLst>
                  <a:ext uri="{FF2B5EF4-FFF2-40B4-BE49-F238E27FC236}">
                    <a16:creationId xmlns:a16="http://schemas.microsoft.com/office/drawing/2014/main" id="{A35F21B3-1D54-5D96-C15E-4BF6D34B02D4}"/>
                  </a:ext>
                </a:extLst>
              </p:cNvPr>
              <p:cNvGrpSpPr/>
              <p:nvPr/>
            </p:nvGrpSpPr>
            <p:grpSpPr>
              <a:xfrm>
                <a:off x="561975" y="3521871"/>
                <a:ext cx="3248025" cy="138183"/>
                <a:chOff x="1514475" y="5594433"/>
                <a:chExt cx="5543550" cy="235843"/>
              </a:xfrm>
            </p:grpSpPr>
            <p:sp>
              <p:nvSpPr>
                <p:cNvPr id="19" name="Rectangle 18">
                  <a:extLst>
                    <a:ext uri="{FF2B5EF4-FFF2-40B4-BE49-F238E27FC236}">
                      <a16:creationId xmlns:a16="http://schemas.microsoft.com/office/drawing/2014/main" id="{94AA0DFE-BD7C-7A2A-0272-17BEE857753C}"/>
                    </a:ext>
                  </a:extLst>
                </p:cNvPr>
                <p:cNvSpPr/>
                <p:nvPr/>
              </p:nvSpPr>
              <p:spPr>
                <a:xfrm>
                  <a:off x="1514475" y="5594433"/>
                  <a:ext cx="5543550" cy="141552"/>
                </a:xfrm>
                <a:prstGeom prst="rect">
                  <a:avLst/>
                </a:prstGeom>
                <a:gradFill flip="none" rotWithShape="1">
                  <a:gsLst>
                    <a:gs pos="0">
                      <a:schemeClr val="bg1">
                        <a:lumMod val="50000"/>
                      </a:schemeClr>
                    </a:gs>
                    <a:gs pos="2000">
                      <a:schemeClr val="bg1"/>
                    </a:gs>
                    <a:gs pos="9000">
                      <a:schemeClr val="bg1">
                        <a:lumMod val="85000"/>
                      </a:schemeClr>
                    </a:gs>
                    <a:gs pos="92000">
                      <a:srgbClr val="ECECED"/>
                    </a:gs>
                    <a:gs pos="98000">
                      <a:schemeClr val="bg1"/>
                    </a:gs>
                    <a:gs pos="100000">
                      <a:schemeClr val="bg1">
                        <a:lumMod val="65000"/>
                      </a:schemeClr>
                    </a:gs>
                    <a:gs pos="70000">
                      <a:schemeClr val="bg1">
                        <a:lumMod val="85000"/>
                      </a:schemeClr>
                    </a:gs>
                    <a:gs pos="34000">
                      <a:srgbClr val="F7F7F7"/>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Flowchart: Manual Operation 19">
                  <a:extLst>
                    <a:ext uri="{FF2B5EF4-FFF2-40B4-BE49-F238E27FC236}">
                      <a16:creationId xmlns:a16="http://schemas.microsoft.com/office/drawing/2014/main" id="{4096790E-2523-C950-68DD-D9E277ED1FA2}"/>
                    </a:ext>
                  </a:extLst>
                </p:cNvPr>
                <p:cNvSpPr/>
                <p:nvPr/>
              </p:nvSpPr>
              <p:spPr>
                <a:xfrm>
                  <a:off x="1514475" y="5735985"/>
                  <a:ext cx="5543550" cy="94291"/>
                </a:xfrm>
                <a:prstGeom prst="flowChartManualOperation">
                  <a:avLst/>
                </a:prstGeom>
                <a:gradFill flip="none" rotWithShape="1">
                  <a:gsLst>
                    <a:gs pos="100000">
                      <a:schemeClr val="bg1">
                        <a:lumMod val="65000"/>
                      </a:schemeClr>
                    </a:gs>
                    <a:gs pos="0">
                      <a:schemeClr val="bg1">
                        <a:lumMod val="50000"/>
                      </a:schemeClr>
                    </a:gs>
                    <a:gs pos="59000">
                      <a:schemeClr val="bg1">
                        <a:lumMod val="65000"/>
                      </a:schemeClr>
                    </a:gs>
                    <a:gs pos="38000">
                      <a:schemeClr val="bg1">
                        <a:lumMod val="65000"/>
                      </a:schemeClr>
                    </a:gs>
                    <a:gs pos="47000">
                      <a:schemeClr val="bg1">
                        <a:lumMod val="85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7" name="Trapezoid 16">
                <a:extLst>
                  <a:ext uri="{FF2B5EF4-FFF2-40B4-BE49-F238E27FC236}">
                    <a16:creationId xmlns:a16="http://schemas.microsoft.com/office/drawing/2014/main" id="{FEF78661-E754-5818-4A8A-E38846291F32}"/>
                  </a:ext>
                </a:extLst>
              </p:cNvPr>
              <p:cNvSpPr/>
              <p:nvPr/>
            </p:nvSpPr>
            <p:spPr>
              <a:xfrm flipV="1">
                <a:off x="1899145" y="3543401"/>
                <a:ext cx="573685" cy="21849"/>
              </a:xfrm>
              <a:prstGeom prst="trapezoid">
                <a:avLst>
                  <a:gd name="adj" fmla="val 72676"/>
                </a:avLst>
              </a:prstGeom>
              <a:solidFill>
                <a:srgbClr val="8B9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016DA63D-2928-A212-2FE6-72B3CF3DD30E}"/>
                  </a:ext>
                </a:extLst>
              </p:cNvPr>
              <p:cNvSpPr/>
              <p:nvPr/>
            </p:nvSpPr>
            <p:spPr>
              <a:xfrm>
                <a:off x="3450214" y="3553414"/>
                <a:ext cx="130504" cy="17626"/>
              </a:xfrm>
              <a:prstGeom prst="rect">
                <a:avLst/>
              </a:prstGeom>
              <a:solidFill>
                <a:srgbClr val="8B9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
        <p:nvSpPr>
          <p:cNvPr id="22" name="TextBox 21">
            <a:extLst>
              <a:ext uri="{FF2B5EF4-FFF2-40B4-BE49-F238E27FC236}">
                <a16:creationId xmlns:a16="http://schemas.microsoft.com/office/drawing/2014/main" id="{57ACE1A2-DABF-1ACE-23B3-D6BCF79E0F3E}"/>
              </a:ext>
            </a:extLst>
          </p:cNvPr>
          <p:cNvSpPr txBox="1"/>
          <p:nvPr/>
        </p:nvSpPr>
        <p:spPr>
          <a:xfrm>
            <a:off x="2395731" y="2228471"/>
            <a:ext cx="5530850" cy="369332"/>
          </a:xfrm>
          <a:prstGeom prst="rect">
            <a:avLst/>
          </a:prstGeom>
          <a:noFill/>
        </p:spPr>
        <p:txBody>
          <a:bodyPr wrap="square">
            <a:spAutoFit/>
          </a:bodyPr>
          <a:lstStyle/>
          <a:p>
            <a:pPr algn="ctr"/>
            <a:r>
              <a:rPr lang="en-GB" b="1" i="0">
                <a:solidFill>
                  <a:srgbClr val="0B0C0C"/>
                </a:solidFill>
                <a:effectLst/>
                <a:latin typeface="GDS Transport"/>
              </a:rPr>
              <a:t>Report using the ‘real time’ Capital Gains Tax service</a:t>
            </a:r>
          </a:p>
        </p:txBody>
      </p:sp>
      <p:sp>
        <p:nvSpPr>
          <p:cNvPr id="23" name="TextBox 22">
            <a:extLst>
              <a:ext uri="{FF2B5EF4-FFF2-40B4-BE49-F238E27FC236}">
                <a16:creationId xmlns:a16="http://schemas.microsoft.com/office/drawing/2014/main" id="{0B111406-47F0-7B99-EDDF-8FC8B8761E46}"/>
              </a:ext>
            </a:extLst>
          </p:cNvPr>
          <p:cNvSpPr txBox="1"/>
          <p:nvPr/>
        </p:nvSpPr>
        <p:spPr>
          <a:xfrm>
            <a:off x="1656080" y="5953761"/>
            <a:ext cx="7721600" cy="307777"/>
          </a:xfrm>
          <a:prstGeom prst="rect">
            <a:avLst/>
          </a:prstGeom>
          <a:noFill/>
        </p:spPr>
        <p:txBody>
          <a:bodyPr wrap="square">
            <a:spAutoFit/>
          </a:bodyPr>
          <a:lstStyle/>
          <a:p>
            <a:r>
              <a:rPr lang="en-GB" sz="1400">
                <a:latin typeface="Aptos" panose="020B0004020202020204" pitchFamily="34" charset="0"/>
              </a:rPr>
              <a:t>www.gov.uk/report-and-pay-your-capital-gains-tax/if-you-have-other-capital-gains-to-report</a:t>
            </a:r>
          </a:p>
        </p:txBody>
      </p:sp>
      <p:sp>
        <p:nvSpPr>
          <p:cNvPr id="24" name="TextBox 23">
            <a:extLst>
              <a:ext uri="{FF2B5EF4-FFF2-40B4-BE49-F238E27FC236}">
                <a16:creationId xmlns:a16="http://schemas.microsoft.com/office/drawing/2014/main" id="{F9EA2D85-A154-0FBE-3D9A-CAFC76B60D03}"/>
              </a:ext>
            </a:extLst>
          </p:cNvPr>
          <p:cNvSpPr txBox="1"/>
          <p:nvPr/>
        </p:nvSpPr>
        <p:spPr>
          <a:xfrm>
            <a:off x="7611622" y="3288485"/>
            <a:ext cx="2973121" cy="461665"/>
          </a:xfrm>
          <a:prstGeom prst="rect">
            <a:avLst/>
          </a:prstGeom>
          <a:noFill/>
        </p:spPr>
        <p:txBody>
          <a:bodyPr wrap="square">
            <a:spAutoFit/>
          </a:bodyPr>
          <a:lstStyle/>
          <a:p>
            <a:pPr algn="ctr"/>
            <a:r>
              <a:rPr lang="en-GB" sz="1200">
                <a:latin typeface="Aptos" panose="020B0004020202020204" pitchFamily="34" charset="0"/>
              </a:rPr>
              <a:t>www.gov.uk/self-assessment-tax-returns/sending-return</a:t>
            </a:r>
          </a:p>
        </p:txBody>
      </p:sp>
      <p:sp>
        <p:nvSpPr>
          <p:cNvPr id="25" name="TextBox 24">
            <a:extLst>
              <a:ext uri="{FF2B5EF4-FFF2-40B4-BE49-F238E27FC236}">
                <a16:creationId xmlns:a16="http://schemas.microsoft.com/office/drawing/2014/main" id="{75C3CD2D-B066-1850-EBE5-588E5DBC4226}"/>
              </a:ext>
            </a:extLst>
          </p:cNvPr>
          <p:cNvSpPr txBox="1"/>
          <p:nvPr/>
        </p:nvSpPr>
        <p:spPr>
          <a:xfrm>
            <a:off x="7761532" y="3030241"/>
            <a:ext cx="2823210" cy="276999"/>
          </a:xfrm>
          <a:prstGeom prst="rect">
            <a:avLst/>
          </a:prstGeom>
          <a:noFill/>
        </p:spPr>
        <p:txBody>
          <a:bodyPr wrap="square">
            <a:spAutoFit/>
          </a:bodyPr>
          <a:lstStyle/>
          <a:p>
            <a:pPr algn="ctr"/>
            <a:r>
              <a:rPr lang="en-GB" sz="1200">
                <a:latin typeface="Aptos" panose="020B0004020202020204" pitchFamily="34" charset="0"/>
              </a:rPr>
              <a:t>Register and send a Self Assessment</a:t>
            </a:r>
          </a:p>
        </p:txBody>
      </p:sp>
      <p:sp>
        <p:nvSpPr>
          <p:cNvPr id="26" name="TextBox 25">
            <a:extLst>
              <a:ext uri="{FF2B5EF4-FFF2-40B4-BE49-F238E27FC236}">
                <a16:creationId xmlns:a16="http://schemas.microsoft.com/office/drawing/2014/main" id="{F999EF13-7FE4-AF21-DE19-32DD2FF69FE9}"/>
              </a:ext>
            </a:extLst>
          </p:cNvPr>
          <p:cNvSpPr txBox="1"/>
          <p:nvPr/>
        </p:nvSpPr>
        <p:spPr>
          <a:xfrm>
            <a:off x="8662670" y="2708399"/>
            <a:ext cx="800100" cy="338554"/>
          </a:xfrm>
          <a:prstGeom prst="rect">
            <a:avLst/>
          </a:prstGeom>
          <a:noFill/>
        </p:spPr>
        <p:txBody>
          <a:bodyPr wrap="square">
            <a:spAutoFit/>
          </a:bodyPr>
          <a:lstStyle/>
          <a:p>
            <a:pPr algn="ctr"/>
            <a:r>
              <a:rPr lang="en-GB" sz="1600">
                <a:latin typeface="Aptos" panose="020B0004020202020204" pitchFamily="34" charset="0"/>
              </a:rPr>
              <a:t>Or</a:t>
            </a:r>
          </a:p>
        </p:txBody>
      </p:sp>
      <p:pic>
        <p:nvPicPr>
          <p:cNvPr id="33" name="Picture 32">
            <a:extLst>
              <a:ext uri="{FF2B5EF4-FFF2-40B4-BE49-F238E27FC236}">
                <a16:creationId xmlns:a16="http://schemas.microsoft.com/office/drawing/2014/main" id="{42EDAA4B-3CA2-41D0-9838-3E2F96E2EE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34369" y="3750150"/>
            <a:ext cx="1856703" cy="1856703"/>
          </a:xfrm>
          <a:prstGeom prst="rect">
            <a:avLst/>
          </a:prstGeom>
        </p:spPr>
      </p:pic>
      <p:grpSp>
        <p:nvGrpSpPr>
          <p:cNvPr id="5" name="Group 4">
            <a:extLst>
              <a:ext uri="{FF2B5EF4-FFF2-40B4-BE49-F238E27FC236}">
                <a16:creationId xmlns:a16="http://schemas.microsoft.com/office/drawing/2014/main" id="{F74D90A2-5C08-3AE4-E0D1-1177AD892347}"/>
              </a:ext>
            </a:extLst>
          </p:cNvPr>
          <p:cNvGrpSpPr/>
          <p:nvPr/>
        </p:nvGrpSpPr>
        <p:grpSpPr>
          <a:xfrm>
            <a:off x="5992553" y="3603697"/>
            <a:ext cx="1178592" cy="1180016"/>
            <a:chOff x="4070134" y="3052481"/>
            <a:chExt cx="1295832" cy="1297398"/>
          </a:xfrm>
        </p:grpSpPr>
        <p:pic>
          <p:nvPicPr>
            <p:cNvPr id="30" name="Picture 29">
              <a:extLst>
                <a:ext uri="{FF2B5EF4-FFF2-40B4-BE49-F238E27FC236}">
                  <a16:creationId xmlns:a16="http://schemas.microsoft.com/office/drawing/2014/main" id="{F7D2DBCE-1CF7-E4ED-3FD6-36006A29917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70134" y="3052481"/>
              <a:ext cx="1295832" cy="1297398"/>
            </a:xfrm>
            <a:prstGeom prst="rect">
              <a:avLst/>
            </a:prstGeom>
          </p:spPr>
        </p:pic>
        <p:sp>
          <p:nvSpPr>
            <p:cNvPr id="34" name="TextBox 33">
              <a:extLst>
                <a:ext uri="{FF2B5EF4-FFF2-40B4-BE49-F238E27FC236}">
                  <a16:creationId xmlns:a16="http://schemas.microsoft.com/office/drawing/2014/main" id="{3B711E6A-E137-5155-8230-2099F0A4BAF1}"/>
                </a:ext>
              </a:extLst>
            </p:cNvPr>
            <p:cNvSpPr txBox="1"/>
            <p:nvPr/>
          </p:nvSpPr>
          <p:spPr>
            <a:xfrm>
              <a:off x="4488585" y="3531668"/>
              <a:ext cx="488850" cy="338393"/>
            </a:xfrm>
            <a:prstGeom prst="rect">
              <a:avLst/>
            </a:prstGeom>
            <a:noFill/>
          </p:spPr>
          <p:txBody>
            <a:bodyPr wrap="square" rtlCol="0">
              <a:spAutoFit/>
            </a:bodyPr>
            <a:lstStyle/>
            <a:p>
              <a:pPr algn="ctr"/>
              <a:r>
                <a:rPr lang="en-GB" sz="700">
                  <a:latin typeface="Aptos" panose="020B0004020202020204" pitchFamily="34" charset="0"/>
                </a:rPr>
                <a:t>real time</a:t>
              </a:r>
            </a:p>
          </p:txBody>
        </p:sp>
      </p:grpSp>
      <p:sp>
        <p:nvSpPr>
          <p:cNvPr id="35" name="TextBox 34">
            <a:extLst>
              <a:ext uri="{FF2B5EF4-FFF2-40B4-BE49-F238E27FC236}">
                <a16:creationId xmlns:a16="http://schemas.microsoft.com/office/drawing/2014/main" id="{EBD2ADB7-4DE7-B71B-C6C8-FFB809D70194}"/>
              </a:ext>
            </a:extLst>
          </p:cNvPr>
          <p:cNvSpPr txBox="1"/>
          <p:nvPr/>
        </p:nvSpPr>
        <p:spPr>
          <a:xfrm>
            <a:off x="8764954" y="4537493"/>
            <a:ext cx="559386" cy="246221"/>
          </a:xfrm>
          <a:prstGeom prst="rect">
            <a:avLst/>
          </a:prstGeom>
          <a:noFill/>
        </p:spPr>
        <p:txBody>
          <a:bodyPr wrap="square" rtlCol="0">
            <a:spAutoFit/>
          </a:bodyPr>
          <a:lstStyle/>
          <a:p>
            <a:pPr algn="ctr"/>
            <a:r>
              <a:rPr lang="en-GB" sz="500">
                <a:latin typeface="Aptos" panose="020B0004020202020204" pitchFamily="34" charset="0"/>
              </a:rPr>
              <a:t>self assessment</a:t>
            </a:r>
          </a:p>
        </p:txBody>
      </p:sp>
    </p:spTree>
    <p:extLst>
      <p:ext uri="{BB962C8B-B14F-4D97-AF65-F5344CB8AC3E}">
        <p14:creationId xmlns:p14="http://schemas.microsoft.com/office/powerpoint/2010/main" val="1196052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3242F-A54B-6270-024A-54DFA9C35FB1}"/>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sz="3600">
                <a:solidFill>
                  <a:srgbClr val="391C66"/>
                </a:solidFill>
                <a:latin typeface="Aptos Display" panose="020B0004020202020204" pitchFamily="34" charset="0"/>
                <a:ea typeface="ヒラギノ角ゴ Pro W3"/>
              </a:rPr>
              <a:t>Taking action</a:t>
            </a:r>
          </a:p>
        </p:txBody>
      </p:sp>
      <p:sp>
        <p:nvSpPr>
          <p:cNvPr id="3" name="TextBox 2">
            <a:extLst>
              <a:ext uri="{FF2B5EF4-FFF2-40B4-BE49-F238E27FC236}">
                <a16:creationId xmlns:a16="http://schemas.microsoft.com/office/drawing/2014/main" id="{7C56D703-7AFA-9560-5E7E-E98F87D4B02D}"/>
              </a:ext>
            </a:extLst>
          </p:cNvPr>
          <p:cNvSpPr txBox="1"/>
          <p:nvPr/>
        </p:nvSpPr>
        <p:spPr>
          <a:xfrm>
            <a:off x="802800" y="1741282"/>
            <a:ext cx="9776461" cy="4247317"/>
          </a:xfrm>
          <a:prstGeom prst="rect">
            <a:avLst/>
          </a:prstGeom>
          <a:noFill/>
        </p:spPr>
        <p:txBody>
          <a:bodyPr wrap="square">
            <a:spAutoFit/>
          </a:bodyPr>
          <a:lstStyle/>
          <a:p>
            <a:pPr marL="342900" lvl="1" indent="-342900">
              <a:spcBef>
                <a:spcPts val="0"/>
              </a:spcBef>
              <a:spcAft>
                <a:spcPts val="1200"/>
              </a:spcAft>
              <a:buSzPct val="75000"/>
              <a:buFont typeface="+mj-lt"/>
              <a:buAutoNum type="arabicPeriod"/>
              <a:defRPr/>
            </a:pPr>
            <a:r>
              <a:rPr lang="en-GB" dirty="0">
                <a:solidFill>
                  <a:srgbClr val="000000"/>
                </a:solidFill>
                <a:latin typeface="Aptos" panose="020B0004020202020204" pitchFamily="34" charset="0"/>
                <a:ea typeface="ヒラギノ角ゴ Pro W3" charset="-128"/>
                <a:cs typeface="Arial" pitchFamily="34" charset="0"/>
              </a:rPr>
              <a:t>Check how many </a:t>
            </a:r>
            <a:r>
              <a:rPr lang="en-GB" dirty="0" err="1">
                <a:solidFill>
                  <a:srgbClr val="000000"/>
                </a:solidFill>
                <a:latin typeface="Aptos" panose="020B0004020202020204" pitchFamily="34" charset="0"/>
                <a:ea typeface="ヒラギノ角ゴ Pro W3" charset="-128"/>
                <a:cs typeface="Arial" pitchFamily="34" charset="0"/>
              </a:rPr>
              <a:t>Haleon</a:t>
            </a:r>
            <a:r>
              <a:rPr lang="en-GB" dirty="0">
                <a:solidFill>
                  <a:srgbClr val="000000"/>
                </a:solidFill>
                <a:latin typeface="Aptos" panose="020B0004020202020204" pitchFamily="34" charset="0"/>
                <a:ea typeface="ヒラギノ角ゴ Pro W3" charset="-128"/>
                <a:cs typeface="Arial" pitchFamily="34" charset="0"/>
              </a:rPr>
              <a:t> shares you are able to buy on </a:t>
            </a:r>
            <a:r>
              <a:rPr lang="en-GB" dirty="0" err="1">
                <a:solidFill>
                  <a:srgbClr val="000000"/>
                </a:solidFill>
                <a:latin typeface="Aptos" panose="020B0004020202020204" pitchFamily="34" charset="0"/>
                <a:ea typeface="ヒラギノ角ゴ Pro W3" charset="-128"/>
                <a:cs typeface="Arial" pitchFamily="34" charset="0"/>
              </a:rPr>
              <a:t>EquatePlus</a:t>
            </a:r>
            <a:endParaRPr lang="en-GB" dirty="0">
              <a:solidFill>
                <a:srgbClr val="000000"/>
              </a:solidFill>
              <a:latin typeface="Aptos" panose="020B0004020202020204" pitchFamily="34" charset="0"/>
              <a:ea typeface="ヒラギノ角ゴ Pro W3" charset="-128"/>
              <a:cs typeface="Arial" pitchFamily="34" charset="0"/>
            </a:endParaRPr>
          </a:p>
          <a:p>
            <a:pPr marL="342900" lvl="1" indent="-342900">
              <a:spcBef>
                <a:spcPts val="0"/>
              </a:spcBef>
              <a:spcAft>
                <a:spcPts val="1200"/>
              </a:spcAft>
              <a:buSzPct val="75000"/>
              <a:buFont typeface="+mj-lt"/>
              <a:buAutoNum type="arabicPeriod"/>
              <a:defRPr/>
            </a:pPr>
            <a:r>
              <a:rPr lang="en-GB" dirty="0">
                <a:solidFill>
                  <a:srgbClr val="000000"/>
                </a:solidFill>
                <a:latin typeface="Aptos" panose="020B0004020202020204" pitchFamily="34" charset="0"/>
                <a:ea typeface="ヒラギノ角ゴ Pro W3" charset="-128"/>
                <a:cs typeface="Arial" pitchFamily="34" charset="0"/>
              </a:rPr>
              <a:t>Refer to the current </a:t>
            </a:r>
            <a:r>
              <a:rPr lang="en-GB" dirty="0" err="1">
                <a:solidFill>
                  <a:srgbClr val="000000"/>
                </a:solidFill>
                <a:latin typeface="Aptos" panose="020B0004020202020204" pitchFamily="34" charset="0"/>
                <a:ea typeface="ヒラギノ角ゴ Pro W3" charset="-128"/>
                <a:cs typeface="Arial" pitchFamily="34" charset="0"/>
              </a:rPr>
              <a:t>Haleon</a:t>
            </a:r>
            <a:r>
              <a:rPr lang="en-GB" dirty="0">
                <a:solidFill>
                  <a:srgbClr val="000000"/>
                </a:solidFill>
                <a:latin typeface="Aptos" panose="020B0004020202020204" pitchFamily="34" charset="0"/>
                <a:ea typeface="ヒラギノ角ゴ Pro W3" charset="-128"/>
                <a:cs typeface="Arial" pitchFamily="34" charset="0"/>
              </a:rPr>
              <a:t> share price to estimate your capital gain</a:t>
            </a:r>
          </a:p>
          <a:p>
            <a:pPr marL="342900" lvl="1" indent="-342900">
              <a:spcAft>
                <a:spcPts val="1200"/>
              </a:spcAft>
              <a:buSzPct val="75000"/>
              <a:buFont typeface="+mj-lt"/>
              <a:buAutoNum type="arabicPeriod"/>
              <a:defRPr/>
            </a:pPr>
            <a:r>
              <a:rPr lang="en-GB" dirty="0">
                <a:solidFill>
                  <a:srgbClr val="000000"/>
                </a:solidFill>
                <a:latin typeface="Aptos" panose="020B0004020202020204" pitchFamily="34" charset="0"/>
                <a:ea typeface="ヒラギノ角ゴ Pro W3" charset="-128"/>
                <a:cs typeface="Arial" pitchFamily="34" charset="0"/>
              </a:rPr>
              <a:t>Check the </a:t>
            </a:r>
            <a:r>
              <a:rPr lang="en-GB" dirty="0" err="1"/>
              <a:t>Haleon</a:t>
            </a:r>
            <a:r>
              <a:rPr lang="en-GB" dirty="0"/>
              <a:t> share price specific CGT calculator function on the ISA landing page.</a:t>
            </a:r>
            <a:endParaRPr lang="en-GB" dirty="0">
              <a:solidFill>
                <a:srgbClr val="000000"/>
              </a:solidFill>
              <a:latin typeface="Aptos" panose="020B0004020202020204" pitchFamily="34" charset="0"/>
              <a:ea typeface="ヒラギノ角ゴ Pro W3" charset="-128"/>
              <a:cs typeface="Arial" pitchFamily="34" charset="0"/>
            </a:endParaRPr>
          </a:p>
          <a:p>
            <a:pPr marL="342900" lvl="1" indent="-342900">
              <a:spcBef>
                <a:spcPts val="0"/>
              </a:spcBef>
              <a:spcAft>
                <a:spcPts val="1200"/>
              </a:spcAft>
              <a:buSzPct val="75000"/>
              <a:buFont typeface="+mj-lt"/>
              <a:buAutoNum type="arabicPeriod"/>
              <a:defRPr/>
            </a:pPr>
            <a:r>
              <a:rPr lang="en-GB" dirty="0">
                <a:solidFill>
                  <a:srgbClr val="000000"/>
                </a:solidFill>
                <a:latin typeface="Aptos" panose="020B0004020202020204" pitchFamily="34" charset="0"/>
                <a:ea typeface="ヒラギノ角ゴ Pro W3" charset="-128"/>
                <a:cs typeface="Arial" pitchFamily="34" charset="0"/>
              </a:rPr>
              <a:t>Decide what your plans are for your shares at maturity</a:t>
            </a:r>
          </a:p>
          <a:p>
            <a:pPr marL="342900" lvl="1" indent="-342900">
              <a:spcBef>
                <a:spcPts val="0"/>
              </a:spcBef>
              <a:spcAft>
                <a:spcPts val="1200"/>
              </a:spcAft>
              <a:buSzPct val="75000"/>
              <a:buFont typeface="+mj-lt"/>
              <a:buAutoNum type="arabicPeriod"/>
              <a:defRPr/>
            </a:pPr>
            <a:r>
              <a:rPr lang="en-GB" dirty="0">
                <a:solidFill>
                  <a:srgbClr val="000000"/>
                </a:solidFill>
                <a:latin typeface="Aptos" panose="020B0004020202020204" pitchFamily="34" charset="0"/>
                <a:ea typeface="ヒラギノ角ゴ Pro W3" charset="-128"/>
                <a:cs typeface="Arial" pitchFamily="34" charset="0"/>
              </a:rPr>
              <a:t>Don’t exercise your option before you have formulated a clear plan</a:t>
            </a:r>
          </a:p>
          <a:p>
            <a:pPr marL="342900" lvl="1" indent="-342900">
              <a:spcBef>
                <a:spcPts val="0"/>
              </a:spcBef>
              <a:spcAft>
                <a:spcPts val="1200"/>
              </a:spcAft>
              <a:buSzPct val="75000"/>
              <a:buFont typeface="+mj-lt"/>
              <a:buAutoNum type="arabicPeriod"/>
              <a:defRPr/>
            </a:pPr>
            <a:r>
              <a:rPr lang="en-GB" dirty="0">
                <a:solidFill>
                  <a:srgbClr val="000000"/>
                </a:solidFill>
                <a:latin typeface="Aptos" panose="020B0004020202020204" pitchFamily="34" charset="0"/>
                <a:ea typeface="ヒラギノ角ゴ Pro W3" charset="-128"/>
                <a:cs typeface="Arial" pitchFamily="34" charset="0"/>
              </a:rPr>
              <a:t>The 90 days to transfer to an ISA starts when you exercise your options</a:t>
            </a:r>
          </a:p>
          <a:p>
            <a:pPr marL="342900" lvl="1" indent="-342900">
              <a:spcBef>
                <a:spcPts val="0"/>
              </a:spcBef>
              <a:spcAft>
                <a:spcPts val="1200"/>
              </a:spcAft>
              <a:buSzPct val="75000"/>
              <a:buFont typeface="+mj-lt"/>
              <a:buAutoNum type="arabicPeriod"/>
              <a:defRPr/>
            </a:pPr>
            <a:r>
              <a:rPr lang="en-GB" dirty="0">
                <a:solidFill>
                  <a:srgbClr val="000000"/>
                </a:solidFill>
                <a:latin typeface="Aptos" panose="020B0004020202020204" pitchFamily="34" charset="0"/>
                <a:ea typeface="ヒラギノ角ゴ Pro W3" charset="-128"/>
                <a:cs typeface="Arial" pitchFamily="34" charset="0"/>
              </a:rPr>
              <a:t>Ensure you have maximised the use of all tax allowances available to you</a:t>
            </a:r>
          </a:p>
          <a:p>
            <a:pPr marL="342900" lvl="1" indent="-342900">
              <a:spcBef>
                <a:spcPts val="0"/>
              </a:spcBef>
              <a:spcAft>
                <a:spcPts val="1200"/>
              </a:spcAft>
              <a:buSzPct val="75000"/>
              <a:buFont typeface="+mj-lt"/>
              <a:buAutoNum type="arabicPeriod"/>
              <a:defRPr/>
            </a:pPr>
            <a:r>
              <a:rPr lang="en-GB" dirty="0">
                <a:solidFill>
                  <a:srgbClr val="000000"/>
                </a:solidFill>
                <a:latin typeface="Aptos" panose="020B0004020202020204" pitchFamily="34" charset="0"/>
                <a:ea typeface="ヒラギノ角ゴ Pro W3" charset="-128"/>
                <a:cs typeface="Arial" pitchFamily="34" charset="0"/>
              </a:rPr>
              <a:t>Consider the benefits of diversifying if you plan to invest for the long term</a:t>
            </a:r>
          </a:p>
          <a:p>
            <a:pPr marL="342900" lvl="1" indent="-342900">
              <a:spcBef>
                <a:spcPts val="0"/>
              </a:spcBef>
              <a:spcAft>
                <a:spcPts val="1200"/>
              </a:spcAft>
              <a:buSzPct val="75000"/>
              <a:buFont typeface="+mj-lt"/>
              <a:buAutoNum type="arabicPeriod"/>
              <a:defRPr/>
            </a:pPr>
            <a:r>
              <a:rPr lang="en-GB" dirty="0">
                <a:solidFill>
                  <a:srgbClr val="000000"/>
                </a:solidFill>
                <a:latin typeface="Aptos" panose="020B0004020202020204" pitchFamily="34" charset="0"/>
                <a:ea typeface="ヒラギノ角ゴ Pro W3" charset="-128"/>
                <a:cs typeface="Arial" pitchFamily="34" charset="0"/>
              </a:rPr>
              <a:t>Talk through your options and tax efficiency on your follow up guidance call</a:t>
            </a:r>
          </a:p>
          <a:p>
            <a:pPr marL="342900" lvl="1" indent="-342900">
              <a:spcBef>
                <a:spcPts val="0"/>
              </a:spcBef>
              <a:spcAft>
                <a:spcPts val="1200"/>
              </a:spcAft>
              <a:buSzPct val="75000"/>
              <a:buFont typeface="+mj-lt"/>
              <a:buAutoNum type="arabicPeriod"/>
              <a:defRPr/>
            </a:pPr>
            <a:r>
              <a:rPr lang="en-GB" dirty="0">
                <a:solidFill>
                  <a:srgbClr val="000000"/>
                </a:solidFill>
                <a:latin typeface="Aptos" panose="020B0004020202020204" pitchFamily="34" charset="0"/>
                <a:ea typeface="ヒラギノ角ゴ Pro W3" charset="-128"/>
                <a:cs typeface="Arial" pitchFamily="34" charset="0"/>
              </a:rPr>
              <a:t>Request a letter of appropriation</a:t>
            </a:r>
          </a:p>
        </p:txBody>
      </p:sp>
    </p:spTree>
    <p:custDataLst>
      <p:tags r:id="rId1"/>
    </p:custDataLst>
    <p:extLst>
      <p:ext uri="{BB962C8B-B14F-4D97-AF65-F5344CB8AC3E}">
        <p14:creationId xmlns:p14="http://schemas.microsoft.com/office/powerpoint/2010/main" val="2213597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7B0F9FC-E361-D2EA-853F-9479D0CF2E0B}"/>
              </a:ext>
            </a:extLst>
          </p:cNvPr>
          <p:cNvSpPr txBox="1"/>
          <p:nvPr/>
        </p:nvSpPr>
        <p:spPr>
          <a:xfrm>
            <a:off x="703035" y="1584960"/>
            <a:ext cx="11162393"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ptos" panose="02110004020202020204"/>
                <a:ea typeface="ヒラギノ角ゴ Pro W3" charset="-128"/>
                <a:cs typeface="Arial" pitchFamily="34" charset="0"/>
              </a:rPr>
              <a:t>my wealth invest are part of the Wealth at Work group and have a stocks and shares ISA available that is specifically designed to accept transfers from your 2022 SAYE maturity.</a:t>
            </a:r>
            <a:endParaRPr kumimoji="0" lang="en-GB" sz="1800" b="0" i="0" u="none" strike="noStrike" kern="1200" cap="none" spc="0" normalizeH="0" baseline="0" noProof="0" dirty="0">
              <a:ln>
                <a:noFill/>
              </a:ln>
              <a:solidFill>
                <a:srgbClr val="1B1B1B"/>
              </a:solidFill>
              <a:effectLst/>
              <a:uLnTx/>
              <a:uFillTx/>
              <a:latin typeface="Aptos" panose="02110004020202020204"/>
              <a:ea typeface="+mn-ea"/>
              <a:cs typeface="+mn-cs"/>
            </a:endParaRPr>
          </a:p>
        </p:txBody>
      </p:sp>
      <p:grpSp>
        <p:nvGrpSpPr>
          <p:cNvPr id="15" name="Group 14">
            <a:extLst>
              <a:ext uri="{FF2B5EF4-FFF2-40B4-BE49-F238E27FC236}">
                <a16:creationId xmlns:a16="http://schemas.microsoft.com/office/drawing/2014/main" id="{BAF7B783-0906-6DFE-A9E3-BB4346DEBA01}"/>
              </a:ext>
            </a:extLst>
          </p:cNvPr>
          <p:cNvGrpSpPr/>
          <p:nvPr/>
        </p:nvGrpSpPr>
        <p:grpSpPr>
          <a:xfrm>
            <a:off x="2705096" y="2339724"/>
            <a:ext cx="6781808" cy="4130351"/>
            <a:chOff x="1420582" y="2230864"/>
            <a:chExt cx="6781808" cy="4130351"/>
          </a:xfrm>
        </p:grpSpPr>
        <p:pic>
          <p:nvPicPr>
            <p:cNvPr id="2" name="Picture 1" descr="A person looking up to the sky&#10;&#10;Description automatically generated">
              <a:extLst>
                <a:ext uri="{FF2B5EF4-FFF2-40B4-BE49-F238E27FC236}">
                  <a16:creationId xmlns:a16="http://schemas.microsoft.com/office/drawing/2014/main" id="{225A7E7D-218D-C77B-7EF1-282EC76E9F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9466" y="2915847"/>
              <a:ext cx="4324000" cy="2183020"/>
            </a:xfrm>
            <a:prstGeom prst="rect">
              <a:avLst/>
            </a:prstGeom>
          </p:spPr>
        </p:pic>
        <p:sp>
          <p:nvSpPr>
            <p:cNvPr id="3" name="TextBox 2">
              <a:extLst>
                <a:ext uri="{FF2B5EF4-FFF2-40B4-BE49-F238E27FC236}">
                  <a16:creationId xmlns:a16="http://schemas.microsoft.com/office/drawing/2014/main" id="{0464A07F-AFC5-C835-7492-CEB58FE24912}"/>
                </a:ext>
              </a:extLst>
            </p:cNvPr>
            <p:cNvSpPr txBox="1"/>
            <p:nvPr/>
          </p:nvSpPr>
          <p:spPr>
            <a:xfrm>
              <a:off x="1420582" y="5837995"/>
              <a:ext cx="6781808"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ptos" panose="02110004020202020204"/>
                  <a:ea typeface="ヒラギノ角ゴ Pro W3" charset="-128"/>
                  <a:cs typeface="Arial" pitchFamily="34" charset="0"/>
                </a:rPr>
                <a:t>ISAs from other providers are available.  You can transfer your shares to any ISA provider that offers this facility.</a:t>
              </a:r>
              <a:endParaRPr kumimoji="0" lang="en-GB" sz="1400" b="0" i="0" u="none" strike="noStrike" kern="1200" cap="none" spc="0" normalizeH="0" baseline="0" noProof="0">
                <a:ln>
                  <a:noFill/>
                </a:ln>
                <a:solidFill>
                  <a:srgbClr val="1B1B1B"/>
                </a:solidFill>
                <a:effectLst/>
                <a:uLnTx/>
                <a:uFillTx/>
                <a:latin typeface="Aptos" panose="02110004020202020204"/>
                <a:ea typeface="+mn-ea"/>
                <a:cs typeface="+mn-cs"/>
              </a:endParaRPr>
            </a:p>
          </p:txBody>
        </p:sp>
        <p:grpSp>
          <p:nvGrpSpPr>
            <p:cNvPr id="4" name="Group 3">
              <a:extLst>
                <a:ext uri="{FF2B5EF4-FFF2-40B4-BE49-F238E27FC236}">
                  <a16:creationId xmlns:a16="http://schemas.microsoft.com/office/drawing/2014/main" id="{2037E7CE-2345-6633-DE43-F0A75F49799D}"/>
                </a:ext>
              </a:extLst>
            </p:cNvPr>
            <p:cNvGrpSpPr/>
            <p:nvPr/>
          </p:nvGrpSpPr>
          <p:grpSpPr>
            <a:xfrm>
              <a:off x="1952672" y="2616845"/>
              <a:ext cx="5717630" cy="3075754"/>
              <a:chOff x="2696599" y="2471123"/>
              <a:chExt cx="6719778" cy="3614854"/>
            </a:xfrm>
          </p:grpSpPr>
          <p:sp>
            <p:nvSpPr>
              <p:cNvPr id="5" name="Freeform: Shape 4">
                <a:extLst>
                  <a:ext uri="{FF2B5EF4-FFF2-40B4-BE49-F238E27FC236}">
                    <a16:creationId xmlns:a16="http://schemas.microsoft.com/office/drawing/2014/main" id="{6FAC7B2F-4FAB-58B3-E5C1-1B56F58FDCD8}"/>
                  </a:ext>
                </a:extLst>
              </p:cNvPr>
              <p:cNvSpPr/>
              <p:nvPr/>
            </p:nvSpPr>
            <p:spPr>
              <a:xfrm>
                <a:off x="3522139" y="2471123"/>
                <a:ext cx="5068699" cy="3343148"/>
              </a:xfrm>
              <a:custGeom>
                <a:avLst/>
                <a:gdLst>
                  <a:gd name="connsiteX0" fmla="*/ 245904 w 5068699"/>
                  <a:gd name="connsiteY0" fmla="*/ 209815 h 3343148"/>
                  <a:gd name="connsiteX1" fmla="*/ 214064 w 5068699"/>
                  <a:gd name="connsiteY1" fmla="*/ 241655 h 3343148"/>
                  <a:gd name="connsiteX2" fmla="*/ 214064 w 5068699"/>
                  <a:gd name="connsiteY2" fmla="*/ 3120642 h 3343148"/>
                  <a:gd name="connsiteX3" fmla="*/ 245904 w 5068699"/>
                  <a:gd name="connsiteY3" fmla="*/ 3152482 h 3343148"/>
                  <a:gd name="connsiteX4" fmla="*/ 4822796 w 5068699"/>
                  <a:gd name="connsiteY4" fmla="*/ 3152482 h 3343148"/>
                  <a:gd name="connsiteX5" fmla="*/ 4854636 w 5068699"/>
                  <a:gd name="connsiteY5" fmla="*/ 3120642 h 3343148"/>
                  <a:gd name="connsiteX6" fmla="*/ 4854636 w 5068699"/>
                  <a:gd name="connsiteY6" fmla="*/ 241655 h 3343148"/>
                  <a:gd name="connsiteX7" fmla="*/ 4822796 w 5068699"/>
                  <a:gd name="connsiteY7" fmla="*/ 209815 h 3343148"/>
                  <a:gd name="connsiteX8" fmla="*/ 164328 w 5068699"/>
                  <a:gd name="connsiteY8" fmla="*/ 0 h 3343148"/>
                  <a:gd name="connsiteX9" fmla="*/ 4904371 w 5068699"/>
                  <a:gd name="connsiteY9" fmla="*/ 0 h 3343148"/>
                  <a:gd name="connsiteX10" fmla="*/ 5068699 w 5068699"/>
                  <a:gd name="connsiteY10" fmla="*/ 164328 h 3343148"/>
                  <a:gd name="connsiteX11" fmla="*/ 5068699 w 5068699"/>
                  <a:gd name="connsiteY11" fmla="*/ 3343148 h 3343148"/>
                  <a:gd name="connsiteX12" fmla="*/ 0 w 5068699"/>
                  <a:gd name="connsiteY12" fmla="*/ 3343148 h 3343148"/>
                  <a:gd name="connsiteX13" fmla="*/ 0 w 5068699"/>
                  <a:gd name="connsiteY13" fmla="*/ 164328 h 3343148"/>
                  <a:gd name="connsiteX14" fmla="*/ 164328 w 5068699"/>
                  <a:gd name="connsiteY14" fmla="*/ 0 h 334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68699" h="3343148">
                    <a:moveTo>
                      <a:pt x="245904" y="209815"/>
                    </a:moveTo>
                    <a:cubicBezTo>
                      <a:pt x="228319" y="209815"/>
                      <a:pt x="214064" y="224070"/>
                      <a:pt x="214064" y="241655"/>
                    </a:cubicBezTo>
                    <a:lnTo>
                      <a:pt x="214064" y="3120642"/>
                    </a:lnTo>
                    <a:cubicBezTo>
                      <a:pt x="214064" y="3138227"/>
                      <a:pt x="228319" y="3152482"/>
                      <a:pt x="245904" y="3152482"/>
                    </a:cubicBezTo>
                    <a:lnTo>
                      <a:pt x="4822796" y="3152482"/>
                    </a:lnTo>
                    <a:cubicBezTo>
                      <a:pt x="4840381" y="3152482"/>
                      <a:pt x="4854636" y="3138227"/>
                      <a:pt x="4854636" y="3120642"/>
                    </a:cubicBezTo>
                    <a:lnTo>
                      <a:pt x="4854636" y="241655"/>
                    </a:lnTo>
                    <a:cubicBezTo>
                      <a:pt x="4854636" y="224070"/>
                      <a:pt x="4840381" y="209815"/>
                      <a:pt x="4822796" y="209815"/>
                    </a:cubicBezTo>
                    <a:close/>
                    <a:moveTo>
                      <a:pt x="164328" y="0"/>
                    </a:moveTo>
                    <a:lnTo>
                      <a:pt x="4904371" y="0"/>
                    </a:lnTo>
                    <a:cubicBezTo>
                      <a:pt x="4995127" y="0"/>
                      <a:pt x="5068699" y="73572"/>
                      <a:pt x="5068699" y="164328"/>
                    </a:cubicBezTo>
                    <a:lnTo>
                      <a:pt x="5068699" y="3343148"/>
                    </a:lnTo>
                    <a:lnTo>
                      <a:pt x="0" y="3343148"/>
                    </a:lnTo>
                    <a:lnTo>
                      <a:pt x="0" y="164328"/>
                    </a:lnTo>
                    <a:cubicBezTo>
                      <a:pt x="0" y="73572"/>
                      <a:pt x="73572" y="0"/>
                      <a:pt x="164328" y="0"/>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grpSp>
            <p:nvGrpSpPr>
              <p:cNvPr id="6" name="Group 5">
                <a:extLst>
                  <a:ext uri="{FF2B5EF4-FFF2-40B4-BE49-F238E27FC236}">
                    <a16:creationId xmlns:a16="http://schemas.microsoft.com/office/drawing/2014/main" id="{429D4AC3-9CEE-8DA4-F238-4520C85CFD6B}"/>
                  </a:ext>
                </a:extLst>
              </p:cNvPr>
              <p:cNvGrpSpPr/>
              <p:nvPr/>
            </p:nvGrpSpPr>
            <p:grpSpPr>
              <a:xfrm>
                <a:off x="2696599" y="5800094"/>
                <a:ext cx="6719778" cy="285883"/>
                <a:chOff x="561975" y="3521871"/>
                <a:chExt cx="3248025" cy="138183"/>
              </a:xfrm>
              <a:effectLst>
                <a:reflection blurRad="6350" stA="55000" endPos="88000" dir="5400000" sy="-100000" algn="bl" rotWithShape="0"/>
              </a:effectLst>
            </p:grpSpPr>
            <p:grpSp>
              <p:nvGrpSpPr>
                <p:cNvPr id="7" name="Group 6">
                  <a:extLst>
                    <a:ext uri="{FF2B5EF4-FFF2-40B4-BE49-F238E27FC236}">
                      <a16:creationId xmlns:a16="http://schemas.microsoft.com/office/drawing/2014/main" id="{9582DCC1-9175-9488-D8CF-9FD854478E49}"/>
                    </a:ext>
                  </a:extLst>
                </p:cNvPr>
                <p:cNvGrpSpPr/>
                <p:nvPr/>
              </p:nvGrpSpPr>
              <p:grpSpPr>
                <a:xfrm>
                  <a:off x="561975" y="3521871"/>
                  <a:ext cx="3248025" cy="138183"/>
                  <a:chOff x="1514475" y="5594433"/>
                  <a:chExt cx="5543550" cy="235843"/>
                </a:xfrm>
              </p:grpSpPr>
              <p:sp>
                <p:nvSpPr>
                  <p:cNvPr id="10" name="Rectangle 9">
                    <a:extLst>
                      <a:ext uri="{FF2B5EF4-FFF2-40B4-BE49-F238E27FC236}">
                        <a16:creationId xmlns:a16="http://schemas.microsoft.com/office/drawing/2014/main" id="{98CCC022-F556-A815-76BC-4969AA6245DD}"/>
                      </a:ext>
                    </a:extLst>
                  </p:cNvPr>
                  <p:cNvSpPr/>
                  <p:nvPr/>
                </p:nvSpPr>
                <p:spPr>
                  <a:xfrm>
                    <a:off x="1514475" y="5594433"/>
                    <a:ext cx="5543550" cy="141552"/>
                  </a:xfrm>
                  <a:prstGeom prst="rect">
                    <a:avLst/>
                  </a:prstGeom>
                  <a:gradFill flip="none" rotWithShape="1">
                    <a:gsLst>
                      <a:gs pos="0">
                        <a:schemeClr val="bg1">
                          <a:lumMod val="50000"/>
                        </a:schemeClr>
                      </a:gs>
                      <a:gs pos="2000">
                        <a:schemeClr val="bg1"/>
                      </a:gs>
                      <a:gs pos="9000">
                        <a:schemeClr val="bg1">
                          <a:lumMod val="85000"/>
                        </a:schemeClr>
                      </a:gs>
                      <a:gs pos="92000">
                        <a:srgbClr val="ECECED"/>
                      </a:gs>
                      <a:gs pos="98000">
                        <a:schemeClr val="bg1"/>
                      </a:gs>
                      <a:gs pos="100000">
                        <a:schemeClr val="bg1">
                          <a:lumMod val="65000"/>
                        </a:schemeClr>
                      </a:gs>
                      <a:gs pos="70000">
                        <a:schemeClr val="bg1">
                          <a:lumMod val="85000"/>
                        </a:schemeClr>
                      </a:gs>
                      <a:gs pos="34000">
                        <a:srgbClr val="F7F7F7"/>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1" name="Flowchart: Manual Operation 10">
                    <a:extLst>
                      <a:ext uri="{FF2B5EF4-FFF2-40B4-BE49-F238E27FC236}">
                        <a16:creationId xmlns:a16="http://schemas.microsoft.com/office/drawing/2014/main" id="{34CE2709-1117-5168-C55E-CC139134AB1C}"/>
                      </a:ext>
                    </a:extLst>
                  </p:cNvPr>
                  <p:cNvSpPr/>
                  <p:nvPr/>
                </p:nvSpPr>
                <p:spPr>
                  <a:xfrm>
                    <a:off x="1514475" y="5735985"/>
                    <a:ext cx="5543550" cy="94291"/>
                  </a:xfrm>
                  <a:prstGeom prst="flowChartManualOperation">
                    <a:avLst/>
                  </a:prstGeom>
                  <a:gradFill flip="none" rotWithShape="1">
                    <a:gsLst>
                      <a:gs pos="100000">
                        <a:schemeClr val="bg1">
                          <a:lumMod val="65000"/>
                        </a:schemeClr>
                      </a:gs>
                      <a:gs pos="0">
                        <a:schemeClr val="bg1">
                          <a:lumMod val="50000"/>
                        </a:schemeClr>
                      </a:gs>
                      <a:gs pos="59000">
                        <a:schemeClr val="bg1">
                          <a:lumMod val="65000"/>
                        </a:schemeClr>
                      </a:gs>
                      <a:gs pos="38000">
                        <a:schemeClr val="bg1">
                          <a:lumMod val="65000"/>
                        </a:schemeClr>
                      </a:gs>
                      <a:gs pos="47000">
                        <a:schemeClr val="bg1">
                          <a:lumMod val="85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grpSp>
            <p:sp>
              <p:nvSpPr>
                <p:cNvPr id="8" name="Trapezoid 7">
                  <a:extLst>
                    <a:ext uri="{FF2B5EF4-FFF2-40B4-BE49-F238E27FC236}">
                      <a16:creationId xmlns:a16="http://schemas.microsoft.com/office/drawing/2014/main" id="{522FE0A5-175A-6D29-D31B-3ED001748F12}"/>
                    </a:ext>
                  </a:extLst>
                </p:cNvPr>
                <p:cNvSpPr/>
                <p:nvPr/>
              </p:nvSpPr>
              <p:spPr>
                <a:xfrm flipV="1">
                  <a:off x="1899145" y="3543401"/>
                  <a:ext cx="573685" cy="21849"/>
                </a:xfrm>
                <a:prstGeom prst="trapezoid">
                  <a:avLst>
                    <a:gd name="adj" fmla="val 72676"/>
                  </a:avLst>
                </a:prstGeom>
                <a:solidFill>
                  <a:srgbClr val="8B9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9" name="Rectangle 8">
                  <a:extLst>
                    <a:ext uri="{FF2B5EF4-FFF2-40B4-BE49-F238E27FC236}">
                      <a16:creationId xmlns:a16="http://schemas.microsoft.com/office/drawing/2014/main" id="{E2444CCC-D38C-35F0-A623-4001EF85A023}"/>
                    </a:ext>
                  </a:extLst>
                </p:cNvPr>
                <p:cNvSpPr/>
                <p:nvPr/>
              </p:nvSpPr>
              <p:spPr>
                <a:xfrm>
                  <a:off x="3450214" y="3553414"/>
                  <a:ext cx="130504" cy="17626"/>
                </a:xfrm>
                <a:prstGeom prst="rect">
                  <a:avLst/>
                </a:prstGeom>
                <a:solidFill>
                  <a:srgbClr val="8B9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grpSp>
        </p:grpSp>
        <p:sp>
          <p:nvSpPr>
            <p:cNvPr id="13" name="TextBox 12">
              <a:extLst>
                <a:ext uri="{FF2B5EF4-FFF2-40B4-BE49-F238E27FC236}">
                  <a16:creationId xmlns:a16="http://schemas.microsoft.com/office/drawing/2014/main" id="{B27E93BC-577D-AA8C-D418-A7CD8B395B98}"/>
                </a:ext>
              </a:extLst>
            </p:cNvPr>
            <p:cNvSpPr txBox="1"/>
            <p:nvPr/>
          </p:nvSpPr>
          <p:spPr>
            <a:xfrm>
              <a:off x="2525486" y="2230864"/>
              <a:ext cx="4572000" cy="369332"/>
            </a:xfrm>
            <a:prstGeom prst="rect">
              <a:avLst/>
            </a:prstGeom>
            <a:noFill/>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111111"/>
                  </a:solidFill>
                  <a:effectLst/>
                  <a:uLnTx/>
                  <a:uFillTx/>
                  <a:latin typeface="Aptos" panose="02110004020202020204"/>
                  <a:ea typeface="ヒラギノ角ゴ Pro W3"/>
                  <a:cs typeface="+mn-cs"/>
                </a:rPr>
                <a:t>haleon.waw.mywealthinvest.co.uk</a:t>
              </a:r>
            </a:p>
          </p:txBody>
        </p:sp>
      </p:grpSp>
      <p:sp>
        <p:nvSpPr>
          <p:cNvPr id="14" name="Title 1">
            <a:extLst>
              <a:ext uri="{FF2B5EF4-FFF2-40B4-BE49-F238E27FC236}">
                <a16:creationId xmlns:a16="http://schemas.microsoft.com/office/drawing/2014/main" id="{EC137D5B-2DDB-37D4-DDD4-2CAFBDC41F65}"/>
              </a:ext>
            </a:extLst>
          </p:cNvPr>
          <p:cNvSpPr txBox="1">
            <a:spLocks/>
          </p:cNvSpPr>
          <p:nvPr/>
        </p:nvSpPr>
        <p:spPr bwMode="auto">
          <a:xfrm>
            <a:off x="802800" y="1059680"/>
            <a:ext cx="10585450" cy="52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3600" b="0" i="0" u="none" strike="noStrike" kern="1200" cap="none" spc="0" normalizeH="0" baseline="0" noProof="0">
                <a:ln>
                  <a:noFill/>
                </a:ln>
                <a:solidFill>
                  <a:srgbClr val="391C66"/>
                </a:solidFill>
                <a:effectLst/>
                <a:uLnTx/>
                <a:uFillTx/>
                <a:latin typeface="Aptos Display" panose="020B0004020202020204" pitchFamily="34" charset="0"/>
                <a:ea typeface="ヒラギノ角ゴ Pro W3"/>
                <a:cs typeface="Times New Roman" pitchFamily="18" charset="0"/>
              </a:rPr>
              <a:t>my wealth invest</a:t>
            </a:r>
          </a:p>
        </p:txBody>
      </p:sp>
    </p:spTree>
    <p:extLst>
      <p:ext uri="{BB962C8B-B14F-4D97-AF65-F5344CB8AC3E}">
        <p14:creationId xmlns:p14="http://schemas.microsoft.com/office/powerpoint/2010/main" val="3483551768"/>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DC3EE34-7EF3-44BF-A571-6241F9A402B4}"/>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3600" b="0" i="0" u="none" strike="noStrike" kern="1200" cap="none" spc="0" normalizeH="0" baseline="0" noProof="0">
                <a:ln>
                  <a:noFill/>
                </a:ln>
                <a:solidFill>
                  <a:srgbClr val="391C66"/>
                </a:solidFill>
                <a:effectLst/>
                <a:uLnTx/>
                <a:uFillTx/>
                <a:latin typeface="Aptos Display" panose="020B0004020202020204" pitchFamily="34" charset="0"/>
                <a:ea typeface="ヒラギノ角ゴ Pro W3"/>
                <a:cs typeface="Times New Roman" pitchFamily="18" charset="0"/>
              </a:rPr>
              <a:t>Your feedback</a:t>
            </a:r>
          </a:p>
        </p:txBody>
      </p:sp>
      <p:pic>
        <p:nvPicPr>
          <p:cNvPr id="4" name="Picture 3">
            <a:extLst>
              <a:ext uri="{FF2B5EF4-FFF2-40B4-BE49-F238E27FC236}">
                <a16:creationId xmlns:a16="http://schemas.microsoft.com/office/drawing/2014/main" id="{D841543C-38E9-84E1-69DC-151449921A3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226430" y="1148856"/>
            <a:ext cx="3739140" cy="4662385"/>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BCB5F8EC-8FDA-5402-23E2-D3583CD7AFFE}"/>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2302293" y="1067485"/>
            <a:ext cx="3283641" cy="4730372"/>
          </a:xfrm>
          <a:prstGeom prst="rect">
            <a:avLst/>
          </a:prstGeom>
        </p:spPr>
      </p:pic>
    </p:spTree>
    <p:custDataLst>
      <p:tags r:id="rId1"/>
    </p:custDataLst>
    <p:extLst>
      <p:ext uri="{BB962C8B-B14F-4D97-AF65-F5344CB8AC3E}">
        <p14:creationId xmlns:p14="http://schemas.microsoft.com/office/powerpoint/2010/main" val="3508772300"/>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CA0CD61-BB53-46C8-9E8C-5F6688150BF2}"/>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3600" b="0" i="0" u="none" strike="noStrike" kern="1200" cap="none" spc="0" normalizeH="0" baseline="0" noProof="0">
                <a:ln>
                  <a:noFill/>
                </a:ln>
                <a:solidFill>
                  <a:srgbClr val="391C66"/>
                </a:solidFill>
                <a:effectLst/>
                <a:uLnTx/>
                <a:uFillTx/>
                <a:latin typeface="Aptos Display" panose="020B0004020202020204" pitchFamily="34" charset="0"/>
                <a:ea typeface="ヒラギノ角ゴ Pro W3"/>
                <a:cs typeface="Times New Roman" pitchFamily="18" charset="0"/>
              </a:rPr>
              <a:t>Next steps</a:t>
            </a:r>
          </a:p>
        </p:txBody>
      </p:sp>
      <p:pic>
        <p:nvPicPr>
          <p:cNvPr id="3" name="Picture 2">
            <a:extLst>
              <a:ext uri="{FF2B5EF4-FFF2-40B4-BE49-F238E27FC236}">
                <a16:creationId xmlns:a16="http://schemas.microsoft.com/office/drawing/2014/main" id="{E5BC1C47-6F9B-EBC9-2FBC-1CCD9352A6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088887" y="1148856"/>
            <a:ext cx="3762103" cy="4662385"/>
          </a:xfrm>
          <a:prstGeom prst="rect">
            <a:avLst/>
          </a:prstGeom>
        </p:spPr>
      </p:pic>
      <p:pic>
        <p:nvPicPr>
          <p:cNvPr id="4" name="Picture 3">
            <a:extLst>
              <a:ext uri="{FF2B5EF4-FFF2-40B4-BE49-F238E27FC236}">
                <a16:creationId xmlns:a16="http://schemas.microsoft.com/office/drawing/2014/main" id="{E50C3045-3FB0-07D4-4AC8-97E8BC60560E}"/>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454181" y="1067485"/>
            <a:ext cx="3283641" cy="473037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096033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803275" y="1671402"/>
            <a:ext cx="4563205" cy="2758190"/>
          </a:xfrm>
          <a:prstGeom prst="rect">
            <a:avLst/>
          </a:prstGeom>
        </p:spPr>
        <p:txBody>
          <a:bodyPr lIns="0" tIns="0" rIns="0" bIns="0" anchor="b">
            <a:noAutofit/>
          </a:bodyPr>
          <a:lstStyle/>
          <a:p>
            <a:r>
              <a:rPr lang="en-GB" altLang="en-US" sz="5400">
                <a:solidFill>
                  <a:srgbClr val="391C66"/>
                </a:solidFill>
                <a:latin typeface="Aptos Display" panose="020B0004020202020204" pitchFamily="34" charset="0"/>
                <a:ea typeface="ヒラギノ角ゴ Pro W3"/>
              </a:rPr>
              <a:t>Next steps</a:t>
            </a:r>
          </a:p>
        </p:txBody>
      </p:sp>
      <p:sp>
        <p:nvSpPr>
          <p:cNvPr id="2" name="RefTextBox123">
            <a:extLst>
              <a:ext uri="{FF2B5EF4-FFF2-40B4-BE49-F238E27FC236}">
                <a16:creationId xmlns:a16="http://schemas.microsoft.com/office/drawing/2014/main" id="{48AB88F6-407C-30F7-C635-B388BC89DAE1}"/>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393965084</a:t>
            </a:r>
          </a:p>
        </p:txBody>
      </p:sp>
    </p:spTree>
    <p:custDataLst>
      <p:tags r:id="rId1"/>
    </p:custDataLst>
    <p:extLst>
      <p:ext uri="{BB962C8B-B14F-4D97-AF65-F5344CB8AC3E}">
        <p14:creationId xmlns:p14="http://schemas.microsoft.com/office/powerpoint/2010/main" val="469560494"/>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itle 1">
            <a:extLst>
              <a:ext uri="{FF2B5EF4-FFF2-40B4-BE49-F238E27FC236}">
                <a16:creationId xmlns:a16="http://schemas.microsoft.com/office/drawing/2014/main" id="{A00084BD-256C-4185-9953-8197A9F9A122}"/>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a:solidFill>
                  <a:srgbClr val="391C66"/>
                </a:solidFill>
                <a:latin typeface="Aptos Display" panose="020B0004020202020204" pitchFamily="34" charset="0"/>
                <a:ea typeface="ヒラギノ角ゴ Pro W3"/>
              </a:rPr>
              <a:t>Useful contacts</a:t>
            </a:r>
          </a:p>
        </p:txBody>
      </p:sp>
      <p:grpSp>
        <p:nvGrpSpPr>
          <p:cNvPr id="17" name="Group 16">
            <a:extLst>
              <a:ext uri="{FF2B5EF4-FFF2-40B4-BE49-F238E27FC236}">
                <a16:creationId xmlns:a16="http://schemas.microsoft.com/office/drawing/2014/main" id="{66646FCA-0C43-3C88-C0E1-0B5A7A207926}"/>
              </a:ext>
            </a:extLst>
          </p:cNvPr>
          <p:cNvGrpSpPr/>
          <p:nvPr/>
        </p:nvGrpSpPr>
        <p:grpSpPr>
          <a:xfrm>
            <a:off x="887286" y="2105111"/>
            <a:ext cx="6256958" cy="800309"/>
            <a:chOff x="887286" y="2105111"/>
            <a:chExt cx="6256958" cy="800309"/>
          </a:xfrm>
        </p:grpSpPr>
        <p:sp>
          <p:nvSpPr>
            <p:cNvPr id="109" name="Rectangle 108">
              <a:extLst>
                <a:ext uri="{FF2B5EF4-FFF2-40B4-BE49-F238E27FC236}">
                  <a16:creationId xmlns:a16="http://schemas.microsoft.com/office/drawing/2014/main" id="{F6536A8F-659F-4710-B970-EDC9050C5537}"/>
                </a:ext>
              </a:extLst>
            </p:cNvPr>
            <p:cNvSpPr/>
            <p:nvPr/>
          </p:nvSpPr>
          <p:spPr>
            <a:xfrm>
              <a:off x="1287440" y="2202118"/>
              <a:ext cx="5456649" cy="606295"/>
            </a:xfrm>
            <a:prstGeom prst="rect">
              <a:avLst/>
            </a:prstGeom>
            <a:solidFill>
              <a:schemeClr val="bg2"/>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Lato Light" panose="020F0502020204030203" pitchFamily="34" charset="0"/>
              </a:endParaRPr>
            </a:p>
          </p:txBody>
        </p:sp>
        <p:sp>
          <p:nvSpPr>
            <p:cNvPr id="110" name="Oval 109">
              <a:extLst>
                <a:ext uri="{FF2B5EF4-FFF2-40B4-BE49-F238E27FC236}">
                  <a16:creationId xmlns:a16="http://schemas.microsoft.com/office/drawing/2014/main" id="{378322A6-EE66-4E3C-9B19-E6145B2175A0}"/>
                </a:ext>
              </a:extLst>
            </p:cNvPr>
            <p:cNvSpPr/>
            <p:nvPr/>
          </p:nvSpPr>
          <p:spPr>
            <a:xfrm>
              <a:off x="887286" y="2105111"/>
              <a:ext cx="800309" cy="800309"/>
            </a:xfrm>
            <a:prstGeom prst="ellipse">
              <a:avLst/>
            </a:prstGeom>
            <a:solidFill>
              <a:srgbClr val="EF8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Lato Light" panose="020F0502020204030203" pitchFamily="34" charset="0"/>
              </a:endParaRPr>
            </a:p>
          </p:txBody>
        </p:sp>
        <p:sp>
          <p:nvSpPr>
            <p:cNvPr id="111" name="Oval 110">
              <a:extLst>
                <a:ext uri="{FF2B5EF4-FFF2-40B4-BE49-F238E27FC236}">
                  <a16:creationId xmlns:a16="http://schemas.microsoft.com/office/drawing/2014/main" id="{334F4665-6FA1-49DA-9B32-F9D1D18F0929}"/>
                </a:ext>
              </a:extLst>
            </p:cNvPr>
            <p:cNvSpPr/>
            <p:nvPr/>
          </p:nvSpPr>
          <p:spPr>
            <a:xfrm>
              <a:off x="6343935" y="2105111"/>
              <a:ext cx="800309" cy="800309"/>
            </a:xfrm>
            <a:prstGeom prst="ellipse">
              <a:avLst/>
            </a:prstGeom>
            <a:solidFill>
              <a:srgbClr val="EF8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Lato Light" panose="020F0502020204030203" pitchFamily="34" charset="0"/>
              </a:endParaRPr>
            </a:p>
          </p:txBody>
        </p:sp>
        <p:sp>
          <p:nvSpPr>
            <p:cNvPr id="120" name="TextBox 119">
              <a:extLst>
                <a:ext uri="{FF2B5EF4-FFF2-40B4-BE49-F238E27FC236}">
                  <a16:creationId xmlns:a16="http://schemas.microsoft.com/office/drawing/2014/main" id="{05DA5639-B73C-4DD7-9A3B-1F9A359D6014}"/>
                </a:ext>
              </a:extLst>
            </p:cNvPr>
            <p:cNvSpPr txBox="1"/>
            <p:nvPr/>
          </p:nvSpPr>
          <p:spPr>
            <a:xfrm>
              <a:off x="6424130" y="2212879"/>
              <a:ext cx="639919" cy="584775"/>
            </a:xfrm>
            <a:prstGeom prst="rect">
              <a:avLst/>
            </a:prstGeom>
            <a:noFill/>
          </p:spPr>
          <p:txBody>
            <a:bodyPr wrap="none" rtlCol="0" anchor="ctr">
              <a:spAutoFit/>
            </a:bodyPr>
            <a:lstStyle/>
            <a:p>
              <a:pPr algn="ctr"/>
              <a:r>
                <a:rPr lang="en-US" sz="3200" b="1">
                  <a:ln>
                    <a:solidFill>
                      <a:sysClr val="windowText" lastClr="000000"/>
                    </a:solidFill>
                  </a:ln>
                  <a:solidFill>
                    <a:schemeClr val="bg1"/>
                  </a:solidFill>
                  <a:latin typeface="Aptos" panose="020B0004020202020204" pitchFamily="34" charset="0"/>
                  <a:cs typeface="Arial" panose="020B0604020202020204" pitchFamily="34" charset="0"/>
                </a:rPr>
                <a:t>01</a:t>
              </a:r>
              <a:endParaRPr lang="en-US" sz="2251" b="1">
                <a:ln>
                  <a:solidFill>
                    <a:sysClr val="windowText" lastClr="000000"/>
                  </a:solidFill>
                </a:ln>
                <a:solidFill>
                  <a:schemeClr val="bg1"/>
                </a:solidFill>
                <a:latin typeface="Aptos" panose="020B0004020202020204" pitchFamily="34" charset="0"/>
                <a:cs typeface="Arial" panose="020B0604020202020204" pitchFamily="34" charset="0"/>
              </a:endParaRPr>
            </a:p>
          </p:txBody>
        </p:sp>
        <p:grpSp>
          <p:nvGrpSpPr>
            <p:cNvPr id="183" name="Group 182">
              <a:extLst>
                <a:ext uri="{FF2B5EF4-FFF2-40B4-BE49-F238E27FC236}">
                  <a16:creationId xmlns:a16="http://schemas.microsoft.com/office/drawing/2014/main" id="{98A146E5-1391-451F-B184-8FE78E71B73D}"/>
                </a:ext>
              </a:extLst>
            </p:cNvPr>
            <p:cNvGrpSpPr/>
            <p:nvPr/>
          </p:nvGrpSpPr>
          <p:grpSpPr>
            <a:xfrm>
              <a:off x="1771817" y="2203621"/>
              <a:ext cx="4324183" cy="569241"/>
              <a:chOff x="3298541" y="6152328"/>
              <a:chExt cx="11528151" cy="1517577"/>
            </a:xfrm>
          </p:grpSpPr>
          <p:sp>
            <p:nvSpPr>
              <p:cNvPr id="184" name="Subtitle 2">
                <a:extLst>
                  <a:ext uri="{FF2B5EF4-FFF2-40B4-BE49-F238E27FC236}">
                    <a16:creationId xmlns:a16="http://schemas.microsoft.com/office/drawing/2014/main" id="{1B15BA95-AD3F-4D30-9042-5281BBE2FAAE}"/>
                  </a:ext>
                </a:extLst>
              </p:cNvPr>
              <p:cNvSpPr txBox="1">
                <a:spLocks/>
              </p:cNvSpPr>
              <p:nvPr/>
            </p:nvSpPr>
            <p:spPr>
              <a:xfrm>
                <a:off x="3445228" y="7092606"/>
                <a:ext cx="11381464" cy="577299"/>
              </a:xfrm>
              <a:prstGeom prst="rect">
                <a:avLst/>
              </a:prstGeom>
            </p:spPr>
            <p:txBody>
              <a:bodyPr vert="horz" wrap="square" lIns="34299" tIns="17150" rIns="34299" bIns="1715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600">
                    <a:solidFill>
                      <a:schemeClr val="tx1"/>
                    </a:solidFill>
                    <a:latin typeface="Aptos" panose="020B0004020202020204" pitchFamily="34" charset="0"/>
                    <a:ea typeface="Open Sans Light" panose="020B0306030504020204" pitchFamily="34" charset="0"/>
                    <a:cs typeface="Arial" panose="020B0604020202020204" pitchFamily="34" charset="0"/>
                  </a:rPr>
                  <a:t>www.gov.uk/browse/tax</a:t>
                </a:r>
              </a:p>
            </p:txBody>
          </p:sp>
          <p:sp>
            <p:nvSpPr>
              <p:cNvPr id="185" name="TextBox 184">
                <a:extLst>
                  <a:ext uri="{FF2B5EF4-FFF2-40B4-BE49-F238E27FC236}">
                    <a16:creationId xmlns:a16="http://schemas.microsoft.com/office/drawing/2014/main" id="{AADCE012-232B-4F7E-A8A1-4CF4F0FA601D}"/>
                  </a:ext>
                </a:extLst>
              </p:cNvPr>
              <p:cNvSpPr txBox="1"/>
              <p:nvPr/>
            </p:nvSpPr>
            <p:spPr>
              <a:xfrm>
                <a:off x="3298541" y="6152328"/>
                <a:ext cx="8631399" cy="902573"/>
              </a:xfrm>
              <a:prstGeom prst="rect">
                <a:avLst/>
              </a:prstGeom>
              <a:noFill/>
            </p:spPr>
            <p:txBody>
              <a:bodyPr wrap="none" rtlCol="0" anchor="ctr" anchorCtr="0">
                <a:spAutoFit/>
              </a:bodyPr>
              <a:lstStyle/>
              <a:p>
                <a:r>
                  <a:rPr lang="en-US" sz="1600" b="1" dirty="0">
                    <a:solidFill>
                      <a:schemeClr val="tx2"/>
                    </a:solidFill>
                    <a:latin typeface="Aptos" panose="020B0004020202020204" pitchFamily="34" charset="0"/>
                    <a:ea typeface="League Spartan" charset="0"/>
                    <a:cs typeface="Poppins" pitchFamily="2" charset="77"/>
                  </a:rPr>
                  <a:t>Government - information on tax </a:t>
                </a:r>
              </a:p>
            </p:txBody>
          </p:sp>
        </p:grpSp>
        <p:pic>
          <p:nvPicPr>
            <p:cNvPr id="8" name="Graphic 7" descr="Binoculars with solid fill">
              <a:extLst>
                <a:ext uri="{FF2B5EF4-FFF2-40B4-BE49-F238E27FC236}">
                  <a16:creationId xmlns:a16="http://schemas.microsoft.com/office/drawing/2014/main" id="{D9275815-125D-4DF5-BE53-34F66F46B6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3363" y="2142067"/>
              <a:ext cx="688153" cy="688153"/>
            </a:xfrm>
            <a:prstGeom prst="rect">
              <a:avLst/>
            </a:prstGeom>
          </p:spPr>
        </p:pic>
      </p:grpSp>
      <p:grpSp>
        <p:nvGrpSpPr>
          <p:cNvPr id="19" name="Group 18">
            <a:extLst>
              <a:ext uri="{FF2B5EF4-FFF2-40B4-BE49-F238E27FC236}">
                <a16:creationId xmlns:a16="http://schemas.microsoft.com/office/drawing/2014/main" id="{A4DCF4F3-DF88-1D08-BA4E-DCFD01262C83}"/>
              </a:ext>
            </a:extLst>
          </p:cNvPr>
          <p:cNvGrpSpPr/>
          <p:nvPr/>
        </p:nvGrpSpPr>
        <p:grpSpPr>
          <a:xfrm>
            <a:off x="3744737" y="4360839"/>
            <a:ext cx="6256958" cy="800309"/>
            <a:chOff x="2044983" y="4014071"/>
            <a:chExt cx="6256958" cy="800309"/>
          </a:xfrm>
        </p:grpSpPr>
        <p:sp>
          <p:nvSpPr>
            <p:cNvPr id="115" name="Rectangle 114">
              <a:extLst>
                <a:ext uri="{FF2B5EF4-FFF2-40B4-BE49-F238E27FC236}">
                  <a16:creationId xmlns:a16="http://schemas.microsoft.com/office/drawing/2014/main" id="{D1C1F609-46CF-492C-8D5E-0B0206F52BE0}"/>
                </a:ext>
              </a:extLst>
            </p:cNvPr>
            <p:cNvSpPr/>
            <p:nvPr/>
          </p:nvSpPr>
          <p:spPr>
            <a:xfrm>
              <a:off x="2445137" y="4111078"/>
              <a:ext cx="5456649" cy="606295"/>
            </a:xfrm>
            <a:prstGeom prst="rect">
              <a:avLst/>
            </a:prstGeom>
            <a:solidFill>
              <a:schemeClr val="bg2"/>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Lato Light" panose="020F0502020204030203" pitchFamily="34" charset="0"/>
              </a:endParaRPr>
            </a:p>
          </p:txBody>
        </p:sp>
        <p:sp>
          <p:nvSpPr>
            <p:cNvPr id="116" name="Oval 115">
              <a:extLst>
                <a:ext uri="{FF2B5EF4-FFF2-40B4-BE49-F238E27FC236}">
                  <a16:creationId xmlns:a16="http://schemas.microsoft.com/office/drawing/2014/main" id="{9DABC7B7-38BF-44F4-9ADF-739FFA221C3F}"/>
                </a:ext>
              </a:extLst>
            </p:cNvPr>
            <p:cNvSpPr/>
            <p:nvPr/>
          </p:nvSpPr>
          <p:spPr>
            <a:xfrm>
              <a:off x="2044983" y="4014071"/>
              <a:ext cx="800309" cy="800309"/>
            </a:xfrm>
            <a:prstGeom prst="ellipse">
              <a:avLst/>
            </a:prstGeom>
            <a:solidFill>
              <a:srgbClr val="91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Lato Light" panose="020F0502020204030203" pitchFamily="34" charset="0"/>
              </a:endParaRPr>
            </a:p>
          </p:txBody>
        </p:sp>
        <p:sp>
          <p:nvSpPr>
            <p:cNvPr id="117" name="Oval 116">
              <a:extLst>
                <a:ext uri="{FF2B5EF4-FFF2-40B4-BE49-F238E27FC236}">
                  <a16:creationId xmlns:a16="http://schemas.microsoft.com/office/drawing/2014/main" id="{AE7E9C2C-8027-43B8-98DC-1A120E412B2D}"/>
                </a:ext>
              </a:extLst>
            </p:cNvPr>
            <p:cNvSpPr/>
            <p:nvPr/>
          </p:nvSpPr>
          <p:spPr>
            <a:xfrm>
              <a:off x="7501632" y="4014071"/>
              <a:ext cx="800309" cy="800309"/>
            </a:xfrm>
            <a:prstGeom prst="ellipse">
              <a:avLst/>
            </a:prstGeom>
            <a:solidFill>
              <a:srgbClr val="91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Lato Light" panose="020F0502020204030203" pitchFamily="34" charset="0"/>
              </a:endParaRPr>
            </a:p>
          </p:txBody>
        </p:sp>
        <p:sp>
          <p:nvSpPr>
            <p:cNvPr id="122" name="TextBox 121">
              <a:extLst>
                <a:ext uri="{FF2B5EF4-FFF2-40B4-BE49-F238E27FC236}">
                  <a16:creationId xmlns:a16="http://schemas.microsoft.com/office/drawing/2014/main" id="{BAF22992-E278-4AD5-B82E-995D222687A8}"/>
                </a:ext>
              </a:extLst>
            </p:cNvPr>
            <p:cNvSpPr txBox="1"/>
            <p:nvPr/>
          </p:nvSpPr>
          <p:spPr>
            <a:xfrm>
              <a:off x="7581828" y="4121840"/>
              <a:ext cx="639919" cy="584775"/>
            </a:xfrm>
            <a:prstGeom prst="rect">
              <a:avLst/>
            </a:prstGeom>
            <a:noFill/>
          </p:spPr>
          <p:txBody>
            <a:bodyPr wrap="none" rtlCol="0" anchor="ctr">
              <a:spAutoFit/>
            </a:bodyPr>
            <a:lstStyle/>
            <a:p>
              <a:pPr algn="ctr"/>
              <a:r>
                <a:rPr lang="en-US" sz="3200" b="1">
                  <a:ln>
                    <a:solidFill>
                      <a:sysClr val="windowText" lastClr="000000"/>
                    </a:solidFill>
                  </a:ln>
                  <a:solidFill>
                    <a:schemeClr val="bg1"/>
                  </a:solidFill>
                  <a:latin typeface="Aptos" panose="020B0004020202020204" pitchFamily="34" charset="0"/>
                  <a:cs typeface="Poppins" pitchFamily="2" charset="77"/>
                </a:rPr>
                <a:t>03</a:t>
              </a:r>
              <a:endParaRPr lang="en-US" sz="2251" b="1">
                <a:ln>
                  <a:solidFill>
                    <a:sysClr val="windowText" lastClr="000000"/>
                  </a:solidFill>
                </a:ln>
                <a:solidFill>
                  <a:schemeClr val="bg1"/>
                </a:solidFill>
                <a:latin typeface="Aptos" panose="020B0004020202020204" pitchFamily="34" charset="0"/>
                <a:cs typeface="Poppins" pitchFamily="2" charset="77"/>
              </a:endParaRPr>
            </a:p>
          </p:txBody>
        </p:sp>
        <p:pic>
          <p:nvPicPr>
            <p:cNvPr id="4" name="Graphic 3" descr="Magnifying glass with solid fill">
              <a:extLst>
                <a:ext uri="{FF2B5EF4-FFF2-40B4-BE49-F238E27FC236}">
                  <a16:creationId xmlns:a16="http://schemas.microsoft.com/office/drawing/2014/main" id="{402D826F-919C-4AF3-A885-8FF4A9CB8E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49567" y="4135440"/>
              <a:ext cx="588498" cy="588498"/>
            </a:xfrm>
            <a:prstGeom prst="rect">
              <a:avLst/>
            </a:prstGeom>
          </p:spPr>
        </p:pic>
        <p:grpSp>
          <p:nvGrpSpPr>
            <p:cNvPr id="14" name="Group 13">
              <a:extLst>
                <a:ext uri="{FF2B5EF4-FFF2-40B4-BE49-F238E27FC236}">
                  <a16:creationId xmlns:a16="http://schemas.microsoft.com/office/drawing/2014/main" id="{E2A28EE3-F5CB-2A19-AB88-65888A8FA80A}"/>
                </a:ext>
              </a:extLst>
            </p:cNvPr>
            <p:cNvGrpSpPr/>
            <p:nvPr/>
          </p:nvGrpSpPr>
          <p:grpSpPr>
            <a:xfrm>
              <a:off x="2924867" y="4121838"/>
              <a:ext cx="4324183" cy="548710"/>
              <a:chOff x="3298541" y="6152328"/>
              <a:chExt cx="11528151" cy="1462842"/>
            </a:xfrm>
          </p:grpSpPr>
          <p:sp>
            <p:nvSpPr>
              <p:cNvPr id="15" name="Subtitle 2">
                <a:extLst>
                  <a:ext uri="{FF2B5EF4-FFF2-40B4-BE49-F238E27FC236}">
                    <a16:creationId xmlns:a16="http://schemas.microsoft.com/office/drawing/2014/main" id="{068B3F7E-3A39-7D52-64FD-C4B54F9AFEC5}"/>
                  </a:ext>
                </a:extLst>
              </p:cNvPr>
              <p:cNvSpPr txBox="1">
                <a:spLocks/>
              </p:cNvSpPr>
              <p:nvPr/>
            </p:nvSpPr>
            <p:spPr>
              <a:xfrm>
                <a:off x="3445228" y="6780432"/>
                <a:ext cx="11381464" cy="834738"/>
              </a:xfrm>
              <a:prstGeom prst="rect">
                <a:avLst/>
              </a:prstGeom>
            </p:spPr>
            <p:txBody>
              <a:bodyPr vert="horz" wrap="square" lIns="34299" tIns="17150" rIns="34299" bIns="1715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1600">
                    <a:solidFill>
                      <a:schemeClr val="tx1"/>
                    </a:solidFill>
                    <a:latin typeface="Aptos" panose="020B0004020202020204" pitchFamily="34" charset="0"/>
                    <a:ea typeface="Open Sans Light" panose="020B0306030504020204" pitchFamily="34" charset="0"/>
                    <a:cs typeface="Arial" panose="020B0604020202020204" pitchFamily="34" charset="0"/>
                  </a:rPr>
                  <a:t>www.moneyhelper.org.uk</a:t>
                </a:r>
              </a:p>
            </p:txBody>
          </p:sp>
          <p:sp>
            <p:nvSpPr>
              <p:cNvPr id="16" name="TextBox 15">
                <a:extLst>
                  <a:ext uri="{FF2B5EF4-FFF2-40B4-BE49-F238E27FC236}">
                    <a16:creationId xmlns:a16="http://schemas.microsoft.com/office/drawing/2014/main" id="{787D6110-E330-87AC-670E-5BF0A6ED530E}"/>
                  </a:ext>
                </a:extLst>
              </p:cNvPr>
              <p:cNvSpPr txBox="1"/>
              <p:nvPr/>
            </p:nvSpPr>
            <p:spPr>
              <a:xfrm>
                <a:off x="3298541" y="6152328"/>
                <a:ext cx="3939198" cy="902573"/>
              </a:xfrm>
              <a:prstGeom prst="rect">
                <a:avLst/>
              </a:prstGeom>
              <a:noFill/>
            </p:spPr>
            <p:txBody>
              <a:bodyPr wrap="none" rtlCol="0" anchor="ctr" anchorCtr="0">
                <a:spAutoFit/>
              </a:bodyPr>
              <a:lstStyle/>
              <a:p>
                <a:r>
                  <a:rPr lang="en-US" sz="1600" b="1">
                    <a:solidFill>
                      <a:schemeClr val="tx2"/>
                    </a:solidFill>
                    <a:latin typeface="Aptos" panose="020B0004020202020204" pitchFamily="34" charset="0"/>
                    <a:ea typeface="League Spartan" charset="0"/>
                    <a:cs typeface="Poppins" pitchFamily="2" charset="77"/>
                  </a:rPr>
                  <a:t>Money Helper</a:t>
                </a:r>
              </a:p>
            </p:txBody>
          </p:sp>
        </p:grpSp>
      </p:grpSp>
      <p:grpSp>
        <p:nvGrpSpPr>
          <p:cNvPr id="18" name="Group 17">
            <a:extLst>
              <a:ext uri="{FF2B5EF4-FFF2-40B4-BE49-F238E27FC236}">
                <a16:creationId xmlns:a16="http://schemas.microsoft.com/office/drawing/2014/main" id="{C7B97B02-AB9B-C98E-39A3-45A6E4F4216D}"/>
              </a:ext>
            </a:extLst>
          </p:cNvPr>
          <p:cNvGrpSpPr/>
          <p:nvPr/>
        </p:nvGrpSpPr>
        <p:grpSpPr>
          <a:xfrm>
            <a:off x="2316012" y="3232975"/>
            <a:ext cx="6256957" cy="800309"/>
            <a:chOff x="1457744" y="3059591"/>
            <a:chExt cx="6256957" cy="800309"/>
          </a:xfrm>
        </p:grpSpPr>
        <p:sp>
          <p:nvSpPr>
            <p:cNvPr id="112" name="Rectangle 111">
              <a:extLst>
                <a:ext uri="{FF2B5EF4-FFF2-40B4-BE49-F238E27FC236}">
                  <a16:creationId xmlns:a16="http://schemas.microsoft.com/office/drawing/2014/main" id="{6CDB1F55-929F-4820-92D8-69CB202FC48E}"/>
                </a:ext>
              </a:extLst>
            </p:cNvPr>
            <p:cNvSpPr/>
            <p:nvPr/>
          </p:nvSpPr>
          <p:spPr>
            <a:xfrm>
              <a:off x="1857898" y="3156598"/>
              <a:ext cx="5456649" cy="606295"/>
            </a:xfrm>
            <a:prstGeom prst="rect">
              <a:avLst/>
            </a:prstGeom>
            <a:solidFill>
              <a:schemeClr val="bg2"/>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Lato Light" panose="020F0502020204030203" pitchFamily="34" charset="0"/>
              </a:endParaRPr>
            </a:p>
          </p:txBody>
        </p:sp>
        <p:sp>
          <p:nvSpPr>
            <p:cNvPr id="113" name="Oval 112">
              <a:extLst>
                <a:ext uri="{FF2B5EF4-FFF2-40B4-BE49-F238E27FC236}">
                  <a16:creationId xmlns:a16="http://schemas.microsoft.com/office/drawing/2014/main" id="{AB531729-AC6D-4CC7-B0BD-46757F35A221}"/>
                </a:ext>
              </a:extLst>
            </p:cNvPr>
            <p:cNvSpPr/>
            <p:nvPr/>
          </p:nvSpPr>
          <p:spPr>
            <a:xfrm>
              <a:off x="1457744" y="3059591"/>
              <a:ext cx="800309" cy="800309"/>
            </a:xfrm>
            <a:prstGeom prst="ellipse">
              <a:avLst/>
            </a:prstGeom>
            <a:solidFill>
              <a:srgbClr val="5DD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Lato Light" panose="020F0502020204030203" pitchFamily="34" charset="0"/>
              </a:endParaRPr>
            </a:p>
          </p:txBody>
        </p:sp>
        <p:sp>
          <p:nvSpPr>
            <p:cNvPr id="114" name="Oval 113">
              <a:extLst>
                <a:ext uri="{FF2B5EF4-FFF2-40B4-BE49-F238E27FC236}">
                  <a16:creationId xmlns:a16="http://schemas.microsoft.com/office/drawing/2014/main" id="{0ED858A7-9A4C-4428-912E-7F3E7498ED10}"/>
                </a:ext>
              </a:extLst>
            </p:cNvPr>
            <p:cNvSpPr/>
            <p:nvPr/>
          </p:nvSpPr>
          <p:spPr>
            <a:xfrm>
              <a:off x="6914392" y="3059591"/>
              <a:ext cx="800309" cy="800309"/>
            </a:xfrm>
            <a:prstGeom prst="ellipse">
              <a:avLst/>
            </a:prstGeom>
            <a:solidFill>
              <a:srgbClr val="5DD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Lato Light" panose="020F0502020204030203" pitchFamily="34" charset="0"/>
              </a:endParaRPr>
            </a:p>
          </p:txBody>
        </p:sp>
        <p:sp>
          <p:nvSpPr>
            <p:cNvPr id="121" name="TextBox 120">
              <a:extLst>
                <a:ext uri="{FF2B5EF4-FFF2-40B4-BE49-F238E27FC236}">
                  <a16:creationId xmlns:a16="http://schemas.microsoft.com/office/drawing/2014/main" id="{7E48DE0D-D546-488D-99BF-E8A169E2532D}"/>
                </a:ext>
              </a:extLst>
            </p:cNvPr>
            <p:cNvSpPr txBox="1"/>
            <p:nvPr/>
          </p:nvSpPr>
          <p:spPr>
            <a:xfrm>
              <a:off x="6994590" y="3167360"/>
              <a:ext cx="639919" cy="584775"/>
            </a:xfrm>
            <a:prstGeom prst="rect">
              <a:avLst/>
            </a:prstGeom>
            <a:noFill/>
          </p:spPr>
          <p:txBody>
            <a:bodyPr wrap="none" rtlCol="0" anchor="ctr">
              <a:spAutoFit/>
            </a:bodyPr>
            <a:lstStyle/>
            <a:p>
              <a:pPr algn="ctr"/>
              <a:r>
                <a:rPr lang="en-US" sz="3200" b="1">
                  <a:ln>
                    <a:solidFill>
                      <a:sysClr val="windowText" lastClr="000000"/>
                    </a:solidFill>
                  </a:ln>
                  <a:solidFill>
                    <a:schemeClr val="bg1"/>
                  </a:solidFill>
                  <a:latin typeface="Aptos" panose="020B0004020202020204" pitchFamily="34" charset="0"/>
                  <a:cs typeface="Poppins" pitchFamily="2" charset="77"/>
                </a:rPr>
                <a:t>02</a:t>
              </a:r>
              <a:endParaRPr lang="en-US" sz="2251" b="1">
                <a:ln>
                  <a:solidFill>
                    <a:sysClr val="windowText" lastClr="000000"/>
                  </a:solidFill>
                </a:ln>
                <a:solidFill>
                  <a:schemeClr val="bg1"/>
                </a:solidFill>
                <a:latin typeface="Aptos" panose="020B0004020202020204" pitchFamily="34" charset="0"/>
                <a:cs typeface="Poppins" pitchFamily="2" charset="77"/>
              </a:endParaRPr>
            </a:p>
          </p:txBody>
        </p:sp>
        <p:grpSp>
          <p:nvGrpSpPr>
            <p:cNvPr id="7" name="Group 6">
              <a:extLst>
                <a:ext uri="{FF2B5EF4-FFF2-40B4-BE49-F238E27FC236}">
                  <a16:creationId xmlns:a16="http://schemas.microsoft.com/office/drawing/2014/main" id="{47F72552-5AAD-8033-E85E-1FA0C5C14B88}"/>
                </a:ext>
              </a:extLst>
            </p:cNvPr>
            <p:cNvGrpSpPr/>
            <p:nvPr/>
          </p:nvGrpSpPr>
          <p:grpSpPr>
            <a:xfrm>
              <a:off x="2276660" y="3118153"/>
              <a:ext cx="4717929" cy="665696"/>
              <a:chOff x="3298541" y="6010536"/>
              <a:chExt cx="12577867" cy="1774723"/>
            </a:xfrm>
          </p:grpSpPr>
          <p:sp>
            <p:nvSpPr>
              <p:cNvPr id="9" name="Subtitle 2">
                <a:extLst>
                  <a:ext uri="{FF2B5EF4-FFF2-40B4-BE49-F238E27FC236}">
                    <a16:creationId xmlns:a16="http://schemas.microsoft.com/office/drawing/2014/main" id="{AE57DF1C-7DEA-011D-03C2-09A202C2E070}"/>
                  </a:ext>
                </a:extLst>
              </p:cNvPr>
              <p:cNvSpPr txBox="1">
                <a:spLocks/>
              </p:cNvSpPr>
              <p:nvPr/>
            </p:nvSpPr>
            <p:spPr>
              <a:xfrm>
                <a:off x="3445228" y="6763509"/>
                <a:ext cx="12431180" cy="1021750"/>
              </a:xfrm>
              <a:prstGeom prst="rect">
                <a:avLst/>
              </a:prstGeom>
            </p:spPr>
            <p:txBody>
              <a:bodyPr vert="horz" wrap="square" lIns="34299" tIns="17150" rIns="34299" bIns="1715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600" dirty="0">
                    <a:solidFill>
                      <a:schemeClr val="tx1"/>
                    </a:solidFill>
                    <a:latin typeface="Aptos" panose="020B0004020202020204" pitchFamily="34" charset="0"/>
                    <a:ea typeface="Open Sans Light" panose="020B0306030504020204" pitchFamily="34" charset="0"/>
                    <a:cs typeface="Arial" panose="020B0604020202020204" pitchFamily="34" charset="0"/>
                  </a:rPr>
                  <a:t>www.gov.uk/tax-employee-share-schemes/save-as-you-earn-saye</a:t>
                </a:r>
              </a:p>
            </p:txBody>
          </p:sp>
          <p:sp>
            <p:nvSpPr>
              <p:cNvPr id="10" name="TextBox 9">
                <a:extLst>
                  <a:ext uri="{FF2B5EF4-FFF2-40B4-BE49-F238E27FC236}">
                    <a16:creationId xmlns:a16="http://schemas.microsoft.com/office/drawing/2014/main" id="{90F10B81-D50B-EDA2-6999-11D5FB24BF2A}"/>
                  </a:ext>
                </a:extLst>
              </p:cNvPr>
              <p:cNvSpPr txBox="1"/>
              <p:nvPr/>
            </p:nvSpPr>
            <p:spPr>
              <a:xfrm>
                <a:off x="3298541" y="6010536"/>
                <a:ext cx="9619446" cy="902574"/>
              </a:xfrm>
              <a:prstGeom prst="rect">
                <a:avLst/>
              </a:prstGeom>
              <a:noFill/>
            </p:spPr>
            <p:txBody>
              <a:bodyPr wrap="none" rtlCol="0" anchor="ctr" anchorCtr="0">
                <a:spAutoFit/>
              </a:bodyPr>
              <a:lstStyle/>
              <a:p>
                <a:r>
                  <a:rPr lang="en-US" sz="1600" b="1">
                    <a:solidFill>
                      <a:schemeClr val="tx2"/>
                    </a:solidFill>
                    <a:latin typeface="Aptos" panose="020B0004020202020204" pitchFamily="34" charset="0"/>
                    <a:ea typeface="League Spartan" charset="0"/>
                    <a:cs typeface="Poppins" pitchFamily="2" charset="77"/>
                  </a:rPr>
                  <a:t>Save As Your Earn (SAYE) information</a:t>
                </a:r>
              </a:p>
            </p:txBody>
          </p:sp>
        </p:grpSp>
        <p:pic>
          <p:nvPicPr>
            <p:cNvPr id="3" name="Graphic 2" descr="Coins with solid fill">
              <a:extLst>
                <a:ext uri="{FF2B5EF4-FFF2-40B4-BE49-F238E27FC236}">
                  <a16:creationId xmlns:a16="http://schemas.microsoft.com/office/drawing/2014/main" id="{917C9F35-BB74-71E1-176B-9DAFCC28CF9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36835" y="3233359"/>
              <a:ext cx="436498" cy="436498"/>
            </a:xfrm>
            <a:prstGeom prst="rect">
              <a:avLst/>
            </a:prstGeom>
          </p:spPr>
        </p:pic>
      </p:grpSp>
      <p:grpSp>
        <p:nvGrpSpPr>
          <p:cNvPr id="23" name="Group 22">
            <a:extLst>
              <a:ext uri="{FF2B5EF4-FFF2-40B4-BE49-F238E27FC236}">
                <a16:creationId xmlns:a16="http://schemas.microsoft.com/office/drawing/2014/main" id="{FF236C7B-F001-4FF6-17DE-B34EB1F900E6}"/>
              </a:ext>
            </a:extLst>
          </p:cNvPr>
          <p:cNvGrpSpPr/>
          <p:nvPr/>
        </p:nvGrpSpPr>
        <p:grpSpPr>
          <a:xfrm>
            <a:off x="5173462" y="5488702"/>
            <a:ext cx="6256958" cy="800309"/>
            <a:chOff x="2631279" y="4614431"/>
            <a:chExt cx="6256958" cy="800309"/>
          </a:xfrm>
        </p:grpSpPr>
        <p:sp>
          <p:nvSpPr>
            <p:cNvPr id="6" name="Rectangle 5">
              <a:extLst>
                <a:ext uri="{FF2B5EF4-FFF2-40B4-BE49-F238E27FC236}">
                  <a16:creationId xmlns:a16="http://schemas.microsoft.com/office/drawing/2014/main" id="{8544D386-5453-5F2B-B48A-8669FE9B84B8}"/>
                </a:ext>
              </a:extLst>
            </p:cNvPr>
            <p:cNvSpPr/>
            <p:nvPr/>
          </p:nvSpPr>
          <p:spPr>
            <a:xfrm>
              <a:off x="3031433" y="4711438"/>
              <a:ext cx="5456649" cy="606295"/>
            </a:xfrm>
            <a:prstGeom prst="rect">
              <a:avLst/>
            </a:prstGeom>
            <a:solidFill>
              <a:schemeClr val="bg2"/>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Lato Light" panose="020F0502020204030203" pitchFamily="34" charset="0"/>
              </a:endParaRPr>
            </a:p>
          </p:txBody>
        </p:sp>
        <p:sp>
          <p:nvSpPr>
            <p:cNvPr id="11" name="Oval 10">
              <a:extLst>
                <a:ext uri="{FF2B5EF4-FFF2-40B4-BE49-F238E27FC236}">
                  <a16:creationId xmlns:a16="http://schemas.microsoft.com/office/drawing/2014/main" id="{EF73CA5E-A93D-60E4-B8A0-83AD454CB63C}"/>
                </a:ext>
              </a:extLst>
            </p:cNvPr>
            <p:cNvSpPr/>
            <p:nvPr/>
          </p:nvSpPr>
          <p:spPr>
            <a:xfrm>
              <a:off x="2631279" y="4614431"/>
              <a:ext cx="800309" cy="800309"/>
            </a:xfrm>
            <a:prstGeom prst="ellipse">
              <a:avLst/>
            </a:prstGeom>
            <a:solidFill>
              <a:srgbClr val="F24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Lato Light" panose="020F0502020204030203" pitchFamily="34" charset="0"/>
              </a:endParaRPr>
            </a:p>
          </p:txBody>
        </p:sp>
        <p:sp>
          <p:nvSpPr>
            <p:cNvPr id="12" name="Oval 11">
              <a:extLst>
                <a:ext uri="{FF2B5EF4-FFF2-40B4-BE49-F238E27FC236}">
                  <a16:creationId xmlns:a16="http://schemas.microsoft.com/office/drawing/2014/main" id="{C17D6BF2-5423-2032-3FF4-1A5B8B6F78A7}"/>
                </a:ext>
              </a:extLst>
            </p:cNvPr>
            <p:cNvSpPr/>
            <p:nvPr/>
          </p:nvSpPr>
          <p:spPr>
            <a:xfrm>
              <a:off x="8087928" y="4614431"/>
              <a:ext cx="800309" cy="800309"/>
            </a:xfrm>
            <a:prstGeom prst="ellipse">
              <a:avLst/>
            </a:prstGeom>
            <a:solidFill>
              <a:srgbClr val="F24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Lato Light" panose="020F0502020204030203" pitchFamily="34" charset="0"/>
              </a:endParaRPr>
            </a:p>
          </p:txBody>
        </p:sp>
        <p:sp>
          <p:nvSpPr>
            <p:cNvPr id="13" name="TextBox 12">
              <a:extLst>
                <a:ext uri="{FF2B5EF4-FFF2-40B4-BE49-F238E27FC236}">
                  <a16:creationId xmlns:a16="http://schemas.microsoft.com/office/drawing/2014/main" id="{60F004D2-8E61-BD2A-5984-08E6556F2F6E}"/>
                </a:ext>
              </a:extLst>
            </p:cNvPr>
            <p:cNvSpPr txBox="1"/>
            <p:nvPr/>
          </p:nvSpPr>
          <p:spPr>
            <a:xfrm>
              <a:off x="8168124" y="4722200"/>
              <a:ext cx="639919" cy="584775"/>
            </a:xfrm>
            <a:prstGeom prst="rect">
              <a:avLst/>
            </a:prstGeom>
            <a:noFill/>
          </p:spPr>
          <p:txBody>
            <a:bodyPr wrap="none" rtlCol="0" anchor="ctr">
              <a:spAutoFit/>
            </a:bodyPr>
            <a:lstStyle/>
            <a:p>
              <a:pPr algn="ctr"/>
              <a:r>
                <a:rPr lang="en-US" sz="3200" b="1">
                  <a:ln>
                    <a:solidFill>
                      <a:sysClr val="windowText" lastClr="000000"/>
                    </a:solidFill>
                  </a:ln>
                  <a:solidFill>
                    <a:schemeClr val="bg1"/>
                  </a:solidFill>
                  <a:latin typeface="Aptos" panose="020B0004020202020204" pitchFamily="34" charset="0"/>
                  <a:cs typeface="Poppins" pitchFamily="2" charset="77"/>
                </a:rPr>
                <a:t>04</a:t>
              </a:r>
              <a:endParaRPr lang="en-US" sz="2251" b="1">
                <a:ln>
                  <a:solidFill>
                    <a:sysClr val="windowText" lastClr="000000"/>
                  </a:solidFill>
                </a:ln>
                <a:solidFill>
                  <a:schemeClr val="bg1"/>
                </a:solidFill>
                <a:latin typeface="Aptos" panose="020B0004020202020204" pitchFamily="34" charset="0"/>
                <a:cs typeface="Poppins" pitchFamily="2" charset="77"/>
              </a:endParaRPr>
            </a:p>
          </p:txBody>
        </p:sp>
        <p:sp>
          <p:nvSpPr>
            <p:cNvPr id="20" name="TextBox 19">
              <a:extLst>
                <a:ext uri="{FF2B5EF4-FFF2-40B4-BE49-F238E27FC236}">
                  <a16:creationId xmlns:a16="http://schemas.microsoft.com/office/drawing/2014/main" id="{40DC0437-F2A7-C03F-02E2-BED30911B8CE}"/>
                </a:ext>
              </a:extLst>
            </p:cNvPr>
            <p:cNvSpPr txBox="1"/>
            <p:nvPr/>
          </p:nvSpPr>
          <p:spPr>
            <a:xfrm>
              <a:off x="3511163" y="4722199"/>
              <a:ext cx="3624326" cy="338554"/>
            </a:xfrm>
            <a:prstGeom prst="rect">
              <a:avLst/>
            </a:prstGeom>
            <a:noFill/>
          </p:spPr>
          <p:txBody>
            <a:bodyPr wrap="none" rtlCol="0" anchor="ctr" anchorCtr="0">
              <a:spAutoFit/>
            </a:bodyPr>
            <a:lstStyle/>
            <a:p>
              <a:r>
                <a:rPr lang="en-US" sz="1600" b="1" dirty="0">
                  <a:solidFill>
                    <a:schemeClr val="tx2"/>
                  </a:solidFill>
                  <a:latin typeface="Aptos" panose="020B0004020202020204" pitchFamily="34" charset="0"/>
                  <a:ea typeface="League Spartan" charset="0"/>
                  <a:cs typeface="Poppins" pitchFamily="2" charset="77"/>
                </a:rPr>
                <a:t>Computershare – Sharesave Maturity</a:t>
              </a:r>
            </a:p>
          </p:txBody>
        </p:sp>
        <p:sp>
          <p:nvSpPr>
            <p:cNvPr id="5" name="TextBox 4">
              <a:extLst>
                <a:ext uri="{FF2B5EF4-FFF2-40B4-BE49-F238E27FC236}">
                  <a16:creationId xmlns:a16="http://schemas.microsoft.com/office/drawing/2014/main" id="{734F8DDE-4B9E-1965-8FCF-30BBE85C8BB4}"/>
                </a:ext>
              </a:extLst>
            </p:cNvPr>
            <p:cNvSpPr txBox="1"/>
            <p:nvPr/>
          </p:nvSpPr>
          <p:spPr>
            <a:xfrm>
              <a:off x="3511163" y="4955413"/>
              <a:ext cx="4572000" cy="338554"/>
            </a:xfrm>
            <a:prstGeom prst="rect">
              <a:avLst/>
            </a:prstGeom>
            <a:noFill/>
          </p:spPr>
          <p:txBody>
            <a:bodyPr wrap="square">
              <a:spAutoFit/>
            </a:bodyPr>
            <a:lstStyle/>
            <a:p>
              <a:r>
                <a:rPr lang="en-GB" sz="1600" dirty="0">
                  <a:latin typeface="Aptos" panose="020B0004020202020204" pitchFamily="34" charset="0"/>
                  <a:ea typeface="Open Sans Light" panose="020B0306030504020204" pitchFamily="34" charset="0"/>
                  <a:cs typeface="Arial" panose="020B0604020202020204" pitchFamily="34" charset="0"/>
                </a:rPr>
                <a:t>Call: 0800 098 8603</a:t>
              </a:r>
            </a:p>
          </p:txBody>
        </p:sp>
        <p:pic>
          <p:nvPicPr>
            <p:cNvPr id="22" name="Graphic 21" descr="Books outline">
              <a:extLst>
                <a:ext uri="{FF2B5EF4-FFF2-40B4-BE49-F238E27FC236}">
                  <a16:creationId xmlns:a16="http://schemas.microsoft.com/office/drawing/2014/main" id="{A66BBEFE-D61C-5D13-DB21-A3360407C9E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22981" y="4808445"/>
              <a:ext cx="457200" cy="457200"/>
            </a:xfrm>
            <a:prstGeom prst="rect">
              <a:avLst/>
            </a:prstGeom>
          </p:spPr>
        </p:pic>
      </p:grpSp>
    </p:spTree>
    <p:extLst>
      <p:ext uri="{BB962C8B-B14F-4D97-AF65-F5344CB8AC3E}">
        <p14:creationId xmlns:p14="http://schemas.microsoft.com/office/powerpoint/2010/main" val="3216652974"/>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1AD19842-1234-47E4-8E9B-E482B80EB222}"/>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a:solidFill>
                  <a:srgbClr val="391C66"/>
                </a:solidFill>
                <a:latin typeface="Aptos Display" panose="020B0004020202020204" pitchFamily="34" charset="0"/>
                <a:cs typeface="+mn-cs"/>
              </a:rPr>
              <a:t>Seeking advice</a:t>
            </a:r>
          </a:p>
        </p:txBody>
      </p:sp>
      <p:sp>
        <p:nvSpPr>
          <p:cNvPr id="2" name="Rectangle 1">
            <a:extLst>
              <a:ext uri="{FF2B5EF4-FFF2-40B4-BE49-F238E27FC236}">
                <a16:creationId xmlns:a16="http://schemas.microsoft.com/office/drawing/2014/main" id="{A8F3AC90-C5A9-A646-31E0-67BEA254E8E2}"/>
              </a:ext>
            </a:extLst>
          </p:cNvPr>
          <p:cNvSpPr>
            <a:spLocks noChangeArrowheads="1"/>
          </p:cNvSpPr>
          <p:nvPr/>
        </p:nvSpPr>
        <p:spPr bwMode="auto">
          <a:xfrm>
            <a:off x="802800" y="2341328"/>
            <a:ext cx="10585450" cy="297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marL="342900" indent="-342900" defTabSz="457200">
              <a:defRPr>
                <a:solidFill>
                  <a:schemeClr val="tx1"/>
                </a:solidFill>
                <a:latin typeface="Arial" pitchFamily="34" charset="0"/>
              </a:defRPr>
            </a:lvl1pPr>
            <a:lvl2pPr marL="742950" indent="-285750" defTabSz="457200">
              <a:defRPr>
                <a:solidFill>
                  <a:schemeClr val="tx1"/>
                </a:solidFill>
                <a:latin typeface="Arial" pitchFamily="34" charset="0"/>
              </a:defRPr>
            </a:lvl2pPr>
            <a:lvl3pPr marL="319088" indent="-222250" defTabSz="457200">
              <a:defRPr>
                <a:solidFill>
                  <a:schemeClr val="tx1"/>
                </a:solidFill>
                <a:latin typeface="Arial" pitchFamily="34" charset="0"/>
              </a:defRPr>
            </a:lvl3pPr>
            <a:lvl4pPr marL="776288" indent="-222250" defTabSz="457200">
              <a:defRPr>
                <a:solidFill>
                  <a:schemeClr val="tx1"/>
                </a:solidFill>
                <a:latin typeface="Arial" pitchFamily="34" charset="0"/>
              </a:defRPr>
            </a:lvl4pPr>
            <a:lvl5pPr marL="2057400" indent="-228600" defTabSz="4572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marL="0" lvl="2" indent="0" defTabSz="914400">
              <a:spcAft>
                <a:spcPts val="600"/>
              </a:spcAft>
              <a:buClr>
                <a:srgbClr val="F47920"/>
              </a:buClr>
              <a:buSzPct val="75000"/>
              <a:defRPr/>
            </a:pPr>
            <a:r>
              <a:rPr lang="en-US" altLang="en-US" dirty="0">
                <a:solidFill>
                  <a:srgbClr val="000000"/>
                </a:solidFill>
                <a:latin typeface="Aptos" panose="020B0004020202020204" pitchFamily="34" charset="0"/>
              </a:rPr>
              <a:t>An adviser will assess your circumstances, objectives and risk profile and provide you with a personal recommendation to meet your objectives.</a:t>
            </a:r>
          </a:p>
          <a:p>
            <a:pPr marL="0" lvl="2" indent="0" defTabSz="914400">
              <a:spcAft>
                <a:spcPts val="600"/>
              </a:spcAft>
              <a:buClr>
                <a:srgbClr val="F47920"/>
              </a:buClr>
              <a:buSzPct val="75000"/>
              <a:defRPr/>
            </a:pPr>
            <a:endParaRPr lang="en-US" altLang="en-US" dirty="0">
              <a:solidFill>
                <a:srgbClr val="000000"/>
              </a:solidFill>
              <a:latin typeface="Aptos" panose="020B0004020202020204" pitchFamily="34" charset="0"/>
            </a:endParaRPr>
          </a:p>
          <a:p>
            <a:pPr marL="0" lvl="2" indent="0" defTabSz="914400">
              <a:spcAft>
                <a:spcPts val="600"/>
              </a:spcAft>
              <a:buClr>
                <a:srgbClr val="F47920"/>
              </a:buClr>
              <a:buSzPct val="75000"/>
              <a:defRPr/>
            </a:pPr>
            <a:r>
              <a:rPr lang="en-US" altLang="en-US" dirty="0">
                <a:solidFill>
                  <a:srgbClr val="000000"/>
                </a:solidFill>
                <a:latin typeface="Aptos" panose="020B0004020202020204" pitchFamily="34" charset="0"/>
              </a:rPr>
              <a:t>All regulated firms are listed on the Financial Services Register, this provides confirmation that the firm is </a:t>
            </a:r>
            <a:r>
              <a:rPr lang="en-US" altLang="en-US" dirty="0" err="1">
                <a:solidFill>
                  <a:srgbClr val="000000"/>
                </a:solidFill>
                <a:latin typeface="Aptos" panose="020B0004020202020204" pitchFamily="34" charset="0"/>
              </a:rPr>
              <a:t>authorised</a:t>
            </a:r>
            <a:r>
              <a:rPr lang="en-US" altLang="en-US" dirty="0">
                <a:solidFill>
                  <a:srgbClr val="000000"/>
                </a:solidFill>
                <a:latin typeface="Aptos" panose="020B0004020202020204" pitchFamily="34" charset="0"/>
              </a:rPr>
              <a:t>, the specific services they are </a:t>
            </a:r>
            <a:r>
              <a:rPr lang="en-US" altLang="en-US" dirty="0" err="1">
                <a:solidFill>
                  <a:srgbClr val="000000"/>
                </a:solidFill>
                <a:latin typeface="Aptos" panose="020B0004020202020204" pitchFamily="34" charset="0"/>
              </a:rPr>
              <a:t>authorised</a:t>
            </a:r>
            <a:r>
              <a:rPr lang="en-US" altLang="en-US" dirty="0">
                <a:solidFill>
                  <a:srgbClr val="000000"/>
                </a:solidFill>
                <a:latin typeface="Aptos" panose="020B0004020202020204" pitchFamily="34" charset="0"/>
              </a:rPr>
              <a:t> to provide and details of the advisers who work for them.  </a:t>
            </a:r>
          </a:p>
          <a:p>
            <a:pPr marL="0" lvl="2" indent="0" defTabSz="914400">
              <a:spcAft>
                <a:spcPts val="600"/>
              </a:spcAft>
              <a:buClr>
                <a:srgbClr val="F47920"/>
              </a:buClr>
              <a:buSzPct val="75000"/>
              <a:defRPr/>
            </a:pPr>
            <a:endParaRPr lang="en-GB" dirty="0">
              <a:solidFill>
                <a:srgbClr val="000000"/>
              </a:solidFill>
              <a:latin typeface="Aptos" panose="020B0004020202020204" pitchFamily="34" charset="0"/>
            </a:endParaRPr>
          </a:p>
          <a:p>
            <a:pPr marL="0" lvl="2" indent="0" defTabSz="914400">
              <a:spcAft>
                <a:spcPts val="600"/>
              </a:spcAft>
              <a:buClr>
                <a:srgbClr val="F47920"/>
              </a:buClr>
              <a:buSzPct val="75000"/>
              <a:defRPr/>
            </a:pPr>
            <a:r>
              <a:rPr lang="en-GB" dirty="0">
                <a:solidFill>
                  <a:srgbClr val="000000"/>
                </a:solidFill>
                <a:latin typeface="Aptos" panose="020B0004020202020204" pitchFamily="34" charset="0"/>
              </a:rPr>
              <a:t>Financial Services Register link:</a:t>
            </a:r>
          </a:p>
          <a:p>
            <a:pPr marL="285750" lvl="2" indent="-285750" defTabSz="914400">
              <a:spcAft>
                <a:spcPts val="600"/>
              </a:spcAft>
              <a:buClr>
                <a:schemeClr val="tx1"/>
              </a:buClr>
              <a:buSzPct val="75000"/>
              <a:buFont typeface="Arial" panose="020B0604020202020204" pitchFamily="34" charset="0"/>
              <a:buChar char="•"/>
              <a:defRPr/>
            </a:pPr>
            <a:r>
              <a:rPr lang="en-GB" u="sng" dirty="0">
                <a:solidFill>
                  <a:srgbClr val="000000"/>
                </a:solidFill>
                <a:latin typeface="Aptos" panose="020B0004020202020204" pitchFamily="34" charset="0"/>
              </a:rPr>
              <a:t>https://register.fca.org.uk</a:t>
            </a:r>
          </a:p>
        </p:txBody>
      </p:sp>
      <p:sp>
        <p:nvSpPr>
          <p:cNvPr id="3" name="RefTextBox123">
            <a:extLst>
              <a:ext uri="{FF2B5EF4-FFF2-40B4-BE49-F238E27FC236}">
                <a16:creationId xmlns:a16="http://schemas.microsoft.com/office/drawing/2014/main" id="{98CAA005-C1E2-46FB-A961-4D579DD16186}"/>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252395834</a:t>
            </a:r>
          </a:p>
        </p:txBody>
      </p:sp>
    </p:spTree>
    <p:custDataLst>
      <p:tags r:id="rId1"/>
    </p:custDataLst>
    <p:extLst>
      <p:ext uri="{BB962C8B-B14F-4D97-AF65-F5344CB8AC3E}">
        <p14:creationId xmlns:p14="http://schemas.microsoft.com/office/powerpoint/2010/main" val="2513938851"/>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02800" y="1732718"/>
            <a:ext cx="10585450" cy="2816156"/>
          </a:xfrm>
          <a:prstGeom prst="rect">
            <a:avLst/>
          </a:prstGeom>
        </p:spPr>
        <p:txBody>
          <a:bodyPr wrap="square" lIns="0">
            <a:spAutoFit/>
          </a:bodyPr>
          <a:lstStyle/>
          <a:p>
            <a:pPr>
              <a:defRPr/>
            </a:pPr>
            <a:r>
              <a:rPr lang="en-GB" dirty="0">
                <a:solidFill>
                  <a:srgbClr val="000000"/>
                </a:solidFill>
                <a:latin typeface="Aptos" panose="020B0004020202020204" pitchFamily="34" charset="0"/>
              </a:rPr>
              <a:t>We provide a telephone helpline and a regulated investment advice service through </a:t>
            </a:r>
            <a:r>
              <a:rPr lang="en-GB" b="1" dirty="0">
                <a:solidFill>
                  <a:srgbClr val="000000"/>
                </a:solidFill>
                <a:latin typeface="Aptos" panose="020B0004020202020204" pitchFamily="34" charset="0"/>
              </a:rPr>
              <a:t>my wealth </a:t>
            </a:r>
            <a:r>
              <a:rPr lang="en-GB" dirty="0">
                <a:solidFill>
                  <a:srgbClr val="000000"/>
                </a:solidFill>
                <a:latin typeface="Aptos" panose="020B0004020202020204" pitchFamily="34" charset="0"/>
              </a:rPr>
              <a:t>- a trading name of Wealth at Work Limited which is part of the Wealth at Work group.  </a:t>
            </a:r>
          </a:p>
          <a:p>
            <a:pPr>
              <a:defRPr/>
            </a:pPr>
            <a:endParaRPr lang="en-GB" dirty="0">
              <a:solidFill>
                <a:srgbClr val="000000"/>
              </a:solidFill>
              <a:latin typeface="Aptos" panose="020B0004020202020204" pitchFamily="34" charset="0"/>
            </a:endParaRPr>
          </a:p>
          <a:p>
            <a:pPr>
              <a:defRPr/>
            </a:pPr>
            <a:r>
              <a:rPr lang="en-GB" dirty="0">
                <a:solidFill>
                  <a:srgbClr val="000000"/>
                </a:solidFill>
                <a:latin typeface="Aptos" panose="020B0004020202020204" pitchFamily="34" charset="0"/>
              </a:rPr>
              <a:t>It helps individuals to understand their personal financial situation especially when selecting their retirement income options.</a:t>
            </a:r>
          </a:p>
          <a:p>
            <a:pPr>
              <a:defRPr/>
            </a:pPr>
            <a:r>
              <a:rPr lang="en-GB" dirty="0">
                <a:solidFill>
                  <a:srgbClr val="000000"/>
                </a:solidFill>
                <a:latin typeface="Aptos" panose="020B0004020202020204" pitchFamily="34" charset="0"/>
              </a:rPr>
              <a:t> </a:t>
            </a:r>
          </a:p>
          <a:p>
            <a:pPr marL="0" lvl="2" algn="just">
              <a:buClr>
                <a:srgbClr val="EEECE1"/>
              </a:buClr>
              <a:buSzPct val="100000"/>
              <a:defRPr/>
            </a:pPr>
            <a:endParaRPr lang="en-GB" sz="1000" kern="0" dirty="0">
              <a:solidFill>
                <a:srgbClr val="000000"/>
              </a:solidFill>
              <a:latin typeface="Aptos" panose="020B0004020202020204" pitchFamily="34" charset="0"/>
              <a:ea typeface="ヒラギノ角ゴ Pro W3" charset="-128"/>
              <a:cs typeface="Arial" pitchFamily="34" charset="0"/>
            </a:endParaRPr>
          </a:p>
          <a:p>
            <a:pPr marL="711200" lvl="3" indent="-285750">
              <a:spcAft>
                <a:spcPts val="600"/>
              </a:spcAft>
              <a:buClr>
                <a:schemeClr val="tx1"/>
              </a:buClr>
              <a:buSzPct val="100000"/>
              <a:buFont typeface="Arial" panose="020B0604020202020204" pitchFamily="34" charset="0"/>
              <a:buChar char="•"/>
              <a:defRPr/>
            </a:pPr>
            <a:r>
              <a:rPr lang="en-US" kern="0" dirty="0">
                <a:solidFill>
                  <a:srgbClr val="000000"/>
                </a:solidFill>
                <a:latin typeface="Aptos" panose="020B0004020202020204" pitchFamily="34" charset="0"/>
                <a:ea typeface="ヒラギノ角ゴ Pro W3" charset="-128"/>
                <a:cs typeface="Arial" pitchFamily="34" charset="0"/>
              </a:rPr>
              <a:t>Request a callback from the helpline via the feedback form to discuss your personal circumstances with </a:t>
            </a:r>
            <a:r>
              <a:rPr lang="en-US" b="1" kern="0" dirty="0">
                <a:solidFill>
                  <a:srgbClr val="000000"/>
                </a:solidFill>
                <a:latin typeface="Aptos" panose="020B0004020202020204" pitchFamily="34" charset="0"/>
                <a:ea typeface="ヒラギノ角ゴ Pro W3" charset="-128"/>
                <a:cs typeface="Arial" pitchFamily="34" charset="0"/>
              </a:rPr>
              <a:t>my wealth</a:t>
            </a:r>
            <a:r>
              <a:rPr lang="en-US" kern="0" dirty="0">
                <a:solidFill>
                  <a:srgbClr val="000000"/>
                </a:solidFill>
                <a:latin typeface="Aptos" panose="020B0004020202020204" pitchFamily="34" charset="0"/>
                <a:ea typeface="ヒラギノ角ゴ Pro W3" charset="-128"/>
                <a:cs typeface="Arial" pitchFamily="34" charset="0"/>
              </a:rPr>
              <a:t> and agree your next steps and receive regulated investment advice where required</a:t>
            </a:r>
          </a:p>
          <a:p>
            <a:pPr marL="711200" lvl="3" indent="-285750">
              <a:spcAft>
                <a:spcPts val="600"/>
              </a:spcAft>
              <a:buClr>
                <a:schemeClr val="tx1"/>
              </a:buClr>
              <a:buSzPct val="100000"/>
              <a:buFont typeface="Arial" panose="020B0604020202020204" pitchFamily="34" charset="0"/>
              <a:buChar char="•"/>
              <a:defRPr/>
            </a:pPr>
            <a:r>
              <a:rPr lang="en-US" kern="0" dirty="0">
                <a:solidFill>
                  <a:srgbClr val="000000"/>
                </a:solidFill>
                <a:latin typeface="Aptos" panose="020B0004020202020204" pitchFamily="34" charset="0"/>
                <a:ea typeface="ヒラギノ角ゴ Pro W3" charset="-128"/>
                <a:cs typeface="Arial" pitchFamily="34" charset="0"/>
              </a:rPr>
              <a:t>You can also telephone </a:t>
            </a:r>
            <a:r>
              <a:rPr lang="en-GB" b="1" kern="0" dirty="0">
                <a:solidFill>
                  <a:srgbClr val="000000"/>
                </a:solidFill>
                <a:latin typeface="Aptos" panose="020B0004020202020204" pitchFamily="34" charset="0"/>
                <a:ea typeface="ヒラギノ角ゴ Pro W3" charset="-128"/>
                <a:cs typeface="Arial" pitchFamily="34" charset="0"/>
              </a:rPr>
              <a:t>0800 028 3200</a:t>
            </a:r>
          </a:p>
        </p:txBody>
      </p:sp>
      <p:sp>
        <p:nvSpPr>
          <p:cNvPr id="8" name="Rectangle 12">
            <a:extLst>
              <a:ext uri="{FF2B5EF4-FFF2-40B4-BE49-F238E27FC236}">
                <a16:creationId xmlns:a16="http://schemas.microsoft.com/office/drawing/2014/main" id="{0AA03E33-986F-409E-A3D5-CDF61D56550C}"/>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a:solidFill>
                  <a:srgbClr val="391C66"/>
                </a:solidFill>
                <a:latin typeface="Aptos Display" panose="020B0004020202020204" pitchFamily="34" charset="0"/>
                <a:cs typeface="+mn-cs"/>
              </a:rPr>
              <a:t>Contact us</a:t>
            </a:r>
            <a:endParaRPr lang="en-GB" sz="3600" dirty="0">
              <a:solidFill>
                <a:srgbClr val="391C66"/>
              </a:solidFill>
              <a:latin typeface="Aptos Display" panose="020B0004020202020204" pitchFamily="34" charset="0"/>
              <a:cs typeface="+mn-cs"/>
            </a:endParaRPr>
          </a:p>
        </p:txBody>
      </p:sp>
      <p:pic>
        <p:nvPicPr>
          <p:cNvPr id="2" name="mywealthlogo2023" descr="Logo, company name&#10;&#10;Description automatically generated">
            <a:extLst>
              <a:ext uri="{FF2B5EF4-FFF2-40B4-BE49-F238E27FC236}">
                <a16:creationId xmlns:a16="http://schemas.microsoft.com/office/drawing/2014/main" id="{DC5CE917-3751-A5B1-8FDD-9ED53A0B86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86882" y="5617335"/>
            <a:ext cx="1801368" cy="441960"/>
          </a:xfrm>
          <a:prstGeom prst="rect">
            <a:avLst/>
          </a:prstGeom>
        </p:spPr>
      </p:pic>
      <p:sp>
        <p:nvSpPr>
          <p:cNvPr id="3" name="RefTextBox123">
            <a:extLst>
              <a:ext uri="{FF2B5EF4-FFF2-40B4-BE49-F238E27FC236}">
                <a16:creationId xmlns:a16="http://schemas.microsoft.com/office/drawing/2014/main" id="{4F8EB7CE-00C8-8605-2800-C8318DB8F2D0}"/>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141862785</a:t>
            </a:r>
          </a:p>
        </p:txBody>
      </p:sp>
    </p:spTree>
    <p:custDataLst>
      <p:tags r:id="rId1"/>
    </p:custDataLst>
    <p:extLst>
      <p:ext uri="{BB962C8B-B14F-4D97-AF65-F5344CB8AC3E}">
        <p14:creationId xmlns:p14="http://schemas.microsoft.com/office/powerpoint/2010/main" val="2914230110"/>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fTextBox123">
            <a:extLst>
              <a:ext uri="{FF2B5EF4-FFF2-40B4-BE49-F238E27FC236}">
                <a16:creationId xmlns:a16="http://schemas.microsoft.com/office/drawing/2014/main" id="{8A61517C-4F47-D0C1-463F-2F865331BB7C}"/>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881862975</a:t>
            </a:r>
          </a:p>
        </p:txBody>
      </p:sp>
      <p:sp>
        <p:nvSpPr>
          <p:cNvPr id="7" name="Rectangle 7">
            <a:extLst>
              <a:ext uri="{FF2B5EF4-FFF2-40B4-BE49-F238E27FC236}">
                <a16:creationId xmlns:a16="http://schemas.microsoft.com/office/drawing/2014/main" id="{88CDEF37-FB91-1646-9EF2-C5ED7B988909}"/>
              </a:ext>
            </a:extLst>
          </p:cNvPr>
          <p:cNvSpPr txBox="1">
            <a:spLocks noChangeArrowheads="1"/>
          </p:cNvSpPr>
          <p:nvPr/>
        </p:nvSpPr>
        <p:spPr bwMode="auto">
          <a:xfrm>
            <a:off x="802800" y="1730686"/>
            <a:ext cx="10585450" cy="3830638"/>
          </a:xfrm>
          <a:prstGeom prst="rect">
            <a:avLst/>
          </a:prstGeom>
          <a:noFill/>
          <a:ln w="9525">
            <a:noFill/>
            <a:miter lim="800000"/>
            <a:headEnd/>
            <a:tailEnd/>
          </a:ln>
        </p:spPr>
        <p:txBody>
          <a:bodyPr lIns="0"/>
          <a:lstStyle/>
          <a:p>
            <a:pPr marL="285750" indent="-285750">
              <a:lnSpc>
                <a:spcPct val="120000"/>
              </a:lnSpc>
              <a:spcBef>
                <a:spcPct val="20000"/>
              </a:spcBef>
              <a:buClr>
                <a:schemeClr val="tx1"/>
              </a:buClr>
              <a:buSzPct val="120000"/>
              <a:buFont typeface="Arial" panose="020B0604020202020204" pitchFamily="34" charset="0"/>
              <a:buChar char="•"/>
              <a:defRPr/>
            </a:pPr>
            <a:r>
              <a:rPr lang="en-GB" sz="1400" dirty="0">
                <a:solidFill>
                  <a:srgbClr val="000000"/>
                </a:solidFill>
                <a:latin typeface="Aptos" panose="020B0004020202020204" pitchFamily="34" charset="0"/>
                <a:ea typeface="ヒラギノ角ゴ Pro W3" charset="-128"/>
                <a:cs typeface="Arial" pitchFamily="34" charset="0"/>
              </a:rPr>
              <a:t>All copyright or other intellectual property rights in the material constituting this presentation which has been provided by Wealth at Work Limited remains the property of the Wealth at Work group. </a:t>
            </a:r>
            <a:endParaRPr lang="en-US" sz="1400" dirty="0">
              <a:solidFill>
                <a:srgbClr val="000000"/>
              </a:solidFill>
              <a:latin typeface="Aptos" panose="020B0004020202020204" pitchFamily="34" charset="0"/>
              <a:ea typeface="ヒラギノ角ゴ Pro W3" charset="-128"/>
              <a:cs typeface="Arial" pitchFamily="34" charset="0"/>
            </a:endParaRPr>
          </a:p>
          <a:p>
            <a:pPr marL="285750" indent="-285750" fontAlgn="auto">
              <a:lnSpc>
                <a:spcPct val="120000"/>
              </a:lnSpc>
              <a:spcBef>
                <a:spcPct val="20000"/>
              </a:spcBef>
              <a:spcAft>
                <a:spcPts val="0"/>
              </a:spcAft>
              <a:buClr>
                <a:schemeClr val="tx1"/>
              </a:buClr>
              <a:buSzPct val="120000"/>
              <a:buFont typeface="Arial" panose="020B0604020202020204" pitchFamily="34" charset="0"/>
              <a:buChar char="•"/>
              <a:defRPr/>
            </a:pPr>
            <a:r>
              <a:rPr lang="en-US" sz="1400" dirty="0">
                <a:solidFill>
                  <a:srgbClr val="000000"/>
                </a:solidFill>
                <a:latin typeface="Aptos" panose="020B0004020202020204" pitchFamily="34" charset="0"/>
                <a:ea typeface="ヒラギノ角ゴ Pro W3" charset="-128"/>
                <a:cs typeface="Arial" pitchFamily="34" charset="0"/>
              </a:rPr>
              <a:t>The content of this presentation is provided for illustrative purposes only and is not intended to be used for individual investment or financial planning and does not constitute financial advice. </a:t>
            </a:r>
          </a:p>
          <a:p>
            <a:pPr marL="285750" indent="-285750" fontAlgn="auto">
              <a:lnSpc>
                <a:spcPct val="120000"/>
              </a:lnSpc>
              <a:spcBef>
                <a:spcPct val="20000"/>
              </a:spcBef>
              <a:spcAft>
                <a:spcPts val="0"/>
              </a:spcAft>
              <a:buClr>
                <a:schemeClr val="tx1"/>
              </a:buClr>
              <a:buSzPct val="120000"/>
              <a:buFont typeface="Arial" panose="020B0604020202020204" pitchFamily="34" charset="0"/>
              <a:buChar char="•"/>
              <a:defRPr/>
            </a:pPr>
            <a:r>
              <a:rPr lang="en-US" sz="1400" dirty="0">
                <a:solidFill>
                  <a:srgbClr val="000000"/>
                </a:solidFill>
                <a:latin typeface="Aptos" panose="020B0004020202020204" pitchFamily="34" charset="0"/>
                <a:ea typeface="ヒラギノ角ゴ Pro W3" charset="-128"/>
                <a:cs typeface="Arial" pitchFamily="34" charset="0"/>
              </a:rPr>
              <a:t>Whilst every effort is made to ensure the accuracy of information contained in the presentation it cannot be guaranteed. In particular the rules relating to tax can frequently change. </a:t>
            </a:r>
          </a:p>
          <a:p>
            <a:pPr marL="285750" indent="-285750" fontAlgn="auto">
              <a:lnSpc>
                <a:spcPct val="120000"/>
              </a:lnSpc>
              <a:spcBef>
                <a:spcPct val="20000"/>
              </a:spcBef>
              <a:spcAft>
                <a:spcPts val="0"/>
              </a:spcAft>
              <a:buClr>
                <a:schemeClr val="tx1"/>
              </a:buClr>
              <a:buSzPct val="120000"/>
              <a:buFont typeface="Arial" panose="020B0604020202020204" pitchFamily="34" charset="0"/>
              <a:buChar char="•"/>
              <a:defRPr/>
            </a:pPr>
            <a:r>
              <a:rPr lang="en-US" sz="1400" dirty="0">
                <a:solidFill>
                  <a:srgbClr val="000000"/>
                </a:solidFill>
                <a:latin typeface="Aptos" panose="020B0004020202020204" pitchFamily="34" charset="0"/>
                <a:ea typeface="ヒラギノ角ゴ Pro W3" charset="-128"/>
                <a:cs typeface="Arial" pitchFamily="34" charset="0"/>
              </a:rPr>
              <a:t>Any references to tax or the operation of tax or tax reliefs are illustrative only and the tax treatment in respect of any individual depends upon the circumstances of each individual. </a:t>
            </a:r>
          </a:p>
          <a:p>
            <a:pPr marL="285750" indent="-285750" fontAlgn="auto">
              <a:lnSpc>
                <a:spcPct val="120000"/>
              </a:lnSpc>
              <a:spcBef>
                <a:spcPct val="20000"/>
              </a:spcBef>
              <a:spcAft>
                <a:spcPts val="0"/>
              </a:spcAft>
              <a:buClr>
                <a:schemeClr val="tx1"/>
              </a:buClr>
              <a:buSzPct val="120000"/>
              <a:buFont typeface="Arial" panose="020B0604020202020204" pitchFamily="34" charset="0"/>
              <a:buChar char="•"/>
              <a:defRPr/>
            </a:pPr>
            <a:r>
              <a:rPr lang="en-US" sz="1400" dirty="0">
                <a:solidFill>
                  <a:srgbClr val="000000"/>
                </a:solidFill>
                <a:latin typeface="Aptos" panose="020B0004020202020204" pitchFamily="34" charset="0"/>
                <a:ea typeface="ヒラギノ角ゴ Pro W3" charset="-128"/>
                <a:cs typeface="Arial" pitchFamily="34" charset="0"/>
              </a:rPr>
              <a:t>It is important to </a:t>
            </a:r>
            <a:r>
              <a:rPr lang="en-US" sz="1400" dirty="0" err="1">
                <a:solidFill>
                  <a:srgbClr val="000000"/>
                </a:solidFill>
                <a:latin typeface="Aptos" panose="020B0004020202020204" pitchFamily="34" charset="0"/>
                <a:ea typeface="ヒラギノ角ゴ Pro W3" charset="-128"/>
                <a:cs typeface="Arial" pitchFamily="34" charset="0"/>
              </a:rPr>
              <a:t>recognise</a:t>
            </a:r>
            <a:r>
              <a:rPr lang="en-US" sz="1400" dirty="0">
                <a:solidFill>
                  <a:srgbClr val="000000"/>
                </a:solidFill>
                <a:latin typeface="Aptos" panose="020B0004020202020204" pitchFamily="34" charset="0"/>
                <a:ea typeface="ヒラギノ角ゴ Pro W3" charset="-128"/>
                <a:cs typeface="Arial" pitchFamily="34" charset="0"/>
              </a:rPr>
              <a:t> that the value of investments related to the stock market (and any resulting benefits such as interest or dividends), can rise or fall and an investor may not get back the amount invested. Past performance data used is for illustrative purposes only and is not necessarily a guide to future performance.</a:t>
            </a:r>
          </a:p>
          <a:p>
            <a:pPr marL="285750" indent="-285750" fontAlgn="auto">
              <a:lnSpc>
                <a:spcPct val="120000"/>
              </a:lnSpc>
              <a:spcBef>
                <a:spcPct val="20000"/>
              </a:spcBef>
              <a:spcAft>
                <a:spcPts val="0"/>
              </a:spcAft>
              <a:buClr>
                <a:schemeClr val="tx1"/>
              </a:buClr>
              <a:buSzPct val="120000"/>
              <a:buFont typeface="Arial" panose="020B0604020202020204" pitchFamily="34" charset="0"/>
              <a:buChar char="•"/>
              <a:defRPr/>
            </a:pPr>
            <a:r>
              <a:rPr lang="en-GB" sz="1400" dirty="0">
                <a:solidFill>
                  <a:srgbClr val="000000"/>
                </a:solidFill>
                <a:latin typeface="Aptos" panose="020B0004020202020204" pitchFamily="34" charset="0"/>
                <a:ea typeface="ヒラギノ角ゴ Pro W3" charset="-128"/>
                <a:cs typeface="Arial" pitchFamily="34" charset="0"/>
              </a:rPr>
              <a:t>Any hyperlinks or references to third parties or their websites are provided for information only and it does not mean that we endorse their products or services. We have no control over these and accept no legal responsibility for any content, material or information contained in them.</a:t>
            </a:r>
            <a:endParaRPr lang="en-US" sz="1400" dirty="0">
              <a:solidFill>
                <a:srgbClr val="000000"/>
              </a:solidFill>
              <a:latin typeface="Aptos" panose="020B0004020202020204" pitchFamily="34" charset="0"/>
              <a:ea typeface="ヒラギノ角ゴ Pro W3" charset="-128"/>
              <a:cs typeface="Arial" pitchFamily="34" charset="0"/>
            </a:endParaRPr>
          </a:p>
        </p:txBody>
      </p:sp>
      <p:sp>
        <p:nvSpPr>
          <p:cNvPr id="10" name="Text Box 5">
            <a:extLst>
              <a:ext uri="{FF2B5EF4-FFF2-40B4-BE49-F238E27FC236}">
                <a16:creationId xmlns:a16="http://schemas.microsoft.com/office/drawing/2014/main" id="{C888B50E-92A0-1A26-5058-606245F72642}"/>
              </a:ext>
            </a:extLst>
          </p:cNvPr>
          <p:cNvSpPr txBox="1">
            <a:spLocks noChangeArrowheads="1"/>
          </p:cNvSpPr>
          <p:nvPr/>
        </p:nvSpPr>
        <p:spPr bwMode="auto">
          <a:xfrm>
            <a:off x="1460024" y="4703195"/>
            <a:ext cx="231154" cy="369332"/>
          </a:xfrm>
          <a:prstGeom prst="rect">
            <a:avLst/>
          </a:prstGeom>
          <a:noFill/>
          <a:ln w="9525" algn="ctr">
            <a:noFill/>
            <a:miter lim="800000"/>
            <a:headEnd/>
            <a:tailEnd/>
          </a:ln>
        </p:spPr>
        <p:txBody>
          <a:bodyPr wrap="none">
            <a:spAutoFit/>
          </a:bodyPr>
          <a:lstStyle/>
          <a:p>
            <a:pPr eaLnBrk="1" fontAlgn="auto" hangingPunct="1">
              <a:spcBef>
                <a:spcPts val="0"/>
              </a:spcBef>
              <a:spcAft>
                <a:spcPts val="0"/>
              </a:spcAft>
              <a:defRPr/>
            </a:pPr>
            <a:r>
              <a:rPr lang="en-US" altLang="ko-KR">
                <a:solidFill>
                  <a:srgbClr val="000000"/>
                </a:solidFill>
                <a:latin typeface="Aptos" panose="020B0004020202020204" pitchFamily="34" charset="0"/>
                <a:ea typeface="Gulim"/>
                <a:cs typeface="Gulim"/>
              </a:rPr>
              <a:t> </a:t>
            </a:r>
          </a:p>
        </p:txBody>
      </p:sp>
      <p:sp>
        <p:nvSpPr>
          <p:cNvPr id="11" name="Rectangle 12">
            <a:extLst>
              <a:ext uri="{FF2B5EF4-FFF2-40B4-BE49-F238E27FC236}">
                <a16:creationId xmlns:a16="http://schemas.microsoft.com/office/drawing/2014/main" id="{61E5CA63-7225-2594-948A-6AF0FCF83B79}"/>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a:solidFill>
                  <a:srgbClr val="391C66"/>
                </a:solidFill>
                <a:latin typeface="Aptos Display" panose="020B0004020202020204" pitchFamily="34" charset="0"/>
                <a:cs typeface="+mn-cs"/>
              </a:rPr>
              <a:t>Education caveat</a:t>
            </a:r>
          </a:p>
        </p:txBody>
      </p:sp>
      <p:sp>
        <p:nvSpPr>
          <p:cNvPr id="12" name="TextBox 11">
            <a:extLst>
              <a:ext uri="{FF2B5EF4-FFF2-40B4-BE49-F238E27FC236}">
                <a16:creationId xmlns:a16="http://schemas.microsoft.com/office/drawing/2014/main" id="{7AABBBFF-BDAE-A640-A8E4-E021BF37958C}"/>
              </a:ext>
            </a:extLst>
          </p:cNvPr>
          <p:cNvSpPr txBox="1"/>
          <p:nvPr/>
        </p:nvSpPr>
        <p:spPr>
          <a:xfrm>
            <a:off x="802800" y="5887178"/>
            <a:ext cx="10585450" cy="600164"/>
          </a:xfrm>
          <a:prstGeom prst="rect">
            <a:avLst/>
          </a:prstGeom>
          <a:noFill/>
        </p:spPr>
        <p:txBody>
          <a:bodyPr wrap="square" lIns="0">
            <a:spAutoFit/>
          </a:bodyPr>
          <a:lstStyle/>
          <a:p>
            <a:pPr>
              <a:defRPr/>
            </a:pPr>
            <a:r>
              <a:rPr lang="en-GB" sz="1100" dirty="0">
                <a:solidFill>
                  <a:srgbClr val="000000"/>
                </a:solidFill>
                <a:latin typeface="Aptos" panose="020B0004020202020204" pitchFamily="34" charset="0"/>
                <a:cs typeface="+mn-cs"/>
              </a:rPr>
              <a:t>WEALTH at work and my wealth are trading names of Wealth at Work Limited which is authorised and regulated by the Financial Conduct Authority and part of the Wealth at Work group. Registered in England and Wales No. 05225819. Registered Office: Third floor, 5 St Paul’s Square, Liverpool L3 9SJ. Telephone calls may be recorded and monitored for training and record-keeping purposes.</a:t>
            </a:r>
          </a:p>
        </p:txBody>
      </p:sp>
    </p:spTree>
    <p:custDataLst>
      <p:tags r:id="rId1"/>
    </p:custDataLst>
    <p:extLst>
      <p:ext uri="{BB962C8B-B14F-4D97-AF65-F5344CB8AC3E}">
        <p14:creationId xmlns:p14="http://schemas.microsoft.com/office/powerpoint/2010/main" val="54251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F540D61D-C008-CD50-057F-5298EAC03A79}"/>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a:solidFill>
                  <a:srgbClr val="391C66"/>
                </a:solidFill>
                <a:latin typeface="Aptos Display" panose="020B0004020202020204" pitchFamily="34" charset="0"/>
                <a:cs typeface="+mn-cs"/>
              </a:rPr>
              <a:t>What we’ll cover today</a:t>
            </a:r>
          </a:p>
        </p:txBody>
      </p:sp>
      <p:sp>
        <p:nvSpPr>
          <p:cNvPr id="8" name="TextBox 7">
            <a:extLst>
              <a:ext uri="{FF2B5EF4-FFF2-40B4-BE49-F238E27FC236}">
                <a16:creationId xmlns:a16="http://schemas.microsoft.com/office/drawing/2014/main" id="{0910E44C-7605-AF7B-F58E-7FA6B4542B5A}"/>
              </a:ext>
            </a:extLst>
          </p:cNvPr>
          <p:cNvSpPr txBox="1"/>
          <p:nvPr/>
        </p:nvSpPr>
        <p:spPr>
          <a:xfrm>
            <a:off x="802800" y="2027573"/>
            <a:ext cx="6782076" cy="2092881"/>
          </a:xfrm>
          <a:prstGeom prst="rect">
            <a:avLst/>
          </a:prstGeom>
          <a:noFill/>
        </p:spPr>
        <p:txBody>
          <a:bodyPr wrap="square">
            <a:spAutoFit/>
          </a:bodyPr>
          <a:lstStyle/>
          <a:p>
            <a:pPr marL="285750" lvl="1" indent="-285750">
              <a:spcBef>
                <a:spcPts val="0"/>
              </a:spcBef>
              <a:spcAft>
                <a:spcPts val="1200"/>
              </a:spcAft>
              <a:buSzPct val="75000"/>
              <a:buFont typeface="Arial" panose="020B0604020202020204" pitchFamily="34" charset="0"/>
              <a:buChar char="•"/>
              <a:defRPr/>
            </a:pPr>
            <a:r>
              <a:rPr lang="en-GB" dirty="0">
                <a:solidFill>
                  <a:srgbClr val="000000"/>
                </a:solidFill>
                <a:latin typeface="Aptos" panose="020B0004020202020204" pitchFamily="34" charset="0"/>
                <a:ea typeface="ヒラギノ角ゴ Pro W3" charset="-128"/>
                <a:cs typeface="Arial" pitchFamily="34" charset="0"/>
              </a:rPr>
              <a:t>Sharesave 2022</a:t>
            </a:r>
            <a:endParaRPr lang="en-GB" strike="sngStrike" dirty="0">
              <a:solidFill>
                <a:srgbClr val="FF0000"/>
              </a:solidFill>
              <a:latin typeface="Aptos" panose="020B0004020202020204" pitchFamily="34" charset="0"/>
              <a:ea typeface="ヒラギノ角ゴ Pro W3" charset="-128"/>
              <a:cs typeface="Arial" pitchFamily="34" charset="0"/>
            </a:endParaRPr>
          </a:p>
          <a:p>
            <a:pPr marL="285750" lvl="1" indent="-285750">
              <a:spcBef>
                <a:spcPts val="0"/>
              </a:spcBef>
              <a:spcAft>
                <a:spcPts val="1200"/>
              </a:spcAft>
              <a:buSzPct val="75000"/>
              <a:buFont typeface="Arial" panose="020B0604020202020204" pitchFamily="34" charset="0"/>
              <a:buChar char="•"/>
              <a:defRPr/>
            </a:pPr>
            <a:r>
              <a:rPr lang="en-GB" dirty="0">
                <a:solidFill>
                  <a:srgbClr val="000000"/>
                </a:solidFill>
                <a:latin typeface="Aptos" panose="020B0004020202020204" pitchFamily="34" charset="0"/>
                <a:ea typeface="ヒラギノ角ゴ Pro W3" charset="-128"/>
                <a:cs typeface="Arial" pitchFamily="34" charset="0"/>
              </a:rPr>
              <a:t>Your choices</a:t>
            </a:r>
          </a:p>
          <a:p>
            <a:pPr marL="285750" lvl="1" indent="-285750">
              <a:spcBef>
                <a:spcPts val="0"/>
              </a:spcBef>
              <a:spcAft>
                <a:spcPts val="1200"/>
              </a:spcAft>
              <a:buSzPct val="75000"/>
              <a:buFont typeface="Arial" panose="020B0604020202020204" pitchFamily="34" charset="0"/>
              <a:buChar char="•"/>
              <a:defRPr/>
            </a:pPr>
            <a:r>
              <a:rPr lang="en-GB" dirty="0">
                <a:solidFill>
                  <a:srgbClr val="000000"/>
                </a:solidFill>
                <a:latin typeface="Aptos" panose="020B0004020202020204" pitchFamily="34" charset="0"/>
                <a:ea typeface="ヒラギノ角ゴ Pro W3" charset="-128"/>
                <a:cs typeface="Arial" pitchFamily="34" charset="0"/>
              </a:rPr>
              <a:t>How tax could apply to your gains</a:t>
            </a:r>
          </a:p>
          <a:p>
            <a:pPr marL="285750" lvl="1" indent="-285750">
              <a:spcBef>
                <a:spcPts val="0"/>
              </a:spcBef>
              <a:spcAft>
                <a:spcPts val="1200"/>
              </a:spcAft>
              <a:buSzPct val="75000"/>
              <a:buFont typeface="Arial" panose="020B0604020202020204" pitchFamily="34" charset="0"/>
              <a:buChar char="•"/>
              <a:defRPr/>
            </a:pPr>
            <a:r>
              <a:rPr lang="en-GB" dirty="0">
                <a:solidFill>
                  <a:srgbClr val="000000"/>
                </a:solidFill>
                <a:latin typeface="Aptos" panose="020B0004020202020204" pitchFamily="34" charset="0"/>
                <a:ea typeface="ヒラギノ角ゴ Pro W3" charset="-128"/>
                <a:cs typeface="Arial" pitchFamily="34" charset="0"/>
              </a:rPr>
              <a:t>Tax efficiency – making the most of tax allowances</a:t>
            </a:r>
          </a:p>
          <a:p>
            <a:pPr marL="285750" lvl="1" indent="-285750">
              <a:spcBef>
                <a:spcPts val="0"/>
              </a:spcBef>
              <a:spcAft>
                <a:spcPts val="1200"/>
              </a:spcAft>
              <a:buSzPct val="75000"/>
              <a:buFont typeface="Arial" panose="020B0604020202020204" pitchFamily="34" charset="0"/>
              <a:buChar char="•"/>
              <a:defRPr/>
            </a:pPr>
            <a:r>
              <a:rPr lang="en-GB" dirty="0">
                <a:solidFill>
                  <a:srgbClr val="000000"/>
                </a:solidFill>
                <a:latin typeface="Aptos" panose="020B0004020202020204" pitchFamily="34" charset="0"/>
                <a:ea typeface="ヒラギノ角ゴ Pro W3" charset="-128"/>
                <a:cs typeface="Arial" pitchFamily="34" charset="0"/>
              </a:rPr>
              <a:t>Next steps</a:t>
            </a:r>
          </a:p>
        </p:txBody>
      </p:sp>
    </p:spTree>
    <p:custDataLst>
      <p:tags r:id="rId1"/>
    </p:custDataLst>
    <p:extLst>
      <p:ext uri="{BB962C8B-B14F-4D97-AF65-F5344CB8AC3E}">
        <p14:creationId xmlns:p14="http://schemas.microsoft.com/office/powerpoint/2010/main" val="4030756076"/>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6B0906BB-E868-4BC6-BE04-7270A6BB345B}"/>
              </a:ext>
            </a:extLst>
          </p:cNvPr>
          <p:cNvSpPr txBox="1"/>
          <p:nvPr/>
        </p:nvSpPr>
        <p:spPr>
          <a:xfrm>
            <a:off x="803275" y="1671403"/>
            <a:ext cx="4563205" cy="2758190"/>
          </a:xfrm>
          <a:prstGeom prst="rect">
            <a:avLst/>
          </a:prstGeom>
          <a:noFill/>
        </p:spPr>
        <p:txBody>
          <a:bodyPr wrap="square" lIns="0" tIns="0" rIns="0" bIns="0" anchor="b">
            <a:noAutofit/>
            <a:scene3d>
              <a:camera prst="orthographicFront"/>
              <a:lightRig rig="threePt" dir="t"/>
            </a:scene3d>
            <a:sp3d extrusionH="57150">
              <a:bevelT w="82550" h="38100" prst="coolSlant"/>
            </a:sp3d>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0" hangingPunct="0">
              <a:defRPr/>
            </a:pPr>
            <a:r>
              <a:rPr lang="en-GB" sz="5400" dirty="0">
                <a:solidFill>
                  <a:srgbClr val="391C66"/>
                </a:solidFill>
                <a:latin typeface="Aptos Display" panose="020B0004020202020204" pitchFamily="34" charset="0"/>
                <a:ea typeface="ヒラギノ角ゴ Pro W3"/>
                <a:cs typeface="Times New Roman" pitchFamily="18" charset="0"/>
              </a:rPr>
              <a:t>Thank you</a:t>
            </a:r>
          </a:p>
          <a:p>
            <a:pPr eaLnBrk="0" hangingPunct="0">
              <a:defRPr/>
            </a:pPr>
            <a:r>
              <a:rPr lang="en-GB" sz="2400" dirty="0">
                <a:solidFill>
                  <a:srgbClr val="391C66"/>
                </a:solidFill>
                <a:latin typeface="Aptos Display" panose="020B0004020202020204" pitchFamily="34" charset="0"/>
                <a:ea typeface="ヒラギノ角ゴ Pro W3"/>
                <a:cs typeface="Times New Roman" pitchFamily="18" charset="0"/>
              </a:rPr>
              <a:t>0800 028 3200</a:t>
            </a:r>
          </a:p>
          <a:p>
            <a:pPr eaLnBrk="0" hangingPunct="0">
              <a:defRPr/>
            </a:pPr>
            <a:r>
              <a:rPr lang="en-GB" sz="2400" dirty="0">
                <a:solidFill>
                  <a:srgbClr val="391C66"/>
                </a:solidFill>
                <a:latin typeface="Aptos Display" panose="020B0004020202020204" pitchFamily="34" charset="0"/>
                <a:ea typeface="ヒラギノ角ゴ Pro W3"/>
                <a:cs typeface="Times New Roman" pitchFamily="18" charset="0"/>
              </a:rPr>
              <a:t>www.wealthatwork.co.uk/mywealth</a:t>
            </a:r>
            <a:endParaRPr lang="en-GB" sz="5400" dirty="0">
              <a:solidFill>
                <a:srgbClr val="391C66"/>
              </a:solidFill>
              <a:latin typeface="Aptos Display" panose="020B0004020202020204" pitchFamily="34" charset="0"/>
            </a:endParaRPr>
          </a:p>
        </p:txBody>
      </p:sp>
      <p:sp>
        <p:nvSpPr>
          <p:cNvPr id="2" name="RefTextBox123">
            <a:extLst>
              <a:ext uri="{FF2B5EF4-FFF2-40B4-BE49-F238E27FC236}">
                <a16:creationId xmlns:a16="http://schemas.microsoft.com/office/drawing/2014/main" id="{A569939F-CF18-E8E4-D2A3-37CB140C067A}"/>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dirty="0">
                <a:solidFill>
                  <a:srgbClr val="101012"/>
                </a:solidFill>
                <a:latin typeface="Bierstadt" panose="020B0004020202020204" pitchFamily="34" charset="0"/>
              </a:rPr>
              <a:t>156297902</a:t>
            </a:r>
          </a:p>
        </p:txBody>
      </p:sp>
    </p:spTree>
    <p:custDataLst>
      <p:tags r:id="rId1"/>
    </p:custDataLst>
    <p:extLst>
      <p:ext uri="{BB962C8B-B14F-4D97-AF65-F5344CB8AC3E}">
        <p14:creationId xmlns:p14="http://schemas.microsoft.com/office/powerpoint/2010/main" val="653175321"/>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898E1-CE05-83CF-1017-18A725AC4A15}"/>
              </a:ext>
            </a:extLst>
          </p:cNvPr>
          <p:cNvSpPr>
            <a:spLocks noGrp="1"/>
          </p:cNvSpPr>
          <p:nvPr>
            <p:ph type="title" idx="4294967295"/>
          </p:nvPr>
        </p:nvSpPr>
        <p:spPr>
          <a:xfrm>
            <a:off x="803275" y="1671403"/>
            <a:ext cx="4563205" cy="2758190"/>
          </a:xfrm>
          <a:prstGeom prst="rect">
            <a:avLst/>
          </a:prstGeom>
        </p:spPr>
        <p:txBody>
          <a:bodyPr lIns="0" tIns="0" rIns="0" bIns="0" anchor="b">
            <a:noAutofit/>
          </a:bodyPr>
          <a:lstStyle/>
          <a:p>
            <a:r>
              <a:rPr lang="en-GB" sz="5400" dirty="0">
                <a:solidFill>
                  <a:srgbClr val="391C66"/>
                </a:solidFill>
                <a:latin typeface="Aptos Display" panose="020B0004020202020204" pitchFamily="34" charset="0"/>
              </a:rPr>
              <a:t>Sharesave 2022</a:t>
            </a:r>
            <a:endParaRPr lang="en-GB" sz="5400" strike="sngStrike" dirty="0">
              <a:solidFill>
                <a:srgbClr val="FF0000"/>
              </a:solidFill>
              <a:latin typeface="Aptos Display" panose="020B0004020202020204" pitchFamily="34" charset="0"/>
            </a:endParaRPr>
          </a:p>
        </p:txBody>
      </p:sp>
    </p:spTree>
    <p:extLst>
      <p:ext uri="{BB962C8B-B14F-4D97-AF65-F5344CB8AC3E}">
        <p14:creationId xmlns:p14="http://schemas.microsoft.com/office/powerpoint/2010/main" val="1757711479"/>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097F93-628D-4DC8-81A6-A820451E25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8310" y="5932150"/>
            <a:ext cx="8755380" cy="449580"/>
          </a:xfrm>
          <a:prstGeom prst="rect">
            <a:avLst/>
          </a:prstGeom>
        </p:spPr>
      </p:pic>
      <p:grpSp>
        <p:nvGrpSpPr>
          <p:cNvPr id="4" name="Group 3">
            <a:extLst>
              <a:ext uri="{FF2B5EF4-FFF2-40B4-BE49-F238E27FC236}">
                <a16:creationId xmlns:a16="http://schemas.microsoft.com/office/drawing/2014/main" id="{DF82CA10-A9A1-46EB-8F21-39C3B90F8C67}"/>
              </a:ext>
            </a:extLst>
          </p:cNvPr>
          <p:cNvGrpSpPr/>
          <p:nvPr/>
        </p:nvGrpSpPr>
        <p:grpSpPr>
          <a:xfrm>
            <a:off x="4977882" y="5254900"/>
            <a:ext cx="1734146" cy="907794"/>
            <a:chOff x="4117975" y="5024437"/>
            <a:chExt cx="1149350" cy="601663"/>
          </a:xfrm>
          <a:effectLst>
            <a:outerShdw blurRad="50800" dist="38100" dir="5400000" algn="t" rotWithShape="0">
              <a:srgbClr val="FFFFFF">
                <a:lumMod val="50000"/>
                <a:alpha val="40000"/>
              </a:srgbClr>
            </a:outerShdw>
          </a:effectLst>
        </p:grpSpPr>
        <p:sp>
          <p:nvSpPr>
            <p:cNvPr id="68" name="Rectangle 67">
              <a:extLst>
                <a:ext uri="{FF2B5EF4-FFF2-40B4-BE49-F238E27FC236}">
                  <a16:creationId xmlns:a16="http://schemas.microsoft.com/office/drawing/2014/main" id="{AB78269F-0642-4FFC-A006-FEB0374C8F3C}"/>
                </a:ext>
              </a:extLst>
            </p:cNvPr>
            <p:cNvSpPr/>
            <p:nvPr/>
          </p:nvSpPr>
          <p:spPr>
            <a:xfrm>
              <a:off x="4117975" y="5508625"/>
              <a:ext cx="1149350" cy="117475"/>
            </a:xfrm>
            <a:prstGeom prst="rect">
              <a:avLst/>
            </a:prstGeom>
            <a:solidFill>
              <a:srgbClr val="FFFFFF">
                <a:lumMod val="85000"/>
              </a:srgbClr>
            </a:solidFill>
            <a:ln w="9525" cap="flat" cmpd="sng" algn="ctr">
              <a:noFill/>
              <a:prstDash val="solid"/>
            </a:ln>
            <a:effectLst/>
          </p:spPr>
          <p:txBody>
            <a:bodyPr rtlCol="0" anchor="ct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defTabSz="914400" eaLnBrk="1" fontAlgn="auto" hangingPunct="1">
                <a:spcBef>
                  <a:spcPts val="0"/>
                </a:spcBef>
                <a:spcAft>
                  <a:spcPts val="0"/>
                </a:spcAft>
                <a:defRPr/>
              </a:pPr>
              <a:endParaRPr lang="en-GB" sz="1800" kern="0">
                <a:solidFill>
                  <a:srgbClr val="000000"/>
                </a:solidFill>
                <a:latin typeface="Arial"/>
              </a:endParaRPr>
            </a:p>
          </p:txBody>
        </p:sp>
        <p:sp>
          <p:nvSpPr>
            <p:cNvPr id="69" name="Rectangle 4">
              <a:extLst>
                <a:ext uri="{FF2B5EF4-FFF2-40B4-BE49-F238E27FC236}">
                  <a16:creationId xmlns:a16="http://schemas.microsoft.com/office/drawing/2014/main" id="{BD8E6711-33AA-496F-8027-9FDF14CC2812}"/>
                </a:ext>
              </a:extLst>
            </p:cNvPr>
            <p:cNvSpPr/>
            <p:nvPr/>
          </p:nvSpPr>
          <p:spPr>
            <a:xfrm>
              <a:off x="4117975" y="5364956"/>
              <a:ext cx="1149350" cy="143669"/>
            </a:xfrm>
            <a:custGeom>
              <a:avLst/>
              <a:gdLst>
                <a:gd name="connsiteX0" fmla="*/ 0 w 1149350"/>
                <a:gd name="connsiteY0" fmla="*/ 0 h 143669"/>
                <a:gd name="connsiteX1" fmla="*/ 1149350 w 1149350"/>
                <a:gd name="connsiteY1" fmla="*/ 0 h 143669"/>
                <a:gd name="connsiteX2" fmla="*/ 1149350 w 1149350"/>
                <a:gd name="connsiteY2" fmla="*/ 143669 h 143669"/>
                <a:gd name="connsiteX3" fmla="*/ 0 w 1149350"/>
                <a:gd name="connsiteY3" fmla="*/ 143669 h 143669"/>
                <a:gd name="connsiteX4" fmla="*/ 0 w 1149350"/>
                <a:gd name="connsiteY4" fmla="*/ 0 h 143669"/>
                <a:gd name="connsiteX0" fmla="*/ 142875 w 1149350"/>
                <a:gd name="connsiteY0" fmla="*/ 0 h 143669"/>
                <a:gd name="connsiteX1" fmla="*/ 1149350 w 1149350"/>
                <a:gd name="connsiteY1" fmla="*/ 0 h 143669"/>
                <a:gd name="connsiteX2" fmla="*/ 1149350 w 1149350"/>
                <a:gd name="connsiteY2" fmla="*/ 143669 h 143669"/>
                <a:gd name="connsiteX3" fmla="*/ 0 w 1149350"/>
                <a:gd name="connsiteY3" fmla="*/ 143669 h 143669"/>
                <a:gd name="connsiteX4" fmla="*/ 142875 w 1149350"/>
                <a:gd name="connsiteY4" fmla="*/ 0 h 143669"/>
                <a:gd name="connsiteX0" fmla="*/ 142875 w 1149350"/>
                <a:gd name="connsiteY0" fmla="*/ 0 h 143669"/>
                <a:gd name="connsiteX1" fmla="*/ 996950 w 1149350"/>
                <a:gd name="connsiteY1" fmla="*/ 0 h 143669"/>
                <a:gd name="connsiteX2" fmla="*/ 1149350 w 1149350"/>
                <a:gd name="connsiteY2" fmla="*/ 143669 h 143669"/>
                <a:gd name="connsiteX3" fmla="*/ 0 w 1149350"/>
                <a:gd name="connsiteY3" fmla="*/ 143669 h 143669"/>
                <a:gd name="connsiteX4" fmla="*/ 142875 w 1149350"/>
                <a:gd name="connsiteY4" fmla="*/ 0 h 143669"/>
                <a:gd name="connsiteX0" fmla="*/ 142875 w 1149350"/>
                <a:gd name="connsiteY0" fmla="*/ 0 h 143669"/>
                <a:gd name="connsiteX1" fmla="*/ 996950 w 1149350"/>
                <a:gd name="connsiteY1" fmla="*/ 0 h 143669"/>
                <a:gd name="connsiteX2" fmla="*/ 1149350 w 1149350"/>
                <a:gd name="connsiteY2" fmla="*/ 143669 h 143669"/>
                <a:gd name="connsiteX3" fmla="*/ 0 w 1149350"/>
                <a:gd name="connsiteY3" fmla="*/ 143669 h 143669"/>
                <a:gd name="connsiteX4" fmla="*/ 142875 w 1149350"/>
                <a:gd name="connsiteY4" fmla="*/ 0 h 143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350" h="143669">
                  <a:moveTo>
                    <a:pt x="142875" y="0"/>
                  </a:moveTo>
                  <a:lnTo>
                    <a:pt x="996950" y="0"/>
                  </a:lnTo>
                  <a:lnTo>
                    <a:pt x="1149350" y="143669"/>
                  </a:lnTo>
                  <a:lnTo>
                    <a:pt x="0" y="143669"/>
                  </a:lnTo>
                  <a:lnTo>
                    <a:pt x="142875" y="0"/>
                  </a:lnTo>
                  <a:close/>
                </a:path>
              </a:pathLst>
            </a:custGeom>
            <a:solidFill>
              <a:srgbClr val="BCBCBC"/>
            </a:solidFill>
            <a:ln w="9525" cap="flat" cmpd="sng" algn="ctr">
              <a:noFill/>
              <a:prstDash val="solid"/>
            </a:ln>
            <a:effectLst/>
          </p:spPr>
          <p:txBody>
            <a:bodyPr rtlCol="0" anchor="ct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defTabSz="914400" eaLnBrk="1" fontAlgn="auto" hangingPunct="1">
                <a:spcBef>
                  <a:spcPts val="0"/>
                </a:spcBef>
                <a:spcAft>
                  <a:spcPts val="0"/>
                </a:spcAft>
                <a:defRPr/>
              </a:pPr>
              <a:endParaRPr lang="en-GB" sz="1800" kern="0">
                <a:solidFill>
                  <a:srgbClr val="000000"/>
                </a:solidFill>
                <a:latin typeface="Arial"/>
              </a:endParaRPr>
            </a:p>
          </p:txBody>
        </p:sp>
        <p:sp>
          <p:nvSpPr>
            <p:cNvPr id="70" name="Rectangle 69">
              <a:extLst>
                <a:ext uri="{FF2B5EF4-FFF2-40B4-BE49-F238E27FC236}">
                  <a16:creationId xmlns:a16="http://schemas.microsoft.com/office/drawing/2014/main" id="{65BFDE4D-43A4-4239-A8EB-9EB595A8C494}"/>
                </a:ext>
              </a:extLst>
            </p:cNvPr>
            <p:cNvSpPr/>
            <p:nvPr/>
          </p:nvSpPr>
          <p:spPr>
            <a:xfrm>
              <a:off x="4262437" y="5124451"/>
              <a:ext cx="854869" cy="240506"/>
            </a:xfrm>
            <a:prstGeom prst="rect">
              <a:avLst/>
            </a:prstGeom>
            <a:solidFill>
              <a:srgbClr val="FFFFFF">
                <a:lumMod val="95000"/>
              </a:srgbClr>
            </a:solidFill>
            <a:ln w="9525" cap="flat" cmpd="sng" algn="ctr">
              <a:noFill/>
              <a:prstDash val="solid"/>
            </a:ln>
            <a:effectLst/>
          </p:spPr>
          <p:txBody>
            <a:bodyPr rtlCol="0" anchor="ct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defTabSz="914400" eaLnBrk="1" fontAlgn="auto" hangingPunct="1">
                <a:spcBef>
                  <a:spcPts val="0"/>
                </a:spcBef>
                <a:spcAft>
                  <a:spcPts val="0"/>
                </a:spcAft>
                <a:defRPr/>
              </a:pPr>
              <a:endParaRPr lang="en-GB" sz="1800" kern="0">
                <a:solidFill>
                  <a:srgbClr val="000000"/>
                </a:solidFill>
                <a:latin typeface="Arial"/>
              </a:endParaRPr>
            </a:p>
          </p:txBody>
        </p:sp>
        <p:sp>
          <p:nvSpPr>
            <p:cNvPr id="71" name="Rectangle 70">
              <a:extLst>
                <a:ext uri="{FF2B5EF4-FFF2-40B4-BE49-F238E27FC236}">
                  <a16:creationId xmlns:a16="http://schemas.microsoft.com/office/drawing/2014/main" id="{887C075A-7053-48B1-99DF-D325AC0E7A24}"/>
                </a:ext>
              </a:extLst>
            </p:cNvPr>
            <p:cNvSpPr/>
            <p:nvPr/>
          </p:nvSpPr>
          <p:spPr>
            <a:xfrm>
              <a:off x="4262437" y="5024437"/>
              <a:ext cx="854869" cy="100013"/>
            </a:xfrm>
            <a:prstGeom prst="rect">
              <a:avLst/>
            </a:prstGeom>
            <a:solidFill>
              <a:srgbClr val="BCBCBC"/>
            </a:solidFill>
            <a:ln w="9525" cap="flat" cmpd="sng" algn="ctr">
              <a:noFill/>
              <a:prstDash val="solid"/>
            </a:ln>
            <a:effectLst/>
          </p:spPr>
          <p:txBody>
            <a:bodyPr rtlCol="0" anchor="ct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defTabSz="914400" eaLnBrk="1" fontAlgn="auto" hangingPunct="1">
                <a:spcBef>
                  <a:spcPts val="0"/>
                </a:spcBef>
                <a:spcAft>
                  <a:spcPts val="0"/>
                </a:spcAft>
                <a:defRPr/>
              </a:pPr>
              <a:endParaRPr lang="en-GB" sz="1800" kern="0">
                <a:solidFill>
                  <a:srgbClr val="000000"/>
                </a:solidFill>
                <a:latin typeface="Arial"/>
              </a:endParaRPr>
            </a:p>
          </p:txBody>
        </p:sp>
      </p:grpSp>
      <p:sp>
        <p:nvSpPr>
          <p:cNvPr id="5" name="Rectangle: Rounded Corners 4">
            <a:extLst>
              <a:ext uri="{FF2B5EF4-FFF2-40B4-BE49-F238E27FC236}">
                <a16:creationId xmlns:a16="http://schemas.microsoft.com/office/drawing/2014/main" id="{E548FB1A-241D-46C7-9585-376F5D4DFAB8}"/>
              </a:ext>
            </a:extLst>
          </p:cNvPr>
          <p:cNvSpPr/>
          <p:nvPr/>
        </p:nvSpPr>
        <p:spPr>
          <a:xfrm>
            <a:off x="3334755" y="1880014"/>
            <a:ext cx="5020400" cy="3374878"/>
          </a:xfrm>
          <a:prstGeom prst="roundRect">
            <a:avLst>
              <a:gd name="adj" fmla="val 3040"/>
            </a:avLst>
          </a:prstGeom>
          <a:solidFill>
            <a:srgbClr val="FFFFFF">
              <a:lumMod val="95000"/>
            </a:srgbClr>
          </a:solidFill>
          <a:ln w="9525" cap="flat" cmpd="sng" algn="ctr">
            <a:noFill/>
            <a:prstDash val="solid"/>
          </a:ln>
          <a:effectLst>
            <a:outerShdw blurRad="203200" sx="101000" sy="101000" algn="ctr"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defTabSz="914400" eaLnBrk="1" fontAlgn="auto" hangingPunct="1">
              <a:spcBef>
                <a:spcPts val="0"/>
              </a:spcBef>
              <a:spcAft>
                <a:spcPts val="0"/>
              </a:spcAft>
              <a:defRPr/>
            </a:pPr>
            <a:endParaRPr lang="en-GB" sz="1800" kern="0">
              <a:solidFill>
                <a:srgbClr val="000000"/>
              </a:solidFill>
              <a:latin typeface="Arial"/>
            </a:endParaRPr>
          </a:p>
        </p:txBody>
      </p:sp>
      <p:grpSp>
        <p:nvGrpSpPr>
          <p:cNvPr id="6" name="Group 5">
            <a:extLst>
              <a:ext uri="{FF2B5EF4-FFF2-40B4-BE49-F238E27FC236}">
                <a16:creationId xmlns:a16="http://schemas.microsoft.com/office/drawing/2014/main" id="{EC771AFC-A696-499B-818A-0DA609FDCF30}"/>
              </a:ext>
            </a:extLst>
          </p:cNvPr>
          <p:cNvGrpSpPr/>
          <p:nvPr/>
        </p:nvGrpSpPr>
        <p:grpSpPr>
          <a:xfrm>
            <a:off x="3454312" y="2033461"/>
            <a:ext cx="4780964" cy="2629305"/>
            <a:chOff x="4708999" y="1740041"/>
            <a:chExt cx="4733628" cy="2629305"/>
          </a:xfrm>
        </p:grpSpPr>
        <p:sp>
          <p:nvSpPr>
            <p:cNvPr id="66" name="Freeform: Shape 65">
              <a:extLst>
                <a:ext uri="{FF2B5EF4-FFF2-40B4-BE49-F238E27FC236}">
                  <a16:creationId xmlns:a16="http://schemas.microsoft.com/office/drawing/2014/main" id="{48DBF1DB-BA9F-435B-8DDA-70B9E722B757}"/>
                </a:ext>
              </a:extLst>
            </p:cNvPr>
            <p:cNvSpPr/>
            <p:nvPr/>
          </p:nvSpPr>
          <p:spPr>
            <a:xfrm>
              <a:off x="4733306" y="1740041"/>
              <a:ext cx="4709321" cy="2627548"/>
            </a:xfrm>
            <a:custGeom>
              <a:avLst/>
              <a:gdLst>
                <a:gd name="connsiteX0" fmla="*/ 0 w 4709321"/>
                <a:gd name="connsiteY0" fmla="*/ 0 h 2627548"/>
                <a:gd name="connsiteX1" fmla="*/ 4709321 w 4709321"/>
                <a:gd name="connsiteY1" fmla="*/ 0 h 2627548"/>
                <a:gd name="connsiteX2" fmla="*/ 0 w 4709321"/>
                <a:gd name="connsiteY2" fmla="*/ 2627548 h 2627548"/>
              </a:gdLst>
              <a:ahLst/>
              <a:cxnLst>
                <a:cxn ang="0">
                  <a:pos x="connsiteX0" y="connsiteY0"/>
                </a:cxn>
                <a:cxn ang="0">
                  <a:pos x="connsiteX1" y="connsiteY1"/>
                </a:cxn>
                <a:cxn ang="0">
                  <a:pos x="connsiteX2" y="connsiteY2"/>
                </a:cxn>
              </a:cxnLst>
              <a:rect l="l" t="t" r="r" b="b"/>
              <a:pathLst>
                <a:path w="4709321" h="2627548">
                  <a:moveTo>
                    <a:pt x="0" y="0"/>
                  </a:moveTo>
                  <a:lnTo>
                    <a:pt x="4709321" y="0"/>
                  </a:lnTo>
                  <a:lnTo>
                    <a:pt x="0" y="2627548"/>
                  </a:lnTo>
                  <a:close/>
                </a:path>
              </a:pathLst>
            </a:custGeom>
            <a:solidFill>
              <a:srgbClr val="AFEAFF"/>
            </a:solidFill>
            <a:ln w="190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defTabSz="914400" eaLnBrk="1" fontAlgn="auto" hangingPunct="1">
                <a:spcBef>
                  <a:spcPts val="0"/>
                </a:spcBef>
                <a:spcAft>
                  <a:spcPts val="0"/>
                </a:spcAft>
                <a:defRPr/>
              </a:pPr>
              <a:endParaRPr lang="en-GB" sz="1800" kern="0">
                <a:solidFill>
                  <a:srgbClr val="000000"/>
                </a:solidFill>
                <a:latin typeface="Arial"/>
              </a:endParaRPr>
            </a:p>
          </p:txBody>
        </p:sp>
        <p:sp>
          <p:nvSpPr>
            <p:cNvPr id="67" name="Freeform: Shape 66">
              <a:extLst>
                <a:ext uri="{FF2B5EF4-FFF2-40B4-BE49-F238E27FC236}">
                  <a16:creationId xmlns:a16="http://schemas.microsoft.com/office/drawing/2014/main" id="{5DD5CB77-A7BF-4D5F-B0D3-1D249A2F1E9F}"/>
                </a:ext>
              </a:extLst>
            </p:cNvPr>
            <p:cNvSpPr/>
            <p:nvPr/>
          </p:nvSpPr>
          <p:spPr>
            <a:xfrm flipH="1" flipV="1">
              <a:off x="4708999" y="1741798"/>
              <a:ext cx="4709321" cy="2627548"/>
            </a:xfrm>
            <a:custGeom>
              <a:avLst/>
              <a:gdLst>
                <a:gd name="connsiteX0" fmla="*/ 0 w 4709321"/>
                <a:gd name="connsiteY0" fmla="*/ 0 h 2627548"/>
                <a:gd name="connsiteX1" fmla="*/ 4709321 w 4709321"/>
                <a:gd name="connsiteY1" fmla="*/ 0 h 2627548"/>
                <a:gd name="connsiteX2" fmla="*/ 0 w 4709321"/>
                <a:gd name="connsiteY2" fmla="*/ 2627548 h 2627548"/>
              </a:gdLst>
              <a:ahLst/>
              <a:cxnLst>
                <a:cxn ang="0">
                  <a:pos x="connsiteX0" y="connsiteY0"/>
                </a:cxn>
                <a:cxn ang="0">
                  <a:pos x="connsiteX1" y="connsiteY1"/>
                </a:cxn>
                <a:cxn ang="0">
                  <a:pos x="connsiteX2" y="connsiteY2"/>
                </a:cxn>
              </a:cxnLst>
              <a:rect l="l" t="t" r="r" b="b"/>
              <a:pathLst>
                <a:path w="4709321" h="2627548">
                  <a:moveTo>
                    <a:pt x="0" y="0"/>
                  </a:moveTo>
                  <a:lnTo>
                    <a:pt x="4709321" y="0"/>
                  </a:lnTo>
                  <a:lnTo>
                    <a:pt x="0" y="2627548"/>
                  </a:lnTo>
                  <a:close/>
                </a:path>
              </a:pathLst>
            </a:custGeom>
            <a:solidFill>
              <a:srgbClr val="81DEFF"/>
            </a:solidFill>
            <a:ln w="190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defTabSz="914400" eaLnBrk="1" fontAlgn="auto" hangingPunct="1">
                <a:spcBef>
                  <a:spcPts val="0"/>
                </a:spcBef>
                <a:spcAft>
                  <a:spcPts val="0"/>
                </a:spcAft>
                <a:defRPr/>
              </a:pPr>
              <a:endParaRPr lang="en-GB" sz="1800" kern="0">
                <a:solidFill>
                  <a:srgbClr val="000000"/>
                </a:solidFill>
                <a:latin typeface="Arial"/>
              </a:endParaRPr>
            </a:p>
          </p:txBody>
        </p:sp>
      </p:grpSp>
      <p:sp>
        <p:nvSpPr>
          <p:cNvPr id="7" name="Freeform: Shape 6">
            <a:extLst>
              <a:ext uri="{FF2B5EF4-FFF2-40B4-BE49-F238E27FC236}">
                <a16:creationId xmlns:a16="http://schemas.microsoft.com/office/drawing/2014/main" id="{682F10A1-B235-4422-8C40-1CC98DD2B2BD}"/>
              </a:ext>
            </a:extLst>
          </p:cNvPr>
          <p:cNvSpPr/>
          <p:nvPr/>
        </p:nvSpPr>
        <p:spPr>
          <a:xfrm>
            <a:off x="3467569" y="2024583"/>
            <a:ext cx="4746386" cy="2649227"/>
          </a:xfrm>
          <a:custGeom>
            <a:avLst/>
            <a:gdLst>
              <a:gd name="connsiteX0" fmla="*/ 0 w 4746386"/>
              <a:gd name="connsiteY0" fmla="*/ 0 h 2649227"/>
              <a:gd name="connsiteX1" fmla="*/ 4736147 w 4746386"/>
              <a:gd name="connsiteY1" fmla="*/ 0 h 2649227"/>
              <a:gd name="connsiteX2" fmla="*/ 4746386 w 4746386"/>
              <a:gd name="connsiteY2" fmla="*/ 0 h 2649227"/>
              <a:gd name="connsiteX3" fmla="*/ 4746386 w 4746386"/>
              <a:gd name="connsiteY3" fmla="*/ 10824 h 2649227"/>
              <a:gd name="connsiteX4" fmla="*/ 4746386 w 4746386"/>
              <a:gd name="connsiteY4" fmla="*/ 2649227 h 2649227"/>
              <a:gd name="connsiteX5" fmla="*/ 10239 w 4746386"/>
              <a:gd name="connsiteY5" fmla="*/ 2649227 h 2649227"/>
              <a:gd name="connsiteX6" fmla="*/ 0 w 4746386"/>
              <a:gd name="connsiteY6" fmla="*/ 2649227 h 2649227"/>
              <a:gd name="connsiteX7" fmla="*/ 0 w 4746386"/>
              <a:gd name="connsiteY7" fmla="*/ 2638403 h 264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6386" h="2649227">
                <a:moveTo>
                  <a:pt x="0" y="0"/>
                </a:moveTo>
                <a:lnTo>
                  <a:pt x="4736147" y="0"/>
                </a:lnTo>
                <a:lnTo>
                  <a:pt x="4746386" y="0"/>
                </a:lnTo>
                <a:lnTo>
                  <a:pt x="4746386" y="10824"/>
                </a:lnTo>
                <a:lnTo>
                  <a:pt x="4746386" y="2649227"/>
                </a:lnTo>
                <a:lnTo>
                  <a:pt x="10239" y="2649227"/>
                </a:lnTo>
                <a:lnTo>
                  <a:pt x="0" y="2649227"/>
                </a:lnTo>
                <a:lnTo>
                  <a:pt x="0" y="2638403"/>
                </a:lnTo>
                <a:close/>
              </a:path>
            </a:pathLst>
          </a:custGeom>
          <a:noFill/>
          <a:ln w="19050" cap="flat" cmpd="sng" algn="ctr">
            <a:solidFill>
              <a:srgbClr val="0078A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defTabSz="914400" eaLnBrk="1" fontAlgn="auto" hangingPunct="1">
              <a:spcBef>
                <a:spcPts val="0"/>
              </a:spcBef>
              <a:spcAft>
                <a:spcPts val="0"/>
              </a:spcAft>
              <a:defRPr/>
            </a:pPr>
            <a:endParaRPr lang="en-GB" sz="1800" kern="0">
              <a:solidFill>
                <a:srgbClr val="000000"/>
              </a:solidFill>
              <a:latin typeface="Arial"/>
            </a:endParaRPr>
          </a:p>
        </p:txBody>
      </p:sp>
      <p:sp>
        <p:nvSpPr>
          <p:cNvPr id="8" name="TextBox 34">
            <a:extLst>
              <a:ext uri="{FF2B5EF4-FFF2-40B4-BE49-F238E27FC236}">
                <a16:creationId xmlns:a16="http://schemas.microsoft.com/office/drawing/2014/main" id="{3BECBF46-4A25-4D23-8C6A-6C4D62C34135}"/>
              </a:ext>
            </a:extLst>
          </p:cNvPr>
          <p:cNvSpPr txBox="1"/>
          <p:nvPr/>
        </p:nvSpPr>
        <p:spPr>
          <a:xfrm>
            <a:off x="1603691" y="2554573"/>
            <a:ext cx="1709422" cy="523220"/>
          </a:xfrm>
          <a:prstGeom prst="rect">
            <a:avLst/>
          </a:prstGeom>
          <a:noFill/>
        </p:spPr>
        <p:txBody>
          <a:bodyPr wrap="square" rtlCol="0">
            <a:spAutoFit/>
          </a:bodyP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defTabSz="914400" eaLnBrk="1" fontAlgn="auto" hangingPunct="1">
              <a:spcBef>
                <a:spcPts val="0"/>
              </a:spcBef>
              <a:spcAft>
                <a:spcPts val="0"/>
              </a:spcAft>
            </a:pPr>
            <a:r>
              <a:rPr lang="en-GB" sz="1400">
                <a:solidFill>
                  <a:srgbClr val="000000"/>
                </a:solidFill>
                <a:latin typeface="Aptos" panose="020B0004020202020204" pitchFamily="34" charset="0"/>
              </a:rPr>
              <a:t>Share price at invitation</a:t>
            </a:r>
          </a:p>
        </p:txBody>
      </p:sp>
      <p:cxnSp>
        <p:nvCxnSpPr>
          <p:cNvPr id="9" name="Straight Connector 8">
            <a:extLst>
              <a:ext uri="{FF2B5EF4-FFF2-40B4-BE49-F238E27FC236}">
                <a16:creationId xmlns:a16="http://schemas.microsoft.com/office/drawing/2014/main" id="{CECD2929-3F78-49D6-B8F1-4215690C52EF}"/>
              </a:ext>
            </a:extLst>
          </p:cNvPr>
          <p:cNvCxnSpPr>
            <a:cxnSpLocks/>
          </p:cNvCxnSpPr>
          <p:nvPr/>
        </p:nvCxnSpPr>
        <p:spPr>
          <a:xfrm>
            <a:off x="1603690" y="2597382"/>
            <a:ext cx="0" cy="448197"/>
          </a:xfrm>
          <a:prstGeom prst="line">
            <a:avLst/>
          </a:prstGeom>
          <a:noFill/>
          <a:ln w="15875" cap="flat" cmpd="sng" algn="ctr">
            <a:solidFill>
              <a:srgbClr val="FFFFFF">
                <a:lumMod val="50000"/>
              </a:srgbClr>
            </a:solidFill>
            <a:prstDash val="sysDot"/>
          </a:ln>
          <a:effectLst/>
        </p:spPr>
      </p:cxnSp>
      <p:grpSp>
        <p:nvGrpSpPr>
          <p:cNvPr id="10" name="Group 9">
            <a:extLst>
              <a:ext uri="{FF2B5EF4-FFF2-40B4-BE49-F238E27FC236}">
                <a16:creationId xmlns:a16="http://schemas.microsoft.com/office/drawing/2014/main" id="{17EB4CBB-FD03-43D5-B261-AEA5EDF40068}"/>
              </a:ext>
            </a:extLst>
          </p:cNvPr>
          <p:cNvGrpSpPr/>
          <p:nvPr/>
        </p:nvGrpSpPr>
        <p:grpSpPr>
          <a:xfrm>
            <a:off x="1603691" y="3013260"/>
            <a:ext cx="1552721" cy="97536"/>
            <a:chOff x="262002" y="2707375"/>
            <a:chExt cx="1552721" cy="97536"/>
          </a:xfrm>
        </p:grpSpPr>
        <p:cxnSp>
          <p:nvCxnSpPr>
            <p:cNvPr id="64" name="Straight Connector 63">
              <a:extLst>
                <a:ext uri="{FF2B5EF4-FFF2-40B4-BE49-F238E27FC236}">
                  <a16:creationId xmlns:a16="http://schemas.microsoft.com/office/drawing/2014/main" id="{0FC4F886-BD9D-4FE1-B9D6-93983BEB8914}"/>
                </a:ext>
              </a:extLst>
            </p:cNvPr>
            <p:cNvCxnSpPr>
              <a:cxnSpLocks/>
            </p:cNvCxnSpPr>
            <p:nvPr/>
          </p:nvCxnSpPr>
          <p:spPr>
            <a:xfrm>
              <a:off x="262002" y="2754808"/>
              <a:ext cx="1490696" cy="0"/>
            </a:xfrm>
            <a:prstGeom prst="line">
              <a:avLst/>
            </a:prstGeom>
            <a:noFill/>
            <a:ln w="15875" cap="flat" cmpd="sng" algn="ctr">
              <a:solidFill>
                <a:srgbClr val="FFFFFF">
                  <a:lumMod val="50000"/>
                </a:srgbClr>
              </a:solidFill>
              <a:prstDash val="sysDot"/>
            </a:ln>
            <a:effectLst/>
          </p:spPr>
        </p:cxnSp>
        <p:sp>
          <p:nvSpPr>
            <p:cNvPr id="65" name="Oval 64">
              <a:extLst>
                <a:ext uri="{FF2B5EF4-FFF2-40B4-BE49-F238E27FC236}">
                  <a16:creationId xmlns:a16="http://schemas.microsoft.com/office/drawing/2014/main" id="{433B3966-13F8-4540-820D-23BA99EA0414}"/>
                </a:ext>
              </a:extLst>
            </p:cNvPr>
            <p:cNvSpPr/>
            <p:nvPr/>
          </p:nvSpPr>
          <p:spPr>
            <a:xfrm>
              <a:off x="1717187" y="2707375"/>
              <a:ext cx="97536" cy="97536"/>
            </a:xfrm>
            <a:prstGeom prst="ellipse">
              <a:avLst/>
            </a:prstGeom>
            <a:solidFill>
              <a:srgbClr val="FFFFFF">
                <a:lumMod val="85000"/>
              </a:srgbClr>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defTabSz="914400" eaLnBrk="1" fontAlgn="auto" hangingPunct="1">
                <a:spcBef>
                  <a:spcPts val="0"/>
                </a:spcBef>
                <a:spcAft>
                  <a:spcPts val="0"/>
                </a:spcAft>
                <a:defRPr/>
              </a:pPr>
              <a:endParaRPr lang="en-GB" sz="1800" kern="0">
                <a:solidFill>
                  <a:srgbClr val="000000"/>
                </a:solidFill>
                <a:latin typeface="Arial"/>
              </a:endParaRPr>
            </a:p>
          </p:txBody>
        </p:sp>
      </p:grpSp>
      <p:sp>
        <p:nvSpPr>
          <p:cNvPr id="12" name="Oval 11">
            <a:extLst>
              <a:ext uri="{FF2B5EF4-FFF2-40B4-BE49-F238E27FC236}">
                <a16:creationId xmlns:a16="http://schemas.microsoft.com/office/drawing/2014/main" id="{8F1C6CF8-DB79-402A-B235-BD3F5B12702A}"/>
              </a:ext>
            </a:extLst>
          </p:cNvPr>
          <p:cNvSpPr/>
          <p:nvPr/>
        </p:nvSpPr>
        <p:spPr>
          <a:xfrm>
            <a:off x="3819821" y="3022496"/>
            <a:ext cx="113050" cy="113050"/>
          </a:xfrm>
          <a:prstGeom prst="ellipse">
            <a:avLst/>
          </a:prstGeom>
          <a:solidFill>
            <a:srgbClr val="0078A2"/>
          </a:solidFill>
          <a:ln w="9525" cap="flat" cmpd="sng" algn="ctr">
            <a:noFill/>
            <a:prstDash val="solid"/>
          </a:ln>
          <a:effectLst/>
        </p:spPr>
        <p:txBody>
          <a:bodyPr rtlCol="0" anchor="ct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defTabSz="914400" eaLnBrk="1" fontAlgn="auto" hangingPunct="1">
              <a:spcBef>
                <a:spcPts val="0"/>
              </a:spcBef>
              <a:spcAft>
                <a:spcPts val="0"/>
              </a:spcAft>
              <a:defRPr/>
            </a:pPr>
            <a:endParaRPr lang="en-GB" sz="1800" kern="0">
              <a:solidFill>
                <a:srgbClr val="000000"/>
              </a:solidFill>
              <a:latin typeface="Arial"/>
            </a:endParaRPr>
          </a:p>
        </p:txBody>
      </p:sp>
      <p:grpSp>
        <p:nvGrpSpPr>
          <p:cNvPr id="75" name="Group 74">
            <a:extLst>
              <a:ext uri="{FF2B5EF4-FFF2-40B4-BE49-F238E27FC236}">
                <a16:creationId xmlns:a16="http://schemas.microsoft.com/office/drawing/2014/main" id="{B9FF2A8A-B67E-BB48-4BED-A56E54743665}"/>
              </a:ext>
            </a:extLst>
          </p:cNvPr>
          <p:cNvGrpSpPr/>
          <p:nvPr/>
        </p:nvGrpSpPr>
        <p:grpSpPr>
          <a:xfrm>
            <a:off x="3880540" y="2286044"/>
            <a:ext cx="4229097" cy="1631283"/>
            <a:chOff x="2356539" y="1558679"/>
            <a:chExt cx="4229097" cy="1631283"/>
          </a:xfrm>
        </p:grpSpPr>
        <p:cxnSp>
          <p:nvCxnSpPr>
            <p:cNvPr id="56" name="Straight Connector 55">
              <a:extLst>
                <a:ext uri="{FF2B5EF4-FFF2-40B4-BE49-F238E27FC236}">
                  <a16:creationId xmlns:a16="http://schemas.microsoft.com/office/drawing/2014/main" id="{0FCADB4A-C8DA-466C-88E6-F92F56B8D9DD}"/>
                </a:ext>
              </a:extLst>
            </p:cNvPr>
            <p:cNvCxnSpPr>
              <a:cxnSpLocks/>
            </p:cNvCxnSpPr>
            <p:nvPr/>
          </p:nvCxnSpPr>
          <p:spPr>
            <a:xfrm flipV="1">
              <a:off x="2356539" y="1831087"/>
              <a:ext cx="645659" cy="520570"/>
            </a:xfrm>
            <a:prstGeom prst="line">
              <a:avLst/>
            </a:prstGeom>
            <a:noFill/>
            <a:ln w="25400" cap="flat" cmpd="sng" algn="ctr">
              <a:solidFill>
                <a:srgbClr val="0078A2"/>
              </a:solidFill>
              <a:prstDash val="solid"/>
            </a:ln>
            <a:effectLst/>
          </p:spPr>
        </p:cxnSp>
        <p:cxnSp>
          <p:nvCxnSpPr>
            <p:cNvPr id="57" name="Straight Connector 56">
              <a:extLst>
                <a:ext uri="{FF2B5EF4-FFF2-40B4-BE49-F238E27FC236}">
                  <a16:creationId xmlns:a16="http://schemas.microsoft.com/office/drawing/2014/main" id="{C3A1D3B6-506E-47C3-9F82-0ADD2297713F}"/>
                </a:ext>
              </a:extLst>
            </p:cNvPr>
            <p:cNvCxnSpPr>
              <a:cxnSpLocks/>
            </p:cNvCxnSpPr>
            <p:nvPr/>
          </p:nvCxnSpPr>
          <p:spPr>
            <a:xfrm>
              <a:off x="2984160" y="1870017"/>
              <a:ext cx="369074" cy="258630"/>
            </a:xfrm>
            <a:prstGeom prst="line">
              <a:avLst/>
            </a:prstGeom>
            <a:noFill/>
            <a:ln w="25400" cap="flat" cmpd="sng" algn="ctr">
              <a:solidFill>
                <a:srgbClr val="0078A2"/>
              </a:solidFill>
              <a:prstDash val="solid"/>
            </a:ln>
            <a:effectLst/>
          </p:spPr>
        </p:cxnSp>
        <p:cxnSp>
          <p:nvCxnSpPr>
            <p:cNvPr id="58" name="Straight Connector 57">
              <a:extLst>
                <a:ext uri="{FF2B5EF4-FFF2-40B4-BE49-F238E27FC236}">
                  <a16:creationId xmlns:a16="http://schemas.microsoft.com/office/drawing/2014/main" id="{E38BDF1D-2826-481C-84F4-8BCC1F07ECDE}"/>
                </a:ext>
              </a:extLst>
            </p:cNvPr>
            <p:cNvCxnSpPr>
              <a:cxnSpLocks/>
            </p:cNvCxnSpPr>
            <p:nvPr/>
          </p:nvCxnSpPr>
          <p:spPr>
            <a:xfrm flipV="1">
              <a:off x="3377209" y="1619534"/>
              <a:ext cx="645659" cy="520570"/>
            </a:xfrm>
            <a:prstGeom prst="line">
              <a:avLst/>
            </a:prstGeom>
            <a:noFill/>
            <a:ln w="25400" cap="flat" cmpd="sng" algn="ctr">
              <a:solidFill>
                <a:srgbClr val="0078A2"/>
              </a:solidFill>
              <a:prstDash val="solid"/>
            </a:ln>
            <a:effectLst/>
          </p:spPr>
        </p:cxnSp>
        <p:cxnSp>
          <p:nvCxnSpPr>
            <p:cNvPr id="59" name="Straight Connector 58">
              <a:extLst>
                <a:ext uri="{FF2B5EF4-FFF2-40B4-BE49-F238E27FC236}">
                  <a16:creationId xmlns:a16="http://schemas.microsoft.com/office/drawing/2014/main" id="{1E4BC3CC-8B4B-4A14-A108-2494210F5CAF}"/>
                </a:ext>
              </a:extLst>
            </p:cNvPr>
            <p:cNvCxnSpPr>
              <a:cxnSpLocks/>
            </p:cNvCxnSpPr>
            <p:nvPr/>
          </p:nvCxnSpPr>
          <p:spPr>
            <a:xfrm>
              <a:off x="4026763" y="1662126"/>
              <a:ext cx="357688" cy="727551"/>
            </a:xfrm>
            <a:prstGeom prst="line">
              <a:avLst/>
            </a:prstGeom>
            <a:noFill/>
            <a:ln w="25400" cap="flat" cmpd="sng" algn="ctr">
              <a:solidFill>
                <a:srgbClr val="0078A2"/>
              </a:solidFill>
              <a:prstDash val="solid"/>
            </a:ln>
            <a:effectLst/>
          </p:spPr>
        </p:cxnSp>
        <p:cxnSp>
          <p:nvCxnSpPr>
            <p:cNvPr id="60" name="Straight Connector 59">
              <a:extLst>
                <a:ext uri="{FF2B5EF4-FFF2-40B4-BE49-F238E27FC236}">
                  <a16:creationId xmlns:a16="http://schemas.microsoft.com/office/drawing/2014/main" id="{712924C0-0A89-4815-8C53-94958DC7BA5F}"/>
                </a:ext>
              </a:extLst>
            </p:cNvPr>
            <p:cNvCxnSpPr>
              <a:cxnSpLocks/>
            </p:cNvCxnSpPr>
            <p:nvPr/>
          </p:nvCxnSpPr>
          <p:spPr>
            <a:xfrm flipV="1">
              <a:off x="4384279" y="2220446"/>
              <a:ext cx="374990" cy="157579"/>
            </a:xfrm>
            <a:prstGeom prst="line">
              <a:avLst/>
            </a:prstGeom>
            <a:noFill/>
            <a:ln w="25400" cap="flat" cmpd="sng" algn="ctr">
              <a:solidFill>
                <a:srgbClr val="0078A2"/>
              </a:solidFill>
              <a:prstDash val="solid"/>
            </a:ln>
            <a:effectLst/>
          </p:spPr>
        </p:cxnSp>
        <p:cxnSp>
          <p:nvCxnSpPr>
            <p:cNvPr id="61" name="Straight Connector 60">
              <a:extLst>
                <a:ext uri="{FF2B5EF4-FFF2-40B4-BE49-F238E27FC236}">
                  <a16:creationId xmlns:a16="http://schemas.microsoft.com/office/drawing/2014/main" id="{56DCD6C0-2218-443C-8272-40B2527FAFBB}"/>
                </a:ext>
              </a:extLst>
            </p:cNvPr>
            <p:cNvCxnSpPr>
              <a:cxnSpLocks/>
            </p:cNvCxnSpPr>
            <p:nvPr/>
          </p:nvCxnSpPr>
          <p:spPr>
            <a:xfrm>
              <a:off x="4747963" y="2221072"/>
              <a:ext cx="414789" cy="924324"/>
            </a:xfrm>
            <a:prstGeom prst="line">
              <a:avLst/>
            </a:prstGeom>
            <a:noFill/>
            <a:ln w="25400" cap="flat" cmpd="sng" algn="ctr">
              <a:solidFill>
                <a:srgbClr val="0078A2"/>
              </a:solidFill>
              <a:prstDash val="solid"/>
            </a:ln>
            <a:effectLst/>
          </p:spPr>
        </p:cxnSp>
        <p:cxnSp>
          <p:nvCxnSpPr>
            <p:cNvPr id="62" name="Straight Connector 61">
              <a:extLst>
                <a:ext uri="{FF2B5EF4-FFF2-40B4-BE49-F238E27FC236}">
                  <a16:creationId xmlns:a16="http://schemas.microsoft.com/office/drawing/2014/main" id="{391188C2-0DC2-444A-AB18-D4EF3C526666}"/>
                </a:ext>
              </a:extLst>
            </p:cNvPr>
            <p:cNvCxnSpPr>
              <a:cxnSpLocks/>
            </p:cNvCxnSpPr>
            <p:nvPr/>
          </p:nvCxnSpPr>
          <p:spPr>
            <a:xfrm flipV="1">
              <a:off x="5192707" y="2582045"/>
              <a:ext cx="686450" cy="563352"/>
            </a:xfrm>
            <a:prstGeom prst="line">
              <a:avLst/>
            </a:prstGeom>
            <a:noFill/>
            <a:ln w="25400" cap="flat" cmpd="sng" algn="ctr">
              <a:solidFill>
                <a:srgbClr val="0078A2"/>
              </a:solidFill>
              <a:prstDash val="solid"/>
            </a:ln>
            <a:effectLst/>
          </p:spPr>
        </p:cxnSp>
        <p:cxnSp>
          <p:nvCxnSpPr>
            <p:cNvPr id="63" name="Straight Connector 62">
              <a:extLst>
                <a:ext uri="{FF2B5EF4-FFF2-40B4-BE49-F238E27FC236}">
                  <a16:creationId xmlns:a16="http://schemas.microsoft.com/office/drawing/2014/main" id="{FB2BCD2D-BB16-40B8-ADC0-E622A36CF1AF}"/>
                </a:ext>
              </a:extLst>
            </p:cNvPr>
            <p:cNvCxnSpPr>
              <a:cxnSpLocks/>
              <a:stCxn id="54" idx="7"/>
              <a:endCxn id="55" idx="3"/>
            </p:cNvCxnSpPr>
            <p:nvPr/>
          </p:nvCxnSpPr>
          <p:spPr>
            <a:xfrm flipV="1">
              <a:off x="5916696" y="1637427"/>
              <a:ext cx="592374" cy="909594"/>
            </a:xfrm>
            <a:prstGeom prst="line">
              <a:avLst/>
            </a:prstGeom>
            <a:noFill/>
            <a:ln w="25400" cap="flat" cmpd="sng" algn="ctr">
              <a:solidFill>
                <a:srgbClr val="0078A2"/>
              </a:solidFill>
              <a:prstDash val="solid"/>
            </a:ln>
            <a:effectLst/>
          </p:spPr>
        </p:cxnSp>
        <p:sp>
          <p:nvSpPr>
            <p:cNvPr id="48" name="Oval 47">
              <a:extLst>
                <a:ext uri="{FF2B5EF4-FFF2-40B4-BE49-F238E27FC236}">
                  <a16:creationId xmlns:a16="http://schemas.microsoft.com/office/drawing/2014/main" id="{4D792A66-8FAD-4CEC-83EB-AD96E3155E5B}"/>
                </a:ext>
              </a:extLst>
            </p:cNvPr>
            <p:cNvSpPr/>
            <p:nvPr/>
          </p:nvSpPr>
          <p:spPr>
            <a:xfrm rot="5066631">
              <a:off x="2927229" y="1809319"/>
              <a:ext cx="113050" cy="113050"/>
            </a:xfrm>
            <a:prstGeom prst="ellipse">
              <a:avLst/>
            </a:prstGeom>
            <a:solidFill>
              <a:srgbClr val="0078A2"/>
            </a:solidFill>
            <a:ln w="9525" cap="flat" cmpd="sng" algn="ctr">
              <a:noFill/>
              <a:prstDash val="solid"/>
            </a:ln>
            <a:effectLst/>
          </p:spPr>
          <p:txBody>
            <a:bodyPr rtlCol="0" anchor="ct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defTabSz="914400" eaLnBrk="1" fontAlgn="auto" hangingPunct="1">
                <a:spcBef>
                  <a:spcPts val="0"/>
                </a:spcBef>
                <a:spcAft>
                  <a:spcPts val="0"/>
                </a:spcAft>
                <a:defRPr/>
              </a:pPr>
              <a:endParaRPr lang="en-GB" sz="1800" kern="0">
                <a:solidFill>
                  <a:srgbClr val="000000"/>
                </a:solidFill>
                <a:latin typeface="Arial"/>
              </a:endParaRPr>
            </a:p>
          </p:txBody>
        </p:sp>
        <p:sp>
          <p:nvSpPr>
            <p:cNvPr id="49" name="Oval 48">
              <a:extLst>
                <a:ext uri="{FF2B5EF4-FFF2-40B4-BE49-F238E27FC236}">
                  <a16:creationId xmlns:a16="http://schemas.microsoft.com/office/drawing/2014/main" id="{AB140673-C098-4BC9-9CC7-139552C2A2BA}"/>
                </a:ext>
              </a:extLst>
            </p:cNvPr>
            <p:cNvSpPr/>
            <p:nvPr/>
          </p:nvSpPr>
          <p:spPr>
            <a:xfrm>
              <a:off x="3316491" y="2083579"/>
              <a:ext cx="113050" cy="113050"/>
            </a:xfrm>
            <a:prstGeom prst="ellipse">
              <a:avLst/>
            </a:prstGeom>
            <a:solidFill>
              <a:srgbClr val="0078A2"/>
            </a:solidFill>
            <a:ln w="9525" cap="flat" cmpd="sng" algn="ctr">
              <a:noFill/>
              <a:prstDash val="solid"/>
            </a:ln>
            <a:effectLst/>
          </p:spPr>
          <p:txBody>
            <a:bodyPr rtlCol="0" anchor="ct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defTabSz="914400" eaLnBrk="1" fontAlgn="auto" hangingPunct="1">
                <a:spcBef>
                  <a:spcPts val="0"/>
                </a:spcBef>
                <a:spcAft>
                  <a:spcPts val="0"/>
                </a:spcAft>
                <a:defRPr/>
              </a:pPr>
              <a:endParaRPr lang="en-GB" sz="1800" kern="0">
                <a:solidFill>
                  <a:srgbClr val="000000"/>
                </a:solidFill>
                <a:latin typeface="Arial"/>
              </a:endParaRPr>
            </a:p>
          </p:txBody>
        </p:sp>
        <p:sp>
          <p:nvSpPr>
            <p:cNvPr id="50" name="Oval 49">
              <a:extLst>
                <a:ext uri="{FF2B5EF4-FFF2-40B4-BE49-F238E27FC236}">
                  <a16:creationId xmlns:a16="http://schemas.microsoft.com/office/drawing/2014/main" id="{E96C779E-7921-4AFD-AF1B-D4AC6A86FDE7}"/>
                </a:ext>
              </a:extLst>
            </p:cNvPr>
            <p:cNvSpPr/>
            <p:nvPr/>
          </p:nvSpPr>
          <p:spPr>
            <a:xfrm rot="7390266">
              <a:off x="3956656" y="1598917"/>
              <a:ext cx="113050" cy="113050"/>
            </a:xfrm>
            <a:prstGeom prst="ellipse">
              <a:avLst/>
            </a:prstGeom>
            <a:solidFill>
              <a:srgbClr val="0078A2"/>
            </a:solidFill>
            <a:ln w="9525" cap="flat" cmpd="sng" algn="ctr">
              <a:noFill/>
              <a:prstDash val="solid"/>
            </a:ln>
            <a:effectLst/>
          </p:spPr>
          <p:txBody>
            <a:bodyPr rtlCol="0" anchor="ct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defTabSz="914400" eaLnBrk="1" fontAlgn="auto" hangingPunct="1">
                <a:spcBef>
                  <a:spcPts val="0"/>
                </a:spcBef>
                <a:spcAft>
                  <a:spcPts val="0"/>
                </a:spcAft>
                <a:defRPr/>
              </a:pPr>
              <a:endParaRPr lang="en-GB" sz="1800" kern="0">
                <a:solidFill>
                  <a:srgbClr val="000000"/>
                </a:solidFill>
                <a:latin typeface="Arial"/>
              </a:endParaRPr>
            </a:p>
          </p:txBody>
        </p:sp>
        <p:sp>
          <p:nvSpPr>
            <p:cNvPr id="51" name="Oval 50">
              <a:extLst>
                <a:ext uri="{FF2B5EF4-FFF2-40B4-BE49-F238E27FC236}">
                  <a16:creationId xmlns:a16="http://schemas.microsoft.com/office/drawing/2014/main" id="{FE7FE476-8FD1-4F04-BDAB-4FF10C3887AF}"/>
                </a:ext>
              </a:extLst>
            </p:cNvPr>
            <p:cNvSpPr/>
            <p:nvPr/>
          </p:nvSpPr>
          <p:spPr>
            <a:xfrm>
              <a:off x="4323561" y="2321500"/>
              <a:ext cx="113050" cy="113050"/>
            </a:xfrm>
            <a:prstGeom prst="ellipse">
              <a:avLst/>
            </a:prstGeom>
            <a:solidFill>
              <a:srgbClr val="0078A2"/>
            </a:solidFill>
            <a:ln w="9525" cap="flat" cmpd="sng" algn="ctr">
              <a:noFill/>
              <a:prstDash val="solid"/>
            </a:ln>
            <a:effectLst/>
          </p:spPr>
          <p:txBody>
            <a:bodyPr rtlCol="0" anchor="ct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defTabSz="914400" eaLnBrk="1" fontAlgn="auto" hangingPunct="1">
                <a:spcBef>
                  <a:spcPts val="0"/>
                </a:spcBef>
                <a:spcAft>
                  <a:spcPts val="0"/>
                </a:spcAft>
                <a:defRPr/>
              </a:pPr>
              <a:endParaRPr lang="en-GB" sz="1800" kern="0">
                <a:solidFill>
                  <a:srgbClr val="000000"/>
                </a:solidFill>
                <a:latin typeface="Arial"/>
              </a:endParaRPr>
            </a:p>
          </p:txBody>
        </p:sp>
        <p:sp>
          <p:nvSpPr>
            <p:cNvPr id="52" name="Oval 51">
              <a:extLst>
                <a:ext uri="{FF2B5EF4-FFF2-40B4-BE49-F238E27FC236}">
                  <a16:creationId xmlns:a16="http://schemas.microsoft.com/office/drawing/2014/main" id="{763AA15C-9696-455D-A210-37639F869084}"/>
                </a:ext>
              </a:extLst>
            </p:cNvPr>
            <p:cNvSpPr/>
            <p:nvPr/>
          </p:nvSpPr>
          <p:spPr>
            <a:xfrm rot="3523736">
              <a:off x="4706390" y="2184457"/>
              <a:ext cx="113050" cy="113050"/>
            </a:xfrm>
            <a:prstGeom prst="ellipse">
              <a:avLst/>
            </a:prstGeom>
            <a:solidFill>
              <a:srgbClr val="0078A2"/>
            </a:solidFill>
            <a:ln w="9525" cap="flat" cmpd="sng" algn="ctr">
              <a:noFill/>
              <a:prstDash val="solid"/>
            </a:ln>
            <a:effectLst/>
          </p:spPr>
          <p:txBody>
            <a:bodyPr rtlCol="0" anchor="ct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defTabSz="914400" eaLnBrk="1" fontAlgn="auto" hangingPunct="1">
                <a:spcBef>
                  <a:spcPts val="0"/>
                </a:spcBef>
                <a:spcAft>
                  <a:spcPts val="0"/>
                </a:spcAft>
                <a:defRPr/>
              </a:pPr>
              <a:endParaRPr lang="en-GB" sz="1800" kern="0">
                <a:solidFill>
                  <a:srgbClr val="000000"/>
                </a:solidFill>
                <a:latin typeface="Arial"/>
              </a:endParaRPr>
            </a:p>
          </p:txBody>
        </p:sp>
        <p:sp>
          <p:nvSpPr>
            <p:cNvPr id="53" name="Oval 52">
              <a:extLst>
                <a:ext uri="{FF2B5EF4-FFF2-40B4-BE49-F238E27FC236}">
                  <a16:creationId xmlns:a16="http://schemas.microsoft.com/office/drawing/2014/main" id="{A59A6BF0-E1C5-463E-B53A-022B932682D8}"/>
                </a:ext>
              </a:extLst>
            </p:cNvPr>
            <p:cNvSpPr/>
            <p:nvPr/>
          </p:nvSpPr>
          <p:spPr>
            <a:xfrm>
              <a:off x="5129554" y="3076912"/>
              <a:ext cx="113050" cy="113050"/>
            </a:xfrm>
            <a:prstGeom prst="ellipse">
              <a:avLst/>
            </a:prstGeom>
            <a:solidFill>
              <a:srgbClr val="0078A2"/>
            </a:solidFill>
            <a:ln w="9525" cap="flat" cmpd="sng" algn="ctr">
              <a:noFill/>
              <a:prstDash val="solid"/>
            </a:ln>
            <a:effectLst/>
          </p:spPr>
          <p:txBody>
            <a:bodyPr rtlCol="0" anchor="ct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defTabSz="914400" eaLnBrk="1" fontAlgn="auto" hangingPunct="1">
                <a:spcBef>
                  <a:spcPts val="0"/>
                </a:spcBef>
                <a:spcAft>
                  <a:spcPts val="0"/>
                </a:spcAft>
                <a:defRPr/>
              </a:pPr>
              <a:endParaRPr lang="en-GB" sz="1800" kern="0">
                <a:solidFill>
                  <a:srgbClr val="000000"/>
                </a:solidFill>
                <a:latin typeface="Arial"/>
              </a:endParaRPr>
            </a:p>
          </p:txBody>
        </p:sp>
        <p:sp>
          <p:nvSpPr>
            <p:cNvPr id="54" name="Oval 53">
              <a:extLst>
                <a:ext uri="{FF2B5EF4-FFF2-40B4-BE49-F238E27FC236}">
                  <a16:creationId xmlns:a16="http://schemas.microsoft.com/office/drawing/2014/main" id="{1894178D-881F-4276-B077-34818899B196}"/>
                </a:ext>
              </a:extLst>
            </p:cNvPr>
            <p:cNvSpPr/>
            <p:nvPr/>
          </p:nvSpPr>
          <p:spPr>
            <a:xfrm>
              <a:off x="5840130" y="2512719"/>
              <a:ext cx="113050" cy="113050"/>
            </a:xfrm>
            <a:prstGeom prst="ellipse">
              <a:avLst/>
            </a:prstGeom>
            <a:solidFill>
              <a:srgbClr val="0078A2"/>
            </a:solidFill>
            <a:ln w="9525" cap="flat" cmpd="sng" algn="ctr">
              <a:noFill/>
              <a:prstDash val="solid"/>
            </a:ln>
            <a:effectLst/>
          </p:spPr>
          <p:txBody>
            <a:bodyPr rtlCol="0" anchor="ct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defTabSz="914400" eaLnBrk="1" fontAlgn="auto" hangingPunct="1">
                <a:spcBef>
                  <a:spcPts val="0"/>
                </a:spcBef>
                <a:spcAft>
                  <a:spcPts val="0"/>
                </a:spcAft>
                <a:defRPr/>
              </a:pPr>
              <a:endParaRPr lang="en-GB" sz="1800" kern="0">
                <a:solidFill>
                  <a:srgbClr val="000000"/>
                </a:solidFill>
                <a:latin typeface="Arial"/>
              </a:endParaRPr>
            </a:p>
          </p:txBody>
        </p:sp>
        <p:sp>
          <p:nvSpPr>
            <p:cNvPr id="55" name="Oval 54">
              <a:extLst>
                <a:ext uri="{FF2B5EF4-FFF2-40B4-BE49-F238E27FC236}">
                  <a16:creationId xmlns:a16="http://schemas.microsoft.com/office/drawing/2014/main" id="{19FC1A16-F2E6-40ED-AA6A-EA1B46832CAC}"/>
                </a:ext>
              </a:extLst>
            </p:cNvPr>
            <p:cNvSpPr/>
            <p:nvPr/>
          </p:nvSpPr>
          <p:spPr>
            <a:xfrm>
              <a:off x="6472586" y="1558679"/>
              <a:ext cx="113050" cy="113050"/>
            </a:xfrm>
            <a:prstGeom prst="ellipse">
              <a:avLst/>
            </a:prstGeom>
            <a:solidFill>
              <a:srgbClr val="0078A2"/>
            </a:solidFill>
            <a:ln w="9525" cap="flat" cmpd="sng" algn="ctr">
              <a:noFill/>
              <a:prstDash val="solid"/>
            </a:ln>
            <a:effectLst/>
          </p:spPr>
          <p:txBody>
            <a:bodyPr rtlCol="0" anchor="ct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defTabSz="914400" eaLnBrk="1" fontAlgn="auto" hangingPunct="1">
                <a:spcBef>
                  <a:spcPts val="0"/>
                </a:spcBef>
                <a:spcAft>
                  <a:spcPts val="0"/>
                </a:spcAft>
                <a:defRPr/>
              </a:pPr>
              <a:endParaRPr lang="en-GB" sz="1800" kern="0">
                <a:solidFill>
                  <a:srgbClr val="000000"/>
                </a:solidFill>
                <a:latin typeface="Arial"/>
              </a:endParaRPr>
            </a:p>
          </p:txBody>
        </p:sp>
      </p:grpSp>
      <p:cxnSp>
        <p:nvCxnSpPr>
          <p:cNvPr id="17" name="Straight Connector 16">
            <a:extLst>
              <a:ext uri="{FF2B5EF4-FFF2-40B4-BE49-F238E27FC236}">
                <a16:creationId xmlns:a16="http://schemas.microsoft.com/office/drawing/2014/main" id="{71485D75-6985-4751-95AA-B0E09DAF2D10}"/>
              </a:ext>
            </a:extLst>
          </p:cNvPr>
          <p:cNvCxnSpPr>
            <a:cxnSpLocks/>
          </p:cNvCxnSpPr>
          <p:nvPr/>
        </p:nvCxnSpPr>
        <p:spPr>
          <a:xfrm>
            <a:off x="3633064" y="4372771"/>
            <a:ext cx="4323037" cy="0"/>
          </a:xfrm>
          <a:prstGeom prst="line">
            <a:avLst/>
          </a:prstGeom>
          <a:noFill/>
          <a:ln w="25400" cap="flat" cmpd="sng" algn="ctr">
            <a:solidFill>
              <a:srgbClr val="FFFFFF"/>
            </a:solidFill>
            <a:prstDash val="solid"/>
          </a:ln>
          <a:effectLst/>
        </p:spPr>
      </p:cxnSp>
      <p:cxnSp>
        <p:nvCxnSpPr>
          <p:cNvPr id="18" name="Straight Connector 17">
            <a:extLst>
              <a:ext uri="{FF2B5EF4-FFF2-40B4-BE49-F238E27FC236}">
                <a16:creationId xmlns:a16="http://schemas.microsoft.com/office/drawing/2014/main" id="{EECD8F29-F72E-4427-A5F3-4ED4822A4B92}"/>
              </a:ext>
            </a:extLst>
          </p:cNvPr>
          <p:cNvCxnSpPr>
            <a:cxnSpLocks/>
          </p:cNvCxnSpPr>
          <p:nvPr/>
        </p:nvCxnSpPr>
        <p:spPr>
          <a:xfrm>
            <a:off x="3635220" y="2220121"/>
            <a:ext cx="0" cy="2159000"/>
          </a:xfrm>
          <a:prstGeom prst="line">
            <a:avLst/>
          </a:prstGeom>
          <a:noFill/>
          <a:ln w="25400" cap="flat" cmpd="sng" algn="ctr">
            <a:solidFill>
              <a:srgbClr val="FFFFFF"/>
            </a:solidFill>
            <a:prstDash val="solid"/>
          </a:ln>
          <a:effectLst/>
        </p:spPr>
      </p:cxnSp>
      <p:cxnSp>
        <p:nvCxnSpPr>
          <p:cNvPr id="19" name="Straight Connector 18">
            <a:extLst>
              <a:ext uri="{FF2B5EF4-FFF2-40B4-BE49-F238E27FC236}">
                <a16:creationId xmlns:a16="http://schemas.microsoft.com/office/drawing/2014/main" id="{B9D21C77-CE69-4924-89BA-0ED7DBEA89F4}"/>
              </a:ext>
            </a:extLst>
          </p:cNvPr>
          <p:cNvCxnSpPr>
            <a:cxnSpLocks/>
          </p:cNvCxnSpPr>
          <p:nvPr/>
        </p:nvCxnSpPr>
        <p:spPr>
          <a:xfrm flipH="1">
            <a:off x="3635221" y="4245771"/>
            <a:ext cx="112505" cy="0"/>
          </a:xfrm>
          <a:prstGeom prst="line">
            <a:avLst/>
          </a:prstGeom>
          <a:noFill/>
          <a:ln w="3175" cap="flat" cmpd="sng" algn="ctr">
            <a:solidFill>
              <a:srgbClr val="FFFFFF"/>
            </a:solidFill>
            <a:prstDash val="solid"/>
          </a:ln>
          <a:effectLst/>
        </p:spPr>
      </p:cxnSp>
      <p:cxnSp>
        <p:nvCxnSpPr>
          <p:cNvPr id="20" name="Straight Connector 19">
            <a:extLst>
              <a:ext uri="{FF2B5EF4-FFF2-40B4-BE49-F238E27FC236}">
                <a16:creationId xmlns:a16="http://schemas.microsoft.com/office/drawing/2014/main" id="{248221E3-A9CC-4371-9DBC-C12A5D33F41A}"/>
              </a:ext>
            </a:extLst>
          </p:cNvPr>
          <p:cNvCxnSpPr>
            <a:cxnSpLocks/>
          </p:cNvCxnSpPr>
          <p:nvPr/>
        </p:nvCxnSpPr>
        <p:spPr>
          <a:xfrm flipH="1">
            <a:off x="3635221" y="4105280"/>
            <a:ext cx="112505" cy="0"/>
          </a:xfrm>
          <a:prstGeom prst="line">
            <a:avLst/>
          </a:prstGeom>
          <a:noFill/>
          <a:ln w="3175" cap="flat" cmpd="sng" algn="ctr">
            <a:solidFill>
              <a:srgbClr val="FFFFFF"/>
            </a:solidFill>
            <a:prstDash val="solid"/>
          </a:ln>
          <a:effectLst/>
        </p:spPr>
      </p:cxnSp>
      <p:cxnSp>
        <p:nvCxnSpPr>
          <p:cNvPr id="21" name="Straight Connector 20">
            <a:extLst>
              <a:ext uri="{FF2B5EF4-FFF2-40B4-BE49-F238E27FC236}">
                <a16:creationId xmlns:a16="http://schemas.microsoft.com/office/drawing/2014/main" id="{6D7931A2-A77C-4EEA-A7CF-451E39C61433}"/>
              </a:ext>
            </a:extLst>
          </p:cNvPr>
          <p:cNvCxnSpPr>
            <a:cxnSpLocks/>
          </p:cNvCxnSpPr>
          <p:nvPr/>
        </p:nvCxnSpPr>
        <p:spPr>
          <a:xfrm flipH="1">
            <a:off x="3635221" y="3964786"/>
            <a:ext cx="112505" cy="0"/>
          </a:xfrm>
          <a:prstGeom prst="line">
            <a:avLst/>
          </a:prstGeom>
          <a:noFill/>
          <a:ln w="3175" cap="flat" cmpd="sng" algn="ctr">
            <a:solidFill>
              <a:srgbClr val="FFFFFF"/>
            </a:solidFill>
            <a:prstDash val="solid"/>
          </a:ln>
          <a:effectLst/>
        </p:spPr>
      </p:cxnSp>
      <p:cxnSp>
        <p:nvCxnSpPr>
          <p:cNvPr id="22" name="Straight Connector 21">
            <a:extLst>
              <a:ext uri="{FF2B5EF4-FFF2-40B4-BE49-F238E27FC236}">
                <a16:creationId xmlns:a16="http://schemas.microsoft.com/office/drawing/2014/main" id="{0CDBA2BD-2881-4686-ADD1-92CB54D78925}"/>
              </a:ext>
            </a:extLst>
          </p:cNvPr>
          <p:cNvCxnSpPr>
            <a:cxnSpLocks/>
          </p:cNvCxnSpPr>
          <p:nvPr/>
        </p:nvCxnSpPr>
        <p:spPr>
          <a:xfrm flipH="1">
            <a:off x="3635221" y="3824292"/>
            <a:ext cx="112505" cy="0"/>
          </a:xfrm>
          <a:prstGeom prst="line">
            <a:avLst/>
          </a:prstGeom>
          <a:noFill/>
          <a:ln w="3175" cap="flat" cmpd="sng" algn="ctr">
            <a:solidFill>
              <a:srgbClr val="FFFFFF"/>
            </a:solidFill>
            <a:prstDash val="solid"/>
          </a:ln>
          <a:effectLst/>
        </p:spPr>
      </p:cxnSp>
      <p:cxnSp>
        <p:nvCxnSpPr>
          <p:cNvPr id="23" name="Straight Connector 22">
            <a:extLst>
              <a:ext uri="{FF2B5EF4-FFF2-40B4-BE49-F238E27FC236}">
                <a16:creationId xmlns:a16="http://schemas.microsoft.com/office/drawing/2014/main" id="{E90D4AAF-1CEB-45BB-AD25-AA52130A53CC}"/>
              </a:ext>
            </a:extLst>
          </p:cNvPr>
          <p:cNvCxnSpPr>
            <a:cxnSpLocks/>
          </p:cNvCxnSpPr>
          <p:nvPr/>
        </p:nvCxnSpPr>
        <p:spPr>
          <a:xfrm flipH="1">
            <a:off x="3635221" y="3683798"/>
            <a:ext cx="112505" cy="0"/>
          </a:xfrm>
          <a:prstGeom prst="line">
            <a:avLst/>
          </a:prstGeom>
          <a:noFill/>
          <a:ln w="3175" cap="flat" cmpd="sng" algn="ctr">
            <a:solidFill>
              <a:srgbClr val="FFFFFF"/>
            </a:solidFill>
            <a:prstDash val="solid"/>
          </a:ln>
          <a:effectLst/>
        </p:spPr>
      </p:cxnSp>
      <p:cxnSp>
        <p:nvCxnSpPr>
          <p:cNvPr id="24" name="Straight Connector 23">
            <a:extLst>
              <a:ext uri="{FF2B5EF4-FFF2-40B4-BE49-F238E27FC236}">
                <a16:creationId xmlns:a16="http://schemas.microsoft.com/office/drawing/2014/main" id="{A71D55C8-7422-4A24-A523-C5CED5596A20}"/>
              </a:ext>
            </a:extLst>
          </p:cNvPr>
          <p:cNvCxnSpPr>
            <a:cxnSpLocks/>
          </p:cNvCxnSpPr>
          <p:nvPr/>
        </p:nvCxnSpPr>
        <p:spPr>
          <a:xfrm flipH="1">
            <a:off x="3635221" y="3543304"/>
            <a:ext cx="112505" cy="0"/>
          </a:xfrm>
          <a:prstGeom prst="line">
            <a:avLst/>
          </a:prstGeom>
          <a:noFill/>
          <a:ln w="3175" cap="flat" cmpd="sng" algn="ctr">
            <a:solidFill>
              <a:srgbClr val="FFFFFF"/>
            </a:solidFill>
            <a:prstDash val="solid"/>
          </a:ln>
          <a:effectLst/>
        </p:spPr>
      </p:cxnSp>
      <p:cxnSp>
        <p:nvCxnSpPr>
          <p:cNvPr id="25" name="Straight Connector 24">
            <a:extLst>
              <a:ext uri="{FF2B5EF4-FFF2-40B4-BE49-F238E27FC236}">
                <a16:creationId xmlns:a16="http://schemas.microsoft.com/office/drawing/2014/main" id="{CCCAD43A-9AF1-4E84-ABDA-9C636D6227F2}"/>
              </a:ext>
            </a:extLst>
          </p:cNvPr>
          <p:cNvCxnSpPr>
            <a:cxnSpLocks/>
          </p:cNvCxnSpPr>
          <p:nvPr/>
        </p:nvCxnSpPr>
        <p:spPr>
          <a:xfrm flipH="1">
            <a:off x="3635221" y="3402810"/>
            <a:ext cx="112505" cy="0"/>
          </a:xfrm>
          <a:prstGeom prst="line">
            <a:avLst/>
          </a:prstGeom>
          <a:noFill/>
          <a:ln w="3175" cap="flat" cmpd="sng" algn="ctr">
            <a:solidFill>
              <a:srgbClr val="FFFFFF"/>
            </a:solidFill>
            <a:prstDash val="solid"/>
          </a:ln>
          <a:effectLst/>
        </p:spPr>
      </p:cxnSp>
      <p:cxnSp>
        <p:nvCxnSpPr>
          <p:cNvPr id="26" name="Straight Connector 25">
            <a:extLst>
              <a:ext uri="{FF2B5EF4-FFF2-40B4-BE49-F238E27FC236}">
                <a16:creationId xmlns:a16="http://schemas.microsoft.com/office/drawing/2014/main" id="{F16470ED-AB55-4920-B1BD-DD081FE13C10}"/>
              </a:ext>
            </a:extLst>
          </p:cNvPr>
          <p:cNvCxnSpPr>
            <a:cxnSpLocks/>
          </p:cNvCxnSpPr>
          <p:nvPr/>
        </p:nvCxnSpPr>
        <p:spPr>
          <a:xfrm flipH="1">
            <a:off x="3635221" y="3262316"/>
            <a:ext cx="112505" cy="0"/>
          </a:xfrm>
          <a:prstGeom prst="line">
            <a:avLst/>
          </a:prstGeom>
          <a:noFill/>
          <a:ln w="3175" cap="flat" cmpd="sng" algn="ctr">
            <a:solidFill>
              <a:srgbClr val="FFFFFF"/>
            </a:solidFill>
            <a:prstDash val="solid"/>
          </a:ln>
          <a:effectLst/>
        </p:spPr>
      </p:cxnSp>
      <p:cxnSp>
        <p:nvCxnSpPr>
          <p:cNvPr id="27" name="Straight Connector 26">
            <a:extLst>
              <a:ext uri="{FF2B5EF4-FFF2-40B4-BE49-F238E27FC236}">
                <a16:creationId xmlns:a16="http://schemas.microsoft.com/office/drawing/2014/main" id="{8075217D-ECFD-4C04-88BF-A988423A062F}"/>
              </a:ext>
            </a:extLst>
          </p:cNvPr>
          <p:cNvCxnSpPr>
            <a:cxnSpLocks/>
          </p:cNvCxnSpPr>
          <p:nvPr/>
        </p:nvCxnSpPr>
        <p:spPr>
          <a:xfrm flipH="1">
            <a:off x="3635221" y="3121822"/>
            <a:ext cx="112505" cy="0"/>
          </a:xfrm>
          <a:prstGeom prst="line">
            <a:avLst/>
          </a:prstGeom>
          <a:noFill/>
          <a:ln w="3175" cap="flat" cmpd="sng" algn="ctr">
            <a:solidFill>
              <a:srgbClr val="FFFFFF"/>
            </a:solidFill>
            <a:prstDash val="solid"/>
          </a:ln>
          <a:effectLst/>
        </p:spPr>
      </p:cxnSp>
      <p:cxnSp>
        <p:nvCxnSpPr>
          <p:cNvPr id="28" name="Straight Connector 27">
            <a:extLst>
              <a:ext uri="{FF2B5EF4-FFF2-40B4-BE49-F238E27FC236}">
                <a16:creationId xmlns:a16="http://schemas.microsoft.com/office/drawing/2014/main" id="{0D2D3D41-B925-428F-8693-7E9E7D4FA7F9}"/>
              </a:ext>
            </a:extLst>
          </p:cNvPr>
          <p:cNvCxnSpPr>
            <a:cxnSpLocks/>
          </p:cNvCxnSpPr>
          <p:nvPr/>
        </p:nvCxnSpPr>
        <p:spPr>
          <a:xfrm flipH="1">
            <a:off x="3635221" y="2981328"/>
            <a:ext cx="112505" cy="0"/>
          </a:xfrm>
          <a:prstGeom prst="line">
            <a:avLst/>
          </a:prstGeom>
          <a:noFill/>
          <a:ln w="3175" cap="flat" cmpd="sng" algn="ctr">
            <a:solidFill>
              <a:srgbClr val="FFFFFF"/>
            </a:solidFill>
            <a:prstDash val="solid"/>
          </a:ln>
          <a:effectLst/>
        </p:spPr>
      </p:cxnSp>
      <p:cxnSp>
        <p:nvCxnSpPr>
          <p:cNvPr id="29" name="Straight Connector 28">
            <a:extLst>
              <a:ext uri="{FF2B5EF4-FFF2-40B4-BE49-F238E27FC236}">
                <a16:creationId xmlns:a16="http://schemas.microsoft.com/office/drawing/2014/main" id="{29D82DFD-DB3B-4307-BCF8-3779951ABE4F}"/>
              </a:ext>
            </a:extLst>
          </p:cNvPr>
          <p:cNvCxnSpPr>
            <a:cxnSpLocks/>
          </p:cNvCxnSpPr>
          <p:nvPr/>
        </p:nvCxnSpPr>
        <p:spPr>
          <a:xfrm flipH="1">
            <a:off x="3635221" y="2840834"/>
            <a:ext cx="112505" cy="0"/>
          </a:xfrm>
          <a:prstGeom prst="line">
            <a:avLst/>
          </a:prstGeom>
          <a:noFill/>
          <a:ln w="3175" cap="flat" cmpd="sng" algn="ctr">
            <a:solidFill>
              <a:srgbClr val="FFFFFF"/>
            </a:solidFill>
            <a:prstDash val="solid"/>
          </a:ln>
          <a:effectLst/>
        </p:spPr>
      </p:cxnSp>
      <p:cxnSp>
        <p:nvCxnSpPr>
          <p:cNvPr id="30" name="Straight Connector 29">
            <a:extLst>
              <a:ext uri="{FF2B5EF4-FFF2-40B4-BE49-F238E27FC236}">
                <a16:creationId xmlns:a16="http://schemas.microsoft.com/office/drawing/2014/main" id="{5C0CD508-0364-4168-AD3D-AD47EA33740D}"/>
              </a:ext>
            </a:extLst>
          </p:cNvPr>
          <p:cNvCxnSpPr>
            <a:cxnSpLocks/>
          </p:cNvCxnSpPr>
          <p:nvPr/>
        </p:nvCxnSpPr>
        <p:spPr>
          <a:xfrm flipH="1">
            <a:off x="3635221" y="2700340"/>
            <a:ext cx="112505" cy="0"/>
          </a:xfrm>
          <a:prstGeom prst="line">
            <a:avLst/>
          </a:prstGeom>
          <a:noFill/>
          <a:ln w="3175" cap="flat" cmpd="sng" algn="ctr">
            <a:solidFill>
              <a:srgbClr val="FFFFFF"/>
            </a:solidFill>
            <a:prstDash val="solid"/>
          </a:ln>
          <a:effectLst/>
        </p:spPr>
      </p:cxnSp>
      <p:cxnSp>
        <p:nvCxnSpPr>
          <p:cNvPr id="31" name="Straight Connector 30">
            <a:extLst>
              <a:ext uri="{FF2B5EF4-FFF2-40B4-BE49-F238E27FC236}">
                <a16:creationId xmlns:a16="http://schemas.microsoft.com/office/drawing/2014/main" id="{3F8C59A0-AC90-4D29-BD97-6A15524980DE}"/>
              </a:ext>
            </a:extLst>
          </p:cNvPr>
          <p:cNvCxnSpPr>
            <a:cxnSpLocks/>
          </p:cNvCxnSpPr>
          <p:nvPr/>
        </p:nvCxnSpPr>
        <p:spPr>
          <a:xfrm flipH="1">
            <a:off x="3635221" y="2559846"/>
            <a:ext cx="112505" cy="0"/>
          </a:xfrm>
          <a:prstGeom prst="line">
            <a:avLst/>
          </a:prstGeom>
          <a:noFill/>
          <a:ln w="3175" cap="flat" cmpd="sng" algn="ctr">
            <a:solidFill>
              <a:srgbClr val="FFFFFF"/>
            </a:solidFill>
            <a:prstDash val="solid"/>
          </a:ln>
          <a:effectLst/>
        </p:spPr>
      </p:cxnSp>
      <p:cxnSp>
        <p:nvCxnSpPr>
          <p:cNvPr id="32" name="Straight Connector 31">
            <a:extLst>
              <a:ext uri="{FF2B5EF4-FFF2-40B4-BE49-F238E27FC236}">
                <a16:creationId xmlns:a16="http://schemas.microsoft.com/office/drawing/2014/main" id="{F82651C3-A1D3-4437-B9F9-33AA219D4C0C}"/>
              </a:ext>
            </a:extLst>
          </p:cNvPr>
          <p:cNvCxnSpPr>
            <a:cxnSpLocks/>
          </p:cNvCxnSpPr>
          <p:nvPr/>
        </p:nvCxnSpPr>
        <p:spPr>
          <a:xfrm flipH="1">
            <a:off x="3635221" y="2419352"/>
            <a:ext cx="112505" cy="0"/>
          </a:xfrm>
          <a:prstGeom prst="line">
            <a:avLst/>
          </a:prstGeom>
          <a:noFill/>
          <a:ln w="3175" cap="flat" cmpd="sng" algn="ctr">
            <a:solidFill>
              <a:srgbClr val="FFFFFF"/>
            </a:solidFill>
            <a:prstDash val="solid"/>
          </a:ln>
          <a:effectLst/>
        </p:spPr>
      </p:cxnSp>
      <p:cxnSp>
        <p:nvCxnSpPr>
          <p:cNvPr id="33" name="Straight Connector 32">
            <a:extLst>
              <a:ext uri="{FF2B5EF4-FFF2-40B4-BE49-F238E27FC236}">
                <a16:creationId xmlns:a16="http://schemas.microsoft.com/office/drawing/2014/main" id="{EE28F8B2-E627-4CCA-B47E-F05FCB291201}"/>
              </a:ext>
            </a:extLst>
          </p:cNvPr>
          <p:cNvCxnSpPr>
            <a:cxnSpLocks/>
          </p:cNvCxnSpPr>
          <p:nvPr/>
        </p:nvCxnSpPr>
        <p:spPr>
          <a:xfrm flipH="1">
            <a:off x="3635221" y="2278858"/>
            <a:ext cx="112505" cy="0"/>
          </a:xfrm>
          <a:prstGeom prst="line">
            <a:avLst/>
          </a:prstGeom>
          <a:noFill/>
          <a:ln w="3175" cap="flat" cmpd="sng" algn="ctr">
            <a:solidFill>
              <a:srgbClr val="FFFFFF"/>
            </a:solidFill>
            <a:prstDash val="solid"/>
          </a:ln>
          <a:effectLst/>
        </p:spPr>
      </p:cxnSp>
      <p:grpSp>
        <p:nvGrpSpPr>
          <p:cNvPr id="2" name="Group 1">
            <a:extLst>
              <a:ext uri="{FF2B5EF4-FFF2-40B4-BE49-F238E27FC236}">
                <a16:creationId xmlns:a16="http://schemas.microsoft.com/office/drawing/2014/main" id="{4F77097E-8CD9-E703-738D-C0D04E932939}"/>
              </a:ext>
            </a:extLst>
          </p:cNvPr>
          <p:cNvGrpSpPr/>
          <p:nvPr/>
        </p:nvGrpSpPr>
        <p:grpSpPr>
          <a:xfrm>
            <a:off x="3779113" y="3129394"/>
            <a:ext cx="6859698" cy="556533"/>
            <a:chOff x="2255113" y="2402029"/>
            <a:chExt cx="6859698" cy="556533"/>
          </a:xfrm>
        </p:grpSpPr>
        <p:cxnSp>
          <p:nvCxnSpPr>
            <p:cNvPr id="11" name="Straight Connector 10">
              <a:extLst>
                <a:ext uri="{FF2B5EF4-FFF2-40B4-BE49-F238E27FC236}">
                  <a16:creationId xmlns:a16="http://schemas.microsoft.com/office/drawing/2014/main" id="{69D08DF5-297D-477D-9B45-491146B317EA}"/>
                </a:ext>
              </a:extLst>
            </p:cNvPr>
            <p:cNvCxnSpPr>
              <a:cxnSpLocks/>
            </p:cNvCxnSpPr>
            <p:nvPr/>
          </p:nvCxnSpPr>
          <p:spPr>
            <a:xfrm>
              <a:off x="2255113" y="2951434"/>
              <a:ext cx="6470448" cy="0"/>
            </a:xfrm>
            <a:prstGeom prst="line">
              <a:avLst/>
            </a:prstGeom>
            <a:noFill/>
            <a:ln w="15875" cap="flat" cmpd="sng" algn="ctr">
              <a:solidFill>
                <a:srgbClr val="0078A2"/>
              </a:solidFill>
              <a:prstDash val="sysDot"/>
            </a:ln>
            <a:effectLst/>
          </p:spPr>
        </p:cxnSp>
        <p:sp>
          <p:nvSpPr>
            <p:cNvPr id="14" name="TextBox 70">
              <a:extLst>
                <a:ext uri="{FF2B5EF4-FFF2-40B4-BE49-F238E27FC236}">
                  <a16:creationId xmlns:a16="http://schemas.microsoft.com/office/drawing/2014/main" id="{CA711988-5367-403E-8DE4-183A20E20251}"/>
                </a:ext>
              </a:extLst>
            </p:cNvPr>
            <p:cNvSpPr txBox="1"/>
            <p:nvPr/>
          </p:nvSpPr>
          <p:spPr>
            <a:xfrm>
              <a:off x="7605340" y="2402029"/>
              <a:ext cx="1509471" cy="523220"/>
            </a:xfrm>
            <a:prstGeom prst="rect">
              <a:avLst/>
            </a:prstGeom>
            <a:noFill/>
          </p:spPr>
          <p:txBody>
            <a:bodyPr wrap="square" rtlCol="0">
              <a:spAutoFit/>
            </a:bodyP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defTabSz="914400" eaLnBrk="1" fontAlgn="auto" hangingPunct="1">
                <a:spcBef>
                  <a:spcPts val="0"/>
                </a:spcBef>
                <a:spcAft>
                  <a:spcPts val="0"/>
                </a:spcAft>
              </a:pPr>
              <a:r>
                <a:rPr lang="en-GB" sz="1400">
                  <a:solidFill>
                    <a:srgbClr val="000000"/>
                  </a:solidFill>
                  <a:latin typeface="Aptos" panose="020B0004020202020204" pitchFamily="34" charset="0"/>
                </a:rPr>
                <a:t>Discounted share price</a:t>
              </a:r>
            </a:p>
          </p:txBody>
        </p:sp>
        <p:cxnSp>
          <p:nvCxnSpPr>
            <p:cNvPr id="15" name="Straight Connector 14">
              <a:extLst>
                <a:ext uri="{FF2B5EF4-FFF2-40B4-BE49-F238E27FC236}">
                  <a16:creationId xmlns:a16="http://schemas.microsoft.com/office/drawing/2014/main" id="{D9ECD0B6-C55E-48B0-9FBA-D6030293D357}"/>
                </a:ext>
              </a:extLst>
            </p:cNvPr>
            <p:cNvCxnSpPr>
              <a:cxnSpLocks/>
            </p:cNvCxnSpPr>
            <p:nvPr/>
          </p:nvCxnSpPr>
          <p:spPr>
            <a:xfrm>
              <a:off x="8725561" y="2619870"/>
              <a:ext cx="0" cy="338692"/>
            </a:xfrm>
            <a:prstGeom prst="line">
              <a:avLst/>
            </a:prstGeom>
            <a:noFill/>
            <a:ln w="15875" cap="flat" cmpd="sng" algn="ctr">
              <a:solidFill>
                <a:srgbClr val="0078A2"/>
              </a:solidFill>
              <a:prstDash val="sysDot"/>
            </a:ln>
            <a:effectLst/>
          </p:spPr>
        </p:cxnSp>
        <p:sp>
          <p:nvSpPr>
            <p:cNvPr id="16" name="TextBox 72">
              <a:extLst>
                <a:ext uri="{FF2B5EF4-FFF2-40B4-BE49-F238E27FC236}">
                  <a16:creationId xmlns:a16="http://schemas.microsoft.com/office/drawing/2014/main" id="{19F73480-F8D0-4C9A-8C29-5BBD92782D8C}"/>
                </a:ext>
              </a:extLst>
            </p:cNvPr>
            <p:cNvSpPr txBox="1"/>
            <p:nvPr/>
          </p:nvSpPr>
          <p:spPr>
            <a:xfrm>
              <a:off x="2413961" y="2533834"/>
              <a:ext cx="1509471" cy="276999"/>
            </a:xfrm>
            <a:prstGeom prst="rect">
              <a:avLst/>
            </a:prstGeom>
            <a:noFill/>
          </p:spPr>
          <p:txBody>
            <a:bodyPr wrap="square" rtlCol="0">
              <a:spAutoFit/>
            </a:bodyP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defTabSz="914400" eaLnBrk="1" fontAlgn="auto" hangingPunct="1">
                <a:spcBef>
                  <a:spcPts val="0"/>
                </a:spcBef>
                <a:spcAft>
                  <a:spcPts val="0"/>
                </a:spcAft>
              </a:pPr>
              <a:r>
                <a:rPr lang="en-GB" sz="1200">
                  <a:solidFill>
                    <a:srgbClr val="000000"/>
                  </a:solidFill>
                  <a:latin typeface="Aptos" panose="020B0004020202020204" pitchFamily="34" charset="0"/>
                </a:rPr>
                <a:t>20% Discount</a:t>
              </a:r>
            </a:p>
          </p:txBody>
        </p:sp>
        <p:sp>
          <p:nvSpPr>
            <p:cNvPr id="34" name="Arrow: Down 33">
              <a:extLst>
                <a:ext uri="{FF2B5EF4-FFF2-40B4-BE49-F238E27FC236}">
                  <a16:creationId xmlns:a16="http://schemas.microsoft.com/office/drawing/2014/main" id="{EC79754C-6C0E-428F-870A-B3451DC60F5C}"/>
                </a:ext>
              </a:extLst>
            </p:cNvPr>
            <p:cNvSpPr/>
            <p:nvPr/>
          </p:nvSpPr>
          <p:spPr>
            <a:xfrm>
              <a:off x="2263041" y="2500938"/>
              <a:ext cx="201266" cy="325402"/>
            </a:xfrm>
            <a:prstGeom prst="downArrow">
              <a:avLst/>
            </a:prstGeom>
            <a:solidFill>
              <a:srgbClr val="0078A2"/>
            </a:solidFill>
            <a:ln w="9525" cap="flat" cmpd="sng" algn="ctr">
              <a:noFill/>
              <a:prstDash val="solid"/>
            </a:ln>
            <a:effectLst/>
          </p:spPr>
          <p:txBody>
            <a:bodyPr rtlCol="0" anchor="ct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defTabSz="914400" eaLnBrk="1" fontAlgn="auto" hangingPunct="1">
                <a:spcBef>
                  <a:spcPts val="0"/>
                </a:spcBef>
                <a:spcAft>
                  <a:spcPts val="0"/>
                </a:spcAft>
                <a:defRPr/>
              </a:pPr>
              <a:endParaRPr lang="en-GB" sz="1800" kern="0">
                <a:solidFill>
                  <a:srgbClr val="000000"/>
                </a:solidFill>
                <a:latin typeface="Arial"/>
              </a:endParaRPr>
            </a:p>
          </p:txBody>
        </p:sp>
      </p:grpSp>
      <p:grpSp>
        <p:nvGrpSpPr>
          <p:cNvPr id="73" name="Group 72">
            <a:extLst>
              <a:ext uri="{FF2B5EF4-FFF2-40B4-BE49-F238E27FC236}">
                <a16:creationId xmlns:a16="http://schemas.microsoft.com/office/drawing/2014/main" id="{B6F82489-18B3-3D33-5C66-6D42F55AB7E4}"/>
              </a:ext>
            </a:extLst>
          </p:cNvPr>
          <p:cNvGrpSpPr/>
          <p:nvPr/>
        </p:nvGrpSpPr>
        <p:grpSpPr>
          <a:xfrm>
            <a:off x="8508742" y="1964780"/>
            <a:ext cx="2014286" cy="374356"/>
            <a:chOff x="6711275" y="1237416"/>
            <a:chExt cx="2014286" cy="374356"/>
          </a:xfrm>
        </p:grpSpPr>
        <p:sp>
          <p:nvSpPr>
            <p:cNvPr id="35" name="TextBox 91">
              <a:extLst>
                <a:ext uri="{FF2B5EF4-FFF2-40B4-BE49-F238E27FC236}">
                  <a16:creationId xmlns:a16="http://schemas.microsoft.com/office/drawing/2014/main" id="{E184AF18-CF97-419C-A272-856B419A8816}"/>
                </a:ext>
              </a:extLst>
            </p:cNvPr>
            <p:cNvSpPr txBox="1"/>
            <p:nvPr/>
          </p:nvSpPr>
          <p:spPr>
            <a:xfrm>
              <a:off x="6711276" y="1237416"/>
              <a:ext cx="2014285" cy="307777"/>
            </a:xfrm>
            <a:prstGeom prst="rect">
              <a:avLst/>
            </a:prstGeom>
            <a:noFill/>
          </p:spPr>
          <p:txBody>
            <a:bodyPr wrap="square" rtlCol="0">
              <a:spAutoFit/>
            </a:bodyP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r" defTabSz="914400" eaLnBrk="1" fontAlgn="auto" hangingPunct="1">
                <a:spcBef>
                  <a:spcPts val="0"/>
                </a:spcBef>
                <a:spcAft>
                  <a:spcPts val="0"/>
                </a:spcAft>
              </a:pPr>
              <a:r>
                <a:rPr lang="en-GB" sz="1400">
                  <a:solidFill>
                    <a:srgbClr val="000000"/>
                  </a:solidFill>
                  <a:latin typeface="Aptos" panose="020B0004020202020204" pitchFamily="34" charset="0"/>
                </a:rPr>
                <a:t>Share price at maturity</a:t>
              </a:r>
            </a:p>
          </p:txBody>
        </p:sp>
        <p:cxnSp>
          <p:nvCxnSpPr>
            <p:cNvPr id="36" name="Straight Connector 35">
              <a:extLst>
                <a:ext uri="{FF2B5EF4-FFF2-40B4-BE49-F238E27FC236}">
                  <a16:creationId xmlns:a16="http://schemas.microsoft.com/office/drawing/2014/main" id="{00A320E0-E59F-4216-9B04-415E95D14136}"/>
                </a:ext>
              </a:extLst>
            </p:cNvPr>
            <p:cNvCxnSpPr>
              <a:cxnSpLocks/>
            </p:cNvCxnSpPr>
            <p:nvPr/>
          </p:nvCxnSpPr>
          <p:spPr>
            <a:xfrm>
              <a:off x="8725561" y="1237416"/>
              <a:ext cx="0" cy="338692"/>
            </a:xfrm>
            <a:prstGeom prst="line">
              <a:avLst/>
            </a:prstGeom>
            <a:noFill/>
            <a:ln w="15875" cap="flat" cmpd="sng" algn="ctr">
              <a:solidFill>
                <a:srgbClr val="0078A2"/>
              </a:solidFill>
              <a:prstDash val="sysDot"/>
            </a:ln>
            <a:effectLst/>
          </p:spPr>
        </p:cxnSp>
        <p:grpSp>
          <p:nvGrpSpPr>
            <p:cNvPr id="37" name="Group 36">
              <a:extLst>
                <a:ext uri="{FF2B5EF4-FFF2-40B4-BE49-F238E27FC236}">
                  <a16:creationId xmlns:a16="http://schemas.microsoft.com/office/drawing/2014/main" id="{3B44C91D-958D-46D3-BB67-DEB667931C26}"/>
                </a:ext>
              </a:extLst>
            </p:cNvPr>
            <p:cNvGrpSpPr/>
            <p:nvPr/>
          </p:nvGrpSpPr>
          <p:grpSpPr>
            <a:xfrm>
              <a:off x="6711275" y="1514236"/>
              <a:ext cx="2014286" cy="97536"/>
              <a:chOff x="6663861" y="1898771"/>
              <a:chExt cx="2014286" cy="97536"/>
            </a:xfrm>
          </p:grpSpPr>
          <p:cxnSp>
            <p:nvCxnSpPr>
              <p:cNvPr id="44" name="Straight Connector 43">
                <a:extLst>
                  <a:ext uri="{FF2B5EF4-FFF2-40B4-BE49-F238E27FC236}">
                    <a16:creationId xmlns:a16="http://schemas.microsoft.com/office/drawing/2014/main" id="{A7A6181D-9BF5-4C57-B5AA-40ED8BBED3F1}"/>
                  </a:ext>
                </a:extLst>
              </p:cNvPr>
              <p:cNvCxnSpPr>
                <a:cxnSpLocks/>
                <a:stCxn id="45" idx="6"/>
              </p:cNvCxnSpPr>
              <p:nvPr/>
            </p:nvCxnSpPr>
            <p:spPr>
              <a:xfrm>
                <a:off x="6761397" y="1947539"/>
                <a:ext cx="1916750" cy="5976"/>
              </a:xfrm>
              <a:prstGeom prst="line">
                <a:avLst/>
              </a:prstGeom>
              <a:noFill/>
              <a:ln w="15875" cap="flat" cmpd="sng" algn="ctr">
                <a:solidFill>
                  <a:srgbClr val="0078A2"/>
                </a:solidFill>
                <a:prstDash val="sysDot"/>
              </a:ln>
              <a:effectLst/>
            </p:spPr>
          </p:cxnSp>
          <p:sp>
            <p:nvSpPr>
              <p:cNvPr id="45" name="Oval 44">
                <a:extLst>
                  <a:ext uri="{FF2B5EF4-FFF2-40B4-BE49-F238E27FC236}">
                    <a16:creationId xmlns:a16="http://schemas.microsoft.com/office/drawing/2014/main" id="{CE1B38EE-FDD1-4E5A-83BD-42DEA4D7017E}"/>
                  </a:ext>
                </a:extLst>
              </p:cNvPr>
              <p:cNvSpPr/>
              <p:nvPr/>
            </p:nvSpPr>
            <p:spPr>
              <a:xfrm>
                <a:off x="6663861" y="1898771"/>
                <a:ext cx="97536" cy="97536"/>
              </a:xfrm>
              <a:prstGeom prst="ellipse">
                <a:avLst/>
              </a:prstGeom>
              <a:solidFill>
                <a:srgbClr val="FFFFFF">
                  <a:lumMod val="85000"/>
                </a:srgbClr>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defTabSz="914400" eaLnBrk="1" fontAlgn="auto" hangingPunct="1">
                  <a:spcBef>
                    <a:spcPts val="0"/>
                  </a:spcBef>
                  <a:spcAft>
                    <a:spcPts val="0"/>
                  </a:spcAft>
                  <a:defRPr/>
                </a:pPr>
                <a:endParaRPr lang="en-GB" sz="1800" kern="0">
                  <a:solidFill>
                    <a:srgbClr val="000000"/>
                  </a:solidFill>
                  <a:latin typeface="Arial"/>
                </a:endParaRPr>
              </a:p>
            </p:txBody>
          </p:sp>
        </p:grpSp>
      </p:grpSp>
      <p:grpSp>
        <p:nvGrpSpPr>
          <p:cNvPr id="74" name="Group 73">
            <a:extLst>
              <a:ext uri="{FF2B5EF4-FFF2-40B4-BE49-F238E27FC236}">
                <a16:creationId xmlns:a16="http://schemas.microsoft.com/office/drawing/2014/main" id="{E55EC3B7-F112-472F-43AE-27A62FECDC05}"/>
              </a:ext>
            </a:extLst>
          </p:cNvPr>
          <p:cNvGrpSpPr/>
          <p:nvPr/>
        </p:nvGrpSpPr>
        <p:grpSpPr>
          <a:xfrm>
            <a:off x="8538839" y="2455261"/>
            <a:ext cx="1564530" cy="1114126"/>
            <a:chOff x="7014839" y="1727897"/>
            <a:chExt cx="1564530" cy="1114126"/>
          </a:xfrm>
        </p:grpSpPr>
        <p:grpSp>
          <p:nvGrpSpPr>
            <p:cNvPr id="38" name="Group 37">
              <a:extLst>
                <a:ext uri="{FF2B5EF4-FFF2-40B4-BE49-F238E27FC236}">
                  <a16:creationId xmlns:a16="http://schemas.microsoft.com/office/drawing/2014/main" id="{867F6C66-B1C2-4A5C-BACE-8AA04D7CB36A}"/>
                </a:ext>
              </a:extLst>
            </p:cNvPr>
            <p:cNvGrpSpPr/>
            <p:nvPr/>
          </p:nvGrpSpPr>
          <p:grpSpPr>
            <a:xfrm>
              <a:off x="7014839" y="1727897"/>
              <a:ext cx="210733" cy="1114126"/>
              <a:chOff x="8411608" y="1996307"/>
              <a:chExt cx="308535" cy="1348092"/>
            </a:xfrm>
          </p:grpSpPr>
          <p:sp>
            <p:nvSpPr>
              <p:cNvPr id="42" name="Arrow: Down 41">
                <a:extLst>
                  <a:ext uri="{FF2B5EF4-FFF2-40B4-BE49-F238E27FC236}">
                    <a16:creationId xmlns:a16="http://schemas.microsoft.com/office/drawing/2014/main" id="{3892985F-68F7-4705-A2D2-B959614D996A}"/>
                  </a:ext>
                </a:extLst>
              </p:cNvPr>
              <p:cNvSpPr/>
              <p:nvPr/>
            </p:nvSpPr>
            <p:spPr>
              <a:xfrm>
                <a:off x="8411608" y="2540890"/>
                <a:ext cx="308535" cy="803509"/>
              </a:xfrm>
              <a:prstGeom prst="downArrow">
                <a:avLst/>
              </a:prstGeom>
              <a:solidFill>
                <a:srgbClr val="81DEFF"/>
              </a:solidFill>
              <a:ln w="9525" cap="flat" cmpd="sng" algn="ctr">
                <a:noFill/>
                <a:prstDash val="solid"/>
              </a:ln>
              <a:effectLst/>
            </p:spPr>
            <p:txBody>
              <a:bodyPr rtlCol="0" anchor="ct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defTabSz="914400" eaLnBrk="1" fontAlgn="auto" hangingPunct="1">
                  <a:spcBef>
                    <a:spcPts val="0"/>
                  </a:spcBef>
                  <a:spcAft>
                    <a:spcPts val="0"/>
                  </a:spcAft>
                  <a:defRPr/>
                </a:pPr>
                <a:endParaRPr lang="en-GB" sz="1800" kern="0">
                  <a:solidFill>
                    <a:srgbClr val="000000"/>
                  </a:solidFill>
                  <a:latin typeface="Arial"/>
                </a:endParaRPr>
              </a:p>
            </p:txBody>
          </p:sp>
          <p:sp>
            <p:nvSpPr>
              <p:cNvPr id="43" name="Arrow: Down 42">
                <a:extLst>
                  <a:ext uri="{FF2B5EF4-FFF2-40B4-BE49-F238E27FC236}">
                    <a16:creationId xmlns:a16="http://schemas.microsoft.com/office/drawing/2014/main" id="{5147643E-CDEF-473E-B689-65A571F4F220}"/>
                  </a:ext>
                </a:extLst>
              </p:cNvPr>
              <p:cNvSpPr/>
              <p:nvPr/>
            </p:nvSpPr>
            <p:spPr>
              <a:xfrm flipV="1">
                <a:off x="8411608" y="1996307"/>
                <a:ext cx="308535" cy="556040"/>
              </a:xfrm>
              <a:prstGeom prst="downArrow">
                <a:avLst/>
              </a:prstGeom>
              <a:solidFill>
                <a:srgbClr val="AFEAFF"/>
              </a:solidFill>
              <a:ln w="9525" cap="flat" cmpd="sng" algn="ctr">
                <a:noFill/>
                <a:prstDash val="solid"/>
              </a:ln>
              <a:effectLst/>
            </p:spPr>
            <p:txBody>
              <a:bodyPr rtlCol="0" anchor="ct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defTabSz="914400" eaLnBrk="1" fontAlgn="auto" hangingPunct="1">
                  <a:spcBef>
                    <a:spcPts val="0"/>
                  </a:spcBef>
                  <a:spcAft>
                    <a:spcPts val="0"/>
                  </a:spcAft>
                  <a:defRPr/>
                </a:pPr>
                <a:endParaRPr lang="en-GB" sz="1800" kern="0">
                  <a:solidFill>
                    <a:srgbClr val="000000"/>
                  </a:solidFill>
                  <a:latin typeface="Arial"/>
                </a:endParaRPr>
              </a:p>
            </p:txBody>
          </p:sp>
        </p:grpSp>
        <p:sp>
          <p:nvSpPr>
            <p:cNvPr id="39" name="TextBox 99">
              <a:extLst>
                <a:ext uri="{FF2B5EF4-FFF2-40B4-BE49-F238E27FC236}">
                  <a16:creationId xmlns:a16="http://schemas.microsoft.com/office/drawing/2014/main" id="{D04BD880-2EA1-4B3F-BCD2-8936854F3B42}"/>
                </a:ext>
              </a:extLst>
            </p:cNvPr>
            <p:cNvSpPr txBox="1"/>
            <p:nvPr/>
          </p:nvSpPr>
          <p:spPr>
            <a:xfrm>
              <a:off x="7069898" y="2054100"/>
              <a:ext cx="1509471" cy="338554"/>
            </a:xfrm>
            <a:prstGeom prst="rect">
              <a:avLst/>
            </a:prstGeom>
            <a:noFill/>
          </p:spPr>
          <p:txBody>
            <a:bodyPr wrap="square" rtlCol="0">
              <a:spAutoFit/>
            </a:bodyP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r" defTabSz="914400" eaLnBrk="1" fontAlgn="auto" hangingPunct="1">
                <a:spcBef>
                  <a:spcPts val="0"/>
                </a:spcBef>
                <a:spcAft>
                  <a:spcPts val="0"/>
                </a:spcAft>
              </a:pPr>
              <a:r>
                <a:rPr lang="en-GB" sz="1600" b="1">
                  <a:solidFill>
                    <a:srgbClr val="000000"/>
                  </a:solidFill>
                  <a:latin typeface="Aptos" panose="020B0004020202020204" pitchFamily="34" charset="0"/>
                </a:rPr>
                <a:t>Capital Gain</a:t>
              </a:r>
            </a:p>
          </p:txBody>
        </p:sp>
      </p:grpSp>
      <p:sp>
        <p:nvSpPr>
          <p:cNvPr id="40" name="TextBox 100">
            <a:extLst>
              <a:ext uri="{FF2B5EF4-FFF2-40B4-BE49-F238E27FC236}">
                <a16:creationId xmlns:a16="http://schemas.microsoft.com/office/drawing/2014/main" id="{7E7ADBF3-157B-4372-A60E-9AB0C8AD2816}"/>
              </a:ext>
            </a:extLst>
          </p:cNvPr>
          <p:cNvSpPr txBox="1"/>
          <p:nvPr/>
        </p:nvSpPr>
        <p:spPr>
          <a:xfrm>
            <a:off x="5092826" y="4387137"/>
            <a:ext cx="1509471" cy="276999"/>
          </a:xfrm>
          <a:prstGeom prst="rect">
            <a:avLst/>
          </a:prstGeom>
          <a:noFill/>
        </p:spPr>
        <p:txBody>
          <a:bodyPr wrap="square" rtlCol="0">
            <a:spAutoFit/>
          </a:bodyP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defTabSz="914400" eaLnBrk="1" fontAlgn="auto" hangingPunct="1">
              <a:spcBef>
                <a:spcPts val="0"/>
              </a:spcBef>
              <a:spcAft>
                <a:spcPts val="0"/>
              </a:spcAft>
            </a:pPr>
            <a:r>
              <a:rPr lang="en-GB" sz="1200" b="1">
                <a:solidFill>
                  <a:srgbClr val="FFFFFF"/>
                </a:solidFill>
                <a:latin typeface="Aptos" panose="020B0004020202020204" pitchFamily="34" charset="0"/>
              </a:rPr>
              <a:t>3 years</a:t>
            </a:r>
          </a:p>
        </p:txBody>
      </p:sp>
      <p:sp>
        <p:nvSpPr>
          <p:cNvPr id="41" name="TextBox 101">
            <a:extLst>
              <a:ext uri="{FF2B5EF4-FFF2-40B4-BE49-F238E27FC236}">
                <a16:creationId xmlns:a16="http://schemas.microsoft.com/office/drawing/2014/main" id="{534E11E3-D322-4A33-B4C0-40D80C4B1D9C}"/>
              </a:ext>
            </a:extLst>
          </p:cNvPr>
          <p:cNvSpPr txBox="1"/>
          <p:nvPr/>
        </p:nvSpPr>
        <p:spPr>
          <a:xfrm>
            <a:off x="1844641" y="6411653"/>
            <a:ext cx="1903085" cy="253916"/>
          </a:xfrm>
          <a:prstGeom prst="rect">
            <a:avLst/>
          </a:prstGeom>
          <a:noFill/>
        </p:spPr>
        <p:txBody>
          <a:bodyPr wrap="none" rtlCol="0">
            <a:spAutoFit/>
          </a:bodyP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defTabSz="914400" eaLnBrk="1" fontAlgn="auto" hangingPunct="1">
              <a:spcBef>
                <a:spcPts val="0"/>
              </a:spcBef>
              <a:spcAft>
                <a:spcPts val="0"/>
              </a:spcAft>
            </a:pPr>
            <a:r>
              <a:rPr lang="en-GB" sz="1050">
                <a:solidFill>
                  <a:srgbClr val="000000"/>
                </a:solidFill>
                <a:latin typeface="Aptos" panose="020B0004020202020204" pitchFamily="34" charset="0"/>
              </a:rPr>
              <a:t>For illustrative purposes only</a:t>
            </a:r>
          </a:p>
        </p:txBody>
      </p:sp>
      <p:sp>
        <p:nvSpPr>
          <p:cNvPr id="72" name="Title 1">
            <a:extLst>
              <a:ext uri="{FF2B5EF4-FFF2-40B4-BE49-F238E27FC236}">
                <a16:creationId xmlns:a16="http://schemas.microsoft.com/office/drawing/2014/main" id="{1D35BF5F-74C8-1424-9369-1544B3F732AD}"/>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defTabSz="914400" eaLnBrk="1" fontAlgn="auto" hangingPunct="1">
              <a:spcBef>
                <a:spcPts val="0"/>
              </a:spcBef>
              <a:spcAft>
                <a:spcPts val="0"/>
              </a:spcAft>
              <a:defRPr/>
            </a:pPr>
            <a:r>
              <a:rPr lang="en-GB" sz="3600">
                <a:solidFill>
                  <a:srgbClr val="391C66"/>
                </a:solidFill>
                <a:latin typeface="Aptos Display" panose="020B0004020202020204" pitchFamily="34" charset="0"/>
                <a:ea typeface="ヒラギノ角ゴ Pro W3"/>
              </a:rPr>
              <a:t>What determines your gain per share</a:t>
            </a:r>
          </a:p>
        </p:txBody>
      </p:sp>
    </p:spTree>
    <p:custDataLst>
      <p:tags r:id="rId1"/>
    </p:custDataLst>
    <p:extLst>
      <p:ext uri="{BB962C8B-B14F-4D97-AF65-F5344CB8AC3E}">
        <p14:creationId xmlns:p14="http://schemas.microsoft.com/office/powerpoint/2010/main" val="1413637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extBox 101">
            <a:extLst>
              <a:ext uri="{FF2B5EF4-FFF2-40B4-BE49-F238E27FC236}">
                <a16:creationId xmlns:a16="http://schemas.microsoft.com/office/drawing/2014/main" id="{0887A1A0-2F98-1AD5-13C2-2781222F1C80}"/>
              </a:ext>
            </a:extLst>
          </p:cNvPr>
          <p:cNvSpPr txBox="1"/>
          <p:nvPr/>
        </p:nvSpPr>
        <p:spPr>
          <a:xfrm>
            <a:off x="802801" y="6286962"/>
            <a:ext cx="5418471" cy="253916"/>
          </a:xfrm>
          <a:prstGeom prst="rect">
            <a:avLst/>
          </a:prstGeom>
          <a:noFill/>
        </p:spPr>
        <p:txBody>
          <a:bodyPr wrap="none" rtlCol="0">
            <a:spAutoFit/>
          </a:bodyP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defTabSz="914400" eaLnBrk="1" fontAlgn="auto" hangingPunct="1">
              <a:spcBef>
                <a:spcPts val="0"/>
              </a:spcBef>
              <a:spcAft>
                <a:spcPts val="0"/>
              </a:spcAft>
            </a:pPr>
            <a:r>
              <a:rPr lang="en-GB" sz="1050" dirty="0">
                <a:solidFill>
                  <a:srgbClr val="000000"/>
                </a:solidFill>
                <a:latin typeface="Aptos" panose="020B0004020202020204" pitchFamily="34" charset="0"/>
              </a:rPr>
              <a:t>For illustrative purposes only.  The </a:t>
            </a:r>
            <a:r>
              <a:rPr lang="en-GB" sz="1050" dirty="0" err="1">
                <a:solidFill>
                  <a:srgbClr val="000000"/>
                </a:solidFill>
                <a:latin typeface="Aptos" panose="020B0004020202020204" pitchFamily="34" charset="0"/>
              </a:rPr>
              <a:t>Haleon</a:t>
            </a:r>
            <a:r>
              <a:rPr lang="en-GB" sz="1050" dirty="0">
                <a:solidFill>
                  <a:srgbClr val="000000"/>
                </a:solidFill>
                <a:latin typeface="Aptos" panose="020B0004020202020204" pitchFamily="34" charset="0"/>
              </a:rPr>
              <a:t> share price could be higher or lower at maturity.</a:t>
            </a:r>
          </a:p>
        </p:txBody>
      </p:sp>
      <p:grpSp>
        <p:nvGrpSpPr>
          <p:cNvPr id="127" name="Group 126">
            <a:extLst>
              <a:ext uri="{FF2B5EF4-FFF2-40B4-BE49-F238E27FC236}">
                <a16:creationId xmlns:a16="http://schemas.microsoft.com/office/drawing/2014/main" id="{4E5C987F-F302-26ED-1326-D847DFFD467A}"/>
              </a:ext>
            </a:extLst>
          </p:cNvPr>
          <p:cNvGrpSpPr/>
          <p:nvPr/>
        </p:nvGrpSpPr>
        <p:grpSpPr>
          <a:xfrm flipH="1">
            <a:off x="7606026" y="1575177"/>
            <a:ext cx="3301173" cy="462896"/>
            <a:chOff x="7662267" y="5037318"/>
            <a:chExt cx="3301173" cy="607342"/>
          </a:xfrm>
        </p:grpSpPr>
        <p:sp>
          <p:nvSpPr>
            <p:cNvPr id="128" name="TextBox 127">
              <a:extLst>
                <a:ext uri="{FF2B5EF4-FFF2-40B4-BE49-F238E27FC236}">
                  <a16:creationId xmlns:a16="http://schemas.microsoft.com/office/drawing/2014/main" id="{6058FA7C-AD05-94B0-226F-06CB95E8E83A}"/>
                </a:ext>
              </a:extLst>
            </p:cNvPr>
            <p:cNvSpPr txBox="1"/>
            <p:nvPr/>
          </p:nvSpPr>
          <p:spPr>
            <a:xfrm>
              <a:off x="7662267" y="5402369"/>
              <a:ext cx="3301173" cy="24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marL="0" marR="0" lvl="0" indent="0" defTabSz="914400" eaLnBrk="0" latinLnBrk="0" hangingPunct="0">
                <a:lnSpc>
                  <a:spcPct val="100000"/>
                </a:lnSpc>
                <a:buClrTx/>
                <a:buSzTx/>
                <a:buFontTx/>
                <a:buNone/>
                <a:tabLst/>
                <a:defRPr kumimoji="0" sz="1400" b="0" i="0" u="none" strike="noStrike" cap="none" normalizeH="0" baseline="0">
                  <a:ln>
                    <a:noFill/>
                  </a:ln>
                  <a:solidFill>
                    <a:srgbClr val="595959"/>
                  </a:solidFill>
                  <a:effectLst/>
                  <a:latin typeface="+mn-lt"/>
                </a:defRPr>
              </a:lvl1pPr>
              <a:lvl2pPr eaLnBrk="0" hangingPunct="0">
                <a:defRPr>
                  <a:latin typeface="Arial" panose="020B0604020202020204" pitchFamily="34" charset="0"/>
                </a:defRPr>
              </a:lvl2pPr>
              <a:lvl3pPr eaLnBrk="0" hangingPunct="0">
                <a:defRPr>
                  <a:latin typeface="Arial" panose="020B0604020202020204" pitchFamily="34" charset="0"/>
                </a:defRPr>
              </a:lvl3pPr>
              <a:lvl4pPr eaLnBrk="0" hangingPunct="0">
                <a:defRPr>
                  <a:latin typeface="Arial" panose="020B0604020202020204" pitchFamily="34" charset="0"/>
                </a:defRPr>
              </a:lvl4pPr>
              <a:lvl5pPr eaLnBrk="0" hangingPunct="0">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en-GB" sz="1200" dirty="0">
                  <a:solidFill>
                    <a:srgbClr val="000000"/>
                  </a:solidFill>
                  <a:latin typeface="Aptos" panose="020B0004020202020204" pitchFamily="34" charset="0"/>
                </a:rPr>
                <a:t>Share price used for illustrative purposes only</a:t>
              </a:r>
            </a:p>
          </p:txBody>
        </p:sp>
        <p:sp>
          <p:nvSpPr>
            <p:cNvPr id="129" name="TextBox 128">
              <a:extLst>
                <a:ext uri="{FF2B5EF4-FFF2-40B4-BE49-F238E27FC236}">
                  <a16:creationId xmlns:a16="http://schemas.microsoft.com/office/drawing/2014/main" id="{84BCACC2-DC3A-171D-97C6-B12878A66186}"/>
                </a:ext>
              </a:extLst>
            </p:cNvPr>
            <p:cNvSpPr txBox="1"/>
            <p:nvPr/>
          </p:nvSpPr>
          <p:spPr>
            <a:xfrm>
              <a:off x="7856685" y="5037318"/>
              <a:ext cx="495328" cy="32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marR="0" lvl="0" indent="0" defTabSz="914400" eaLnBrk="0" latinLnBrk="0" hangingPunct="0">
                <a:lnSpc>
                  <a:spcPct val="100000"/>
                </a:lnSpc>
                <a:buClrTx/>
                <a:buSzTx/>
                <a:buFontTx/>
                <a:buNone/>
                <a:tabLst/>
                <a:defRPr kumimoji="0" sz="1400" b="0" i="0" u="none" strike="noStrike" cap="none" normalizeH="0" baseline="0">
                  <a:ln>
                    <a:noFill/>
                  </a:ln>
                  <a:solidFill>
                    <a:srgbClr val="595959"/>
                  </a:solidFill>
                  <a:effectLst/>
                  <a:latin typeface="+mn-lt"/>
                </a:defRPr>
              </a:lvl1pPr>
              <a:lvl2pPr eaLnBrk="0" hangingPunct="0">
                <a:defRPr>
                  <a:latin typeface="Arial" panose="020B0604020202020204" pitchFamily="34" charset="0"/>
                </a:defRPr>
              </a:lvl2pPr>
              <a:lvl3pPr eaLnBrk="0" hangingPunct="0">
                <a:defRPr>
                  <a:latin typeface="Arial" panose="020B0604020202020204" pitchFamily="34" charset="0"/>
                </a:defRPr>
              </a:lvl3pPr>
              <a:lvl4pPr eaLnBrk="0" hangingPunct="0">
                <a:defRPr>
                  <a:latin typeface="Arial" panose="020B0604020202020204" pitchFamily="34" charset="0"/>
                </a:defRPr>
              </a:lvl4pPr>
              <a:lvl5pPr eaLnBrk="0" hangingPunct="0">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en-GB" sz="1600" dirty="0">
                  <a:solidFill>
                    <a:srgbClr val="000000"/>
                  </a:solidFill>
                  <a:latin typeface="Aptos" panose="020B0004020202020204" pitchFamily="34" charset="0"/>
                </a:rPr>
                <a:t>£3.60</a:t>
              </a:r>
            </a:p>
          </p:txBody>
        </p:sp>
      </p:grpSp>
      <p:grpSp>
        <p:nvGrpSpPr>
          <p:cNvPr id="117" name="Group 116">
            <a:extLst>
              <a:ext uri="{FF2B5EF4-FFF2-40B4-BE49-F238E27FC236}">
                <a16:creationId xmlns:a16="http://schemas.microsoft.com/office/drawing/2014/main" id="{728CC0B4-F07C-953D-6C28-ADF6B1A844CA}"/>
              </a:ext>
            </a:extLst>
          </p:cNvPr>
          <p:cNvGrpSpPr/>
          <p:nvPr/>
        </p:nvGrpSpPr>
        <p:grpSpPr>
          <a:xfrm>
            <a:off x="11110978" y="4445719"/>
            <a:ext cx="898389" cy="651682"/>
            <a:chOff x="7836834" y="5037318"/>
            <a:chExt cx="898389" cy="498803"/>
          </a:xfrm>
        </p:grpSpPr>
        <p:sp>
          <p:nvSpPr>
            <p:cNvPr id="118" name="TextBox 117">
              <a:extLst>
                <a:ext uri="{FF2B5EF4-FFF2-40B4-BE49-F238E27FC236}">
                  <a16:creationId xmlns:a16="http://schemas.microsoft.com/office/drawing/2014/main" id="{85955D43-A4F1-812E-164E-8455B8E0BB63}"/>
                </a:ext>
              </a:extLst>
            </p:cNvPr>
            <p:cNvSpPr txBox="1"/>
            <p:nvPr/>
          </p:nvSpPr>
          <p:spPr>
            <a:xfrm>
              <a:off x="7836834" y="5253431"/>
              <a:ext cx="898389" cy="28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marL="0" marR="0" lvl="0" indent="0" defTabSz="914400" eaLnBrk="0" latinLnBrk="0" hangingPunct="0">
                <a:lnSpc>
                  <a:spcPct val="100000"/>
                </a:lnSpc>
                <a:buClrTx/>
                <a:buSzTx/>
                <a:buFontTx/>
                <a:buNone/>
                <a:tabLst/>
                <a:defRPr kumimoji="0" sz="1400" b="0" i="0" u="none" strike="noStrike" cap="none" normalizeH="0" baseline="0">
                  <a:ln>
                    <a:noFill/>
                  </a:ln>
                  <a:solidFill>
                    <a:srgbClr val="595959"/>
                  </a:solidFill>
                  <a:effectLst/>
                  <a:latin typeface="+mn-lt"/>
                </a:defRPr>
              </a:lvl1pPr>
              <a:lvl2pPr eaLnBrk="0" hangingPunct="0">
                <a:defRPr>
                  <a:latin typeface="Arial" panose="020B0604020202020204" pitchFamily="34" charset="0"/>
                </a:defRPr>
              </a:lvl2pPr>
              <a:lvl3pPr eaLnBrk="0" hangingPunct="0">
                <a:defRPr>
                  <a:latin typeface="Arial" panose="020B0604020202020204" pitchFamily="34" charset="0"/>
                </a:defRPr>
              </a:lvl3pPr>
              <a:lvl4pPr eaLnBrk="0" hangingPunct="0">
                <a:defRPr>
                  <a:latin typeface="Arial" panose="020B0604020202020204" pitchFamily="34" charset="0"/>
                </a:defRPr>
              </a:lvl4pPr>
              <a:lvl5pPr eaLnBrk="0" hangingPunct="0">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en-GB" sz="1200">
                  <a:solidFill>
                    <a:srgbClr val="000000"/>
                  </a:solidFill>
                  <a:latin typeface="Aptos" panose="020B0004020202020204" pitchFamily="34" charset="0"/>
                </a:rPr>
                <a:t>Discounted Share Price</a:t>
              </a:r>
            </a:p>
          </p:txBody>
        </p:sp>
        <p:sp>
          <p:nvSpPr>
            <p:cNvPr id="119" name="TextBox 118">
              <a:extLst>
                <a:ext uri="{FF2B5EF4-FFF2-40B4-BE49-F238E27FC236}">
                  <a16:creationId xmlns:a16="http://schemas.microsoft.com/office/drawing/2014/main" id="{7B960FD1-6900-228B-511B-251A9E99312D}"/>
                </a:ext>
              </a:extLst>
            </p:cNvPr>
            <p:cNvSpPr txBox="1"/>
            <p:nvPr/>
          </p:nvSpPr>
          <p:spPr>
            <a:xfrm>
              <a:off x="7836834" y="5037318"/>
              <a:ext cx="495328" cy="18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marR="0" lvl="0" indent="0" defTabSz="914400" eaLnBrk="0" latinLnBrk="0" hangingPunct="0">
                <a:lnSpc>
                  <a:spcPct val="100000"/>
                </a:lnSpc>
                <a:buClrTx/>
                <a:buSzTx/>
                <a:buFontTx/>
                <a:buNone/>
                <a:tabLst/>
                <a:defRPr kumimoji="0" sz="1400" b="0" i="0" u="none" strike="noStrike" cap="none" normalizeH="0" baseline="0">
                  <a:ln>
                    <a:noFill/>
                  </a:ln>
                  <a:solidFill>
                    <a:srgbClr val="595959"/>
                  </a:solidFill>
                  <a:effectLst/>
                  <a:latin typeface="+mn-lt"/>
                </a:defRPr>
              </a:lvl1pPr>
              <a:lvl2pPr eaLnBrk="0" hangingPunct="0">
                <a:defRPr>
                  <a:latin typeface="Arial" panose="020B0604020202020204" pitchFamily="34" charset="0"/>
                </a:defRPr>
              </a:lvl2pPr>
              <a:lvl3pPr eaLnBrk="0" hangingPunct="0">
                <a:defRPr>
                  <a:latin typeface="Arial" panose="020B0604020202020204" pitchFamily="34" charset="0"/>
                </a:defRPr>
              </a:lvl3pPr>
              <a:lvl4pPr eaLnBrk="0" hangingPunct="0">
                <a:defRPr>
                  <a:latin typeface="Arial" panose="020B0604020202020204" pitchFamily="34" charset="0"/>
                </a:defRPr>
              </a:lvl4pPr>
              <a:lvl5pPr eaLnBrk="0" hangingPunct="0">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en-GB" sz="1600" dirty="0">
                  <a:solidFill>
                    <a:srgbClr val="000000"/>
                  </a:solidFill>
                  <a:latin typeface="Aptos" panose="020B0004020202020204" pitchFamily="34" charset="0"/>
                </a:rPr>
                <a:t>£2.27</a:t>
              </a:r>
            </a:p>
          </p:txBody>
        </p:sp>
      </p:grpSp>
      <p:sp>
        <p:nvSpPr>
          <p:cNvPr id="120" name="Arrow: Chevron 119">
            <a:extLst>
              <a:ext uri="{FF2B5EF4-FFF2-40B4-BE49-F238E27FC236}">
                <a16:creationId xmlns:a16="http://schemas.microsoft.com/office/drawing/2014/main" id="{565E3A19-A508-EB47-35C9-88414B021801}"/>
              </a:ext>
            </a:extLst>
          </p:cNvPr>
          <p:cNvSpPr/>
          <p:nvPr/>
        </p:nvSpPr>
        <p:spPr bwMode="auto">
          <a:xfrm>
            <a:off x="708749" y="4460461"/>
            <a:ext cx="113867" cy="133029"/>
          </a:xfrm>
          <a:prstGeom prst="chevron">
            <a:avLst/>
          </a:prstGeom>
          <a:solidFill>
            <a:srgbClr val="595959"/>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200" b="1" kern="0" err="1">
              <a:solidFill>
                <a:srgbClr val="000000"/>
              </a:solidFill>
              <a:latin typeface="Arial"/>
            </a:endParaRPr>
          </a:p>
        </p:txBody>
      </p:sp>
      <p:sp>
        <p:nvSpPr>
          <p:cNvPr id="121" name="Arrow: Chevron 120">
            <a:extLst>
              <a:ext uri="{FF2B5EF4-FFF2-40B4-BE49-F238E27FC236}">
                <a16:creationId xmlns:a16="http://schemas.microsoft.com/office/drawing/2014/main" id="{D9ABA5C8-43BB-392E-A51B-DA1989EC60EC}"/>
              </a:ext>
            </a:extLst>
          </p:cNvPr>
          <p:cNvSpPr/>
          <p:nvPr/>
        </p:nvSpPr>
        <p:spPr bwMode="auto">
          <a:xfrm flipH="1">
            <a:off x="10907199" y="4506885"/>
            <a:ext cx="113867" cy="133029"/>
          </a:xfrm>
          <a:prstGeom prst="chevron">
            <a:avLst/>
          </a:prstGeom>
          <a:solidFill>
            <a:srgbClr val="595959"/>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200" b="1" kern="0" err="1">
              <a:solidFill>
                <a:srgbClr val="000000"/>
              </a:solidFill>
              <a:latin typeface="Arial"/>
            </a:endParaRPr>
          </a:p>
        </p:txBody>
      </p:sp>
      <p:cxnSp>
        <p:nvCxnSpPr>
          <p:cNvPr id="124" name="Straight Connector 123">
            <a:extLst>
              <a:ext uri="{FF2B5EF4-FFF2-40B4-BE49-F238E27FC236}">
                <a16:creationId xmlns:a16="http://schemas.microsoft.com/office/drawing/2014/main" id="{A2DCD475-2AA4-3403-92BD-A47864128C4A}"/>
              </a:ext>
            </a:extLst>
          </p:cNvPr>
          <p:cNvCxnSpPr>
            <a:cxnSpLocks/>
          </p:cNvCxnSpPr>
          <p:nvPr/>
        </p:nvCxnSpPr>
        <p:spPr>
          <a:xfrm flipV="1">
            <a:off x="10780192" y="1461237"/>
            <a:ext cx="0" cy="90874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F859F501-7520-167E-1199-CDE281A17E9C}"/>
              </a:ext>
            </a:extLst>
          </p:cNvPr>
          <p:cNvCxnSpPr>
            <a:cxnSpLocks/>
          </p:cNvCxnSpPr>
          <p:nvPr/>
        </p:nvCxnSpPr>
        <p:spPr>
          <a:xfrm flipH="1">
            <a:off x="10004506" y="1450085"/>
            <a:ext cx="780448"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6" name="Oval 125">
            <a:extLst>
              <a:ext uri="{FF2B5EF4-FFF2-40B4-BE49-F238E27FC236}">
                <a16:creationId xmlns:a16="http://schemas.microsoft.com/office/drawing/2014/main" id="{07652299-4708-DD4D-A11B-A7E819794C4C}"/>
              </a:ext>
            </a:extLst>
          </p:cNvPr>
          <p:cNvSpPr/>
          <p:nvPr/>
        </p:nvSpPr>
        <p:spPr bwMode="auto">
          <a:xfrm flipH="1">
            <a:off x="10725247" y="2293482"/>
            <a:ext cx="119417" cy="118800"/>
          </a:xfrm>
          <a:prstGeom prst="ellipse">
            <a:avLst/>
          </a:prstGeom>
          <a:pattFill prst="dkDnDiag">
            <a:fgClr>
              <a:srgbClr val="00B6C9"/>
            </a:fgClr>
            <a:bgClr>
              <a:schemeClr val="bg1"/>
            </a:bgClr>
          </a:patt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t" anchorCtr="0" compatLnSpc="1">
            <a:prstTxWarp prst="textNoShape">
              <a:avLst/>
            </a:prstTxWarp>
          </a:bodyPr>
          <a:lstStyle/>
          <a:p>
            <a:endParaRPr lang="en-GB" err="1">
              <a:solidFill>
                <a:srgbClr val="000000"/>
              </a:solidFill>
            </a:endParaRPr>
          </a:p>
        </p:txBody>
      </p:sp>
      <p:sp>
        <p:nvSpPr>
          <p:cNvPr id="131" name="Title 1">
            <a:extLst>
              <a:ext uri="{FF2B5EF4-FFF2-40B4-BE49-F238E27FC236}">
                <a16:creationId xmlns:a16="http://schemas.microsoft.com/office/drawing/2014/main" id="{8D8B1E71-AAB7-EDE1-0320-BE2317F4A7B8}"/>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defTabSz="914400" eaLnBrk="1" fontAlgn="auto" hangingPunct="1">
              <a:spcBef>
                <a:spcPts val="0"/>
              </a:spcBef>
              <a:spcAft>
                <a:spcPts val="0"/>
              </a:spcAft>
              <a:defRPr/>
            </a:pPr>
            <a:r>
              <a:rPr lang="en-GB" sz="3600" dirty="0">
                <a:solidFill>
                  <a:srgbClr val="391C66"/>
                </a:solidFill>
                <a:latin typeface="Aptos Display" panose="020B0004020202020204" pitchFamily="34" charset="0"/>
                <a:ea typeface="ヒラギノ角ゴ Pro W3"/>
              </a:rPr>
              <a:t>Sharesave 2022 – share price performance</a:t>
            </a:r>
            <a:endParaRPr lang="en-GB" sz="3600" strike="sngStrike" dirty="0">
              <a:solidFill>
                <a:srgbClr val="FF0000"/>
              </a:solidFill>
              <a:latin typeface="Aptos Display" panose="020B0004020202020204" pitchFamily="34" charset="0"/>
              <a:ea typeface="ヒラギノ角ゴ Pro W3"/>
            </a:endParaRPr>
          </a:p>
        </p:txBody>
      </p:sp>
      <p:graphicFrame>
        <p:nvGraphicFramePr>
          <p:cNvPr id="6" name="Chart 5">
            <a:extLst>
              <a:ext uri="{FF2B5EF4-FFF2-40B4-BE49-F238E27FC236}">
                <a16:creationId xmlns:a16="http://schemas.microsoft.com/office/drawing/2014/main" id="{7523F5A1-52CF-2F41-2E67-3B7C11F316A5}"/>
              </a:ext>
            </a:extLst>
          </p:cNvPr>
          <p:cNvGraphicFramePr/>
          <p:nvPr>
            <p:extLst>
              <p:ext uri="{D42A27DB-BD31-4B8C-83A1-F6EECF244321}">
                <p14:modId xmlns:p14="http://schemas.microsoft.com/office/powerpoint/2010/main" val="1304707618"/>
              </p:ext>
            </p:extLst>
          </p:nvPr>
        </p:nvGraphicFramePr>
        <p:xfrm>
          <a:off x="802799" y="2070082"/>
          <a:ext cx="10104399" cy="421687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115">
            <a:extLst>
              <a:ext uri="{FF2B5EF4-FFF2-40B4-BE49-F238E27FC236}">
                <a16:creationId xmlns:a16="http://schemas.microsoft.com/office/drawing/2014/main" id="{5AFBBA6C-7D79-8021-37E2-3491C6BAF70A}"/>
              </a:ext>
            </a:extLst>
          </p:cNvPr>
          <p:cNvSpPr/>
          <p:nvPr/>
        </p:nvSpPr>
        <p:spPr bwMode="auto">
          <a:xfrm>
            <a:off x="1241395" y="4539578"/>
            <a:ext cx="9600571" cy="946822"/>
          </a:xfrm>
          <a:prstGeom prst="rect">
            <a:avLst/>
          </a:prstGeom>
          <a:solidFill>
            <a:schemeClr val="bg1">
              <a:alpha val="77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200" b="1" kern="0" err="1">
              <a:solidFill>
                <a:srgbClr val="000000"/>
              </a:solidFill>
              <a:latin typeface="Arial"/>
            </a:endParaRPr>
          </a:p>
        </p:txBody>
      </p:sp>
    </p:spTree>
    <p:extLst>
      <p:ext uri="{BB962C8B-B14F-4D97-AF65-F5344CB8AC3E}">
        <p14:creationId xmlns:p14="http://schemas.microsoft.com/office/powerpoint/2010/main" val="23541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p:cTn id="7" dur="500" fill="hold"/>
                                        <p:tgtEl>
                                          <p:spTgt spid="126"/>
                                        </p:tgtEl>
                                        <p:attrNameLst>
                                          <p:attrName>ppt_w</p:attrName>
                                        </p:attrNameLst>
                                      </p:cBhvr>
                                      <p:tavLst>
                                        <p:tav tm="0">
                                          <p:val>
                                            <p:fltVal val="0"/>
                                          </p:val>
                                        </p:tav>
                                        <p:tav tm="100000">
                                          <p:val>
                                            <p:strVal val="#ppt_w"/>
                                          </p:val>
                                        </p:tav>
                                      </p:tavLst>
                                    </p:anim>
                                    <p:anim calcmode="lin" valueType="num">
                                      <p:cBhvr>
                                        <p:cTn id="8" dur="500" fill="hold"/>
                                        <p:tgtEl>
                                          <p:spTgt spid="126"/>
                                        </p:tgtEl>
                                        <p:attrNameLst>
                                          <p:attrName>ppt_h</p:attrName>
                                        </p:attrNameLst>
                                      </p:cBhvr>
                                      <p:tavLst>
                                        <p:tav tm="0">
                                          <p:val>
                                            <p:fltVal val="0"/>
                                          </p:val>
                                        </p:tav>
                                        <p:tav tm="100000">
                                          <p:val>
                                            <p:strVal val="#ppt_h"/>
                                          </p:val>
                                        </p:tav>
                                      </p:tavLst>
                                    </p:anim>
                                    <p:animEffect transition="in" filter="fade">
                                      <p:cBhvr>
                                        <p:cTn id="9" dur="500"/>
                                        <p:tgtEl>
                                          <p:spTgt spid="126"/>
                                        </p:tgtEl>
                                      </p:cBhvr>
                                    </p:animEffect>
                                  </p:childTnLst>
                                </p:cTn>
                              </p:par>
                              <p:par>
                                <p:cTn id="10" presetID="10" presetClass="entr" presetSubtype="0" fill="hold" nodeType="with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fade">
                                      <p:cBhvr>
                                        <p:cTn id="12" dur="500"/>
                                        <p:tgtEl>
                                          <p:spTgt spid="127"/>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24"/>
                                        </p:tgtEl>
                                        <p:attrNameLst>
                                          <p:attrName>style.visibility</p:attrName>
                                        </p:attrNameLst>
                                      </p:cBhvr>
                                      <p:to>
                                        <p:strVal val="visible"/>
                                      </p:to>
                                    </p:set>
                                    <p:animEffect transition="in" filter="wipe(down)">
                                      <p:cBhvr>
                                        <p:cTn id="16" dur="500"/>
                                        <p:tgtEl>
                                          <p:spTgt spid="124"/>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125"/>
                                        </p:tgtEl>
                                        <p:attrNameLst>
                                          <p:attrName>style.visibility</p:attrName>
                                        </p:attrNameLst>
                                      </p:cBhvr>
                                      <p:to>
                                        <p:strVal val="visible"/>
                                      </p:to>
                                    </p:set>
                                    <p:animEffect transition="in" filter="wipe(right)">
                                      <p:cBhvr>
                                        <p:cTn id="20" dur="500"/>
                                        <p:tgtEl>
                                          <p:spTgt spid="1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0"/>
                                        </p:tgtEl>
                                        <p:attrNameLst>
                                          <p:attrName>style.visibility</p:attrName>
                                        </p:attrNameLst>
                                      </p:cBhvr>
                                      <p:to>
                                        <p:strVal val="visible"/>
                                      </p:to>
                                    </p:set>
                                    <p:animEffect transition="in" filter="fade">
                                      <p:cBhvr>
                                        <p:cTn id="28" dur="500"/>
                                        <p:tgtEl>
                                          <p:spTgt spid="1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1"/>
                                        </p:tgtEl>
                                        <p:attrNameLst>
                                          <p:attrName>style.visibility</p:attrName>
                                        </p:attrNameLst>
                                      </p:cBhvr>
                                      <p:to>
                                        <p:strVal val="visible"/>
                                      </p:to>
                                    </p:set>
                                    <p:animEffect transition="in" filter="fade">
                                      <p:cBhvr>
                                        <p:cTn id="31" dur="500"/>
                                        <p:tgtEl>
                                          <p:spTgt spid="121"/>
                                        </p:tgtEl>
                                      </p:cBhvr>
                                    </p:animEffect>
                                  </p:childTnLst>
                                </p:cTn>
                              </p:par>
                              <p:par>
                                <p:cTn id="32" presetID="10" presetClass="entr" presetSubtype="0" fill="hold"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6"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41F999B2-861A-E341-9DDD-D756658094B5}"/>
              </a:ext>
            </a:extLst>
          </p:cNvPr>
          <p:cNvSpPr txBox="1"/>
          <p:nvPr/>
        </p:nvSpPr>
        <p:spPr>
          <a:xfrm>
            <a:off x="1047822" y="5872623"/>
            <a:ext cx="485545" cy="276999"/>
          </a:xfrm>
          <a:prstGeom prst="rect">
            <a:avLst/>
          </a:prstGeom>
          <a:noFill/>
        </p:spPr>
        <p:txBody>
          <a:bodyPr wrap="square" rtlCol="0">
            <a:spAutoFit/>
          </a:bodyPr>
          <a:lstStyle/>
          <a:p>
            <a:r>
              <a:rPr lang="en-GB" sz="1200">
                <a:latin typeface="Aptos" panose="020B0004020202020204" pitchFamily="34" charset="0"/>
              </a:rPr>
              <a:t>£0</a:t>
            </a:r>
          </a:p>
        </p:txBody>
      </p:sp>
      <p:sp>
        <p:nvSpPr>
          <p:cNvPr id="107" name="TextBox 106">
            <a:extLst>
              <a:ext uri="{FF2B5EF4-FFF2-40B4-BE49-F238E27FC236}">
                <a16:creationId xmlns:a16="http://schemas.microsoft.com/office/drawing/2014/main" id="{BE235852-FF81-B5F7-02DC-177FCA2BD61C}"/>
              </a:ext>
            </a:extLst>
          </p:cNvPr>
          <p:cNvSpPr txBox="1"/>
          <p:nvPr/>
        </p:nvSpPr>
        <p:spPr>
          <a:xfrm>
            <a:off x="907112" y="5093162"/>
            <a:ext cx="577692" cy="276999"/>
          </a:xfrm>
          <a:prstGeom prst="rect">
            <a:avLst/>
          </a:prstGeom>
          <a:noFill/>
        </p:spPr>
        <p:txBody>
          <a:bodyPr wrap="square" rtlCol="0">
            <a:spAutoFit/>
          </a:bodyPr>
          <a:lstStyle/>
          <a:p>
            <a:r>
              <a:rPr lang="en-GB" sz="1200">
                <a:latin typeface="Aptos" panose="020B0004020202020204" pitchFamily="34" charset="0"/>
              </a:rPr>
              <a:t>100p</a:t>
            </a:r>
          </a:p>
        </p:txBody>
      </p:sp>
      <p:sp>
        <p:nvSpPr>
          <p:cNvPr id="111" name="TextBox 110">
            <a:extLst>
              <a:ext uri="{FF2B5EF4-FFF2-40B4-BE49-F238E27FC236}">
                <a16:creationId xmlns:a16="http://schemas.microsoft.com/office/drawing/2014/main" id="{F3277A4A-9112-87B2-1F35-2BB0BB30FC2E}"/>
              </a:ext>
            </a:extLst>
          </p:cNvPr>
          <p:cNvSpPr txBox="1"/>
          <p:nvPr/>
        </p:nvSpPr>
        <p:spPr>
          <a:xfrm>
            <a:off x="907113" y="4313699"/>
            <a:ext cx="626255" cy="276999"/>
          </a:xfrm>
          <a:prstGeom prst="rect">
            <a:avLst/>
          </a:prstGeom>
          <a:noFill/>
        </p:spPr>
        <p:txBody>
          <a:bodyPr wrap="square" rtlCol="0">
            <a:spAutoFit/>
          </a:bodyPr>
          <a:lstStyle/>
          <a:p>
            <a:r>
              <a:rPr lang="en-GB" sz="1200">
                <a:latin typeface="Aptos" panose="020B0004020202020204" pitchFamily="34" charset="0"/>
              </a:rPr>
              <a:t>200p</a:t>
            </a:r>
          </a:p>
        </p:txBody>
      </p:sp>
      <p:sp>
        <p:nvSpPr>
          <p:cNvPr id="122" name="Rectangle 121">
            <a:extLst>
              <a:ext uri="{FF2B5EF4-FFF2-40B4-BE49-F238E27FC236}">
                <a16:creationId xmlns:a16="http://schemas.microsoft.com/office/drawing/2014/main" id="{41FF89CA-F754-742A-9AC8-214E09710AE1}"/>
              </a:ext>
            </a:extLst>
          </p:cNvPr>
          <p:cNvSpPr/>
          <p:nvPr/>
        </p:nvSpPr>
        <p:spPr bwMode="auto">
          <a:xfrm>
            <a:off x="1385752" y="2429055"/>
            <a:ext cx="2852574" cy="3615255"/>
          </a:xfrm>
          <a:prstGeom prst="rect">
            <a:avLst/>
          </a:prstGeom>
          <a:pattFill prst="lgGrid">
            <a:fgClr>
              <a:schemeClr val="bg1">
                <a:lumMod val="85000"/>
              </a:schemeClr>
            </a:fgClr>
            <a:bgClr>
              <a:schemeClr val="bg1"/>
            </a:bgClr>
          </a:patt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rgbClr val="FFFFFF"/>
              </a:buClr>
              <a:buFont typeface="Arial" pitchFamily="34" charset="0"/>
              <a:buChar char="–"/>
            </a:pPr>
            <a:endParaRPr lang="en-GB" sz="1200" b="1" kern="0" err="1">
              <a:solidFill>
                <a:srgbClr val="000000"/>
              </a:solidFill>
            </a:endParaRPr>
          </a:p>
        </p:txBody>
      </p:sp>
      <p:grpSp>
        <p:nvGrpSpPr>
          <p:cNvPr id="191" name="Group 190">
            <a:extLst>
              <a:ext uri="{FF2B5EF4-FFF2-40B4-BE49-F238E27FC236}">
                <a16:creationId xmlns:a16="http://schemas.microsoft.com/office/drawing/2014/main" id="{214CFD40-C618-F0CB-FDB0-ADBEA9F43A3D}"/>
              </a:ext>
            </a:extLst>
          </p:cNvPr>
          <p:cNvGrpSpPr/>
          <p:nvPr/>
        </p:nvGrpSpPr>
        <p:grpSpPr>
          <a:xfrm>
            <a:off x="3243675" y="3311082"/>
            <a:ext cx="856807" cy="459181"/>
            <a:chOff x="1308606" y="2996939"/>
            <a:chExt cx="856807" cy="459181"/>
          </a:xfrm>
        </p:grpSpPr>
        <p:sp>
          <p:nvSpPr>
            <p:cNvPr id="192" name="Rectangle 16">
              <a:extLst>
                <a:ext uri="{FF2B5EF4-FFF2-40B4-BE49-F238E27FC236}">
                  <a16:creationId xmlns:a16="http://schemas.microsoft.com/office/drawing/2014/main" id="{6808FF81-5475-D095-D3A2-AA37B3968327}"/>
                </a:ext>
              </a:extLst>
            </p:cNvPr>
            <p:cNvSpPr>
              <a:spLocks noChangeArrowheads="1"/>
            </p:cNvSpPr>
            <p:nvPr/>
          </p:nvSpPr>
          <p:spPr bwMode="auto">
            <a:xfrm>
              <a:off x="1348458" y="2996939"/>
              <a:ext cx="8169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US" altLang="en-US" sz="1400" b="1" dirty="0">
                  <a:solidFill>
                    <a:srgbClr val="00A5E3"/>
                  </a:solidFill>
                  <a:latin typeface="Aptos" panose="020B0004020202020204" pitchFamily="34" charset="0"/>
                </a:rPr>
                <a:t>£1.33 gain</a:t>
              </a:r>
            </a:p>
          </p:txBody>
        </p:sp>
        <p:sp>
          <p:nvSpPr>
            <p:cNvPr id="193" name="Rectangle 16">
              <a:extLst>
                <a:ext uri="{FF2B5EF4-FFF2-40B4-BE49-F238E27FC236}">
                  <a16:creationId xmlns:a16="http://schemas.microsoft.com/office/drawing/2014/main" id="{D81B4406-734E-6B14-9A44-A9010967630A}"/>
                </a:ext>
              </a:extLst>
            </p:cNvPr>
            <p:cNvSpPr>
              <a:spLocks noChangeArrowheads="1"/>
            </p:cNvSpPr>
            <p:nvPr/>
          </p:nvSpPr>
          <p:spPr bwMode="auto">
            <a:xfrm>
              <a:off x="1308606" y="3240676"/>
              <a:ext cx="7674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US" altLang="en-US" sz="1400" b="1" dirty="0">
                  <a:solidFill>
                    <a:srgbClr val="00A5E3"/>
                  </a:solidFill>
                  <a:latin typeface="Aptos" panose="020B0004020202020204" pitchFamily="34" charset="0"/>
                </a:rPr>
                <a:t>per share</a:t>
              </a:r>
            </a:p>
          </p:txBody>
        </p:sp>
      </p:grpSp>
      <p:grpSp>
        <p:nvGrpSpPr>
          <p:cNvPr id="348" name="Group 347">
            <a:extLst>
              <a:ext uri="{FF2B5EF4-FFF2-40B4-BE49-F238E27FC236}">
                <a16:creationId xmlns:a16="http://schemas.microsoft.com/office/drawing/2014/main" id="{38D2641C-ABE6-B65E-5A96-25EBAE1F43D5}"/>
              </a:ext>
            </a:extLst>
          </p:cNvPr>
          <p:cNvGrpSpPr/>
          <p:nvPr/>
        </p:nvGrpSpPr>
        <p:grpSpPr>
          <a:xfrm>
            <a:off x="2930550" y="3092696"/>
            <a:ext cx="211703" cy="1087518"/>
            <a:chOff x="2438425" y="2628185"/>
            <a:chExt cx="211703" cy="2148449"/>
          </a:xfrm>
        </p:grpSpPr>
        <p:cxnSp>
          <p:nvCxnSpPr>
            <p:cNvPr id="341" name="Straight Connector 340">
              <a:extLst>
                <a:ext uri="{FF2B5EF4-FFF2-40B4-BE49-F238E27FC236}">
                  <a16:creationId xmlns:a16="http://schemas.microsoft.com/office/drawing/2014/main" id="{9853C168-440D-6392-1FA1-2083AE193D6A}"/>
                </a:ext>
              </a:extLst>
            </p:cNvPr>
            <p:cNvCxnSpPr>
              <a:cxnSpLocks/>
            </p:cNvCxnSpPr>
            <p:nvPr/>
          </p:nvCxnSpPr>
          <p:spPr>
            <a:xfrm>
              <a:off x="2438425" y="2628185"/>
              <a:ext cx="139675" cy="0"/>
            </a:xfrm>
            <a:prstGeom prst="line">
              <a:avLst/>
            </a:prstGeom>
            <a:ln w="9525">
              <a:solidFill>
                <a:srgbClr val="0085B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3" name="Straight Connector 342">
              <a:extLst>
                <a:ext uri="{FF2B5EF4-FFF2-40B4-BE49-F238E27FC236}">
                  <a16:creationId xmlns:a16="http://schemas.microsoft.com/office/drawing/2014/main" id="{877648DB-0CC8-ED7C-120C-0E24D3E2FE35}"/>
                </a:ext>
              </a:extLst>
            </p:cNvPr>
            <p:cNvCxnSpPr>
              <a:cxnSpLocks/>
            </p:cNvCxnSpPr>
            <p:nvPr/>
          </p:nvCxnSpPr>
          <p:spPr>
            <a:xfrm>
              <a:off x="2438425" y="4776634"/>
              <a:ext cx="139675" cy="0"/>
            </a:xfrm>
            <a:prstGeom prst="line">
              <a:avLst/>
            </a:prstGeom>
            <a:ln w="9525">
              <a:solidFill>
                <a:srgbClr val="0085B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4" name="Straight Connector 343">
              <a:extLst>
                <a:ext uri="{FF2B5EF4-FFF2-40B4-BE49-F238E27FC236}">
                  <a16:creationId xmlns:a16="http://schemas.microsoft.com/office/drawing/2014/main" id="{949DB099-622A-1F65-7B0B-753A95E174D4}"/>
                </a:ext>
              </a:extLst>
            </p:cNvPr>
            <p:cNvCxnSpPr>
              <a:cxnSpLocks/>
            </p:cNvCxnSpPr>
            <p:nvPr/>
          </p:nvCxnSpPr>
          <p:spPr>
            <a:xfrm>
              <a:off x="2584463" y="2661857"/>
              <a:ext cx="0" cy="2090888"/>
            </a:xfrm>
            <a:prstGeom prst="line">
              <a:avLst/>
            </a:prstGeom>
            <a:ln w="9525">
              <a:solidFill>
                <a:srgbClr val="0085B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a:extLst>
                <a:ext uri="{FF2B5EF4-FFF2-40B4-BE49-F238E27FC236}">
                  <a16:creationId xmlns:a16="http://schemas.microsoft.com/office/drawing/2014/main" id="{201B77D8-8380-7DAF-7192-A772718B6556}"/>
                </a:ext>
              </a:extLst>
            </p:cNvPr>
            <p:cNvCxnSpPr>
              <a:cxnSpLocks/>
            </p:cNvCxnSpPr>
            <p:nvPr/>
          </p:nvCxnSpPr>
          <p:spPr>
            <a:xfrm>
              <a:off x="2600365" y="3592100"/>
              <a:ext cx="49763" cy="0"/>
            </a:xfrm>
            <a:prstGeom prst="line">
              <a:avLst/>
            </a:prstGeom>
            <a:ln w="9525">
              <a:solidFill>
                <a:srgbClr val="0085B4"/>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349" name="Group 348">
            <a:extLst>
              <a:ext uri="{FF2B5EF4-FFF2-40B4-BE49-F238E27FC236}">
                <a16:creationId xmlns:a16="http://schemas.microsoft.com/office/drawing/2014/main" id="{992F6CBA-26D7-10EB-28E6-3350D1166EC0}"/>
              </a:ext>
            </a:extLst>
          </p:cNvPr>
          <p:cNvGrpSpPr/>
          <p:nvPr/>
        </p:nvGrpSpPr>
        <p:grpSpPr>
          <a:xfrm>
            <a:off x="5853183" y="2770888"/>
            <a:ext cx="4869570" cy="2246217"/>
            <a:chOff x="3335030" y="2043881"/>
            <a:chExt cx="4869570" cy="2246217"/>
          </a:xfrm>
        </p:grpSpPr>
        <p:sp>
          <p:nvSpPr>
            <p:cNvPr id="350" name="Rounded Rectangle 7">
              <a:extLst>
                <a:ext uri="{FF2B5EF4-FFF2-40B4-BE49-F238E27FC236}">
                  <a16:creationId xmlns:a16="http://schemas.microsoft.com/office/drawing/2014/main" id="{2CAF1A0D-E86D-7455-807A-589D75663CD5}"/>
                </a:ext>
              </a:extLst>
            </p:cNvPr>
            <p:cNvSpPr/>
            <p:nvPr/>
          </p:nvSpPr>
          <p:spPr>
            <a:xfrm>
              <a:off x="3482704" y="2378279"/>
              <a:ext cx="4721896" cy="1911819"/>
            </a:xfrm>
            <a:prstGeom prst="roundRect">
              <a:avLst/>
            </a:prstGeom>
            <a:solidFill>
              <a:srgbClr val="FFFFFF"/>
            </a:solidFill>
            <a:ln w="31750" cap="flat" cmpd="sng" algn="ctr">
              <a:solidFill>
                <a:srgbClr val="1DC4FF"/>
              </a:solidFill>
              <a:prstDash val="sysDash"/>
              <a:miter lim="800000"/>
            </a:ln>
            <a:effectLst/>
          </p:spPr>
          <p:txBody>
            <a:bodyPr rtlCol="0" anchor="ctr"/>
            <a:lstStyle/>
            <a:p>
              <a:pPr algn="ctr" defTabSz="914400" eaLnBrk="1" fontAlgn="auto" hangingPunct="1">
                <a:spcBef>
                  <a:spcPts val="0"/>
                </a:spcBef>
                <a:spcAft>
                  <a:spcPts val="0"/>
                </a:spcAft>
                <a:defRPr/>
              </a:pPr>
              <a:endParaRPr lang="en-GB" kern="0">
                <a:solidFill>
                  <a:srgbClr val="B5C2E5"/>
                </a:solidFill>
                <a:latin typeface="MS London"/>
                <a:ea typeface="+mn-ea"/>
                <a:cs typeface="+mn-cs"/>
              </a:endParaRPr>
            </a:p>
          </p:txBody>
        </p:sp>
        <p:grpSp>
          <p:nvGrpSpPr>
            <p:cNvPr id="351" name="Group 350">
              <a:extLst>
                <a:ext uri="{FF2B5EF4-FFF2-40B4-BE49-F238E27FC236}">
                  <a16:creationId xmlns:a16="http://schemas.microsoft.com/office/drawing/2014/main" id="{A75BA533-FF69-6765-D58E-F88FE235C79C}"/>
                </a:ext>
              </a:extLst>
            </p:cNvPr>
            <p:cNvGrpSpPr/>
            <p:nvPr/>
          </p:nvGrpSpPr>
          <p:grpSpPr>
            <a:xfrm>
              <a:off x="3335030" y="2043881"/>
              <a:ext cx="466446" cy="644882"/>
              <a:chOff x="7831213" y="3502088"/>
              <a:chExt cx="1156990" cy="1599591"/>
            </a:xfrm>
          </p:grpSpPr>
          <p:sp>
            <p:nvSpPr>
              <p:cNvPr id="352" name="Freeform 148">
                <a:extLst>
                  <a:ext uri="{FF2B5EF4-FFF2-40B4-BE49-F238E27FC236}">
                    <a16:creationId xmlns:a16="http://schemas.microsoft.com/office/drawing/2014/main" id="{58A0B4F6-2169-ECBF-1321-FC5A58723BC3}"/>
                  </a:ext>
                </a:extLst>
              </p:cNvPr>
              <p:cNvSpPr/>
              <p:nvPr/>
            </p:nvSpPr>
            <p:spPr>
              <a:xfrm>
                <a:off x="8295558" y="4585310"/>
                <a:ext cx="4868" cy="7868"/>
              </a:xfrm>
              <a:custGeom>
                <a:avLst/>
                <a:gdLst>
                  <a:gd name="connsiteX0" fmla="*/ 0 w 4868"/>
                  <a:gd name="connsiteY0" fmla="*/ 0 h 7868"/>
                  <a:gd name="connsiteX1" fmla="*/ 4868 w 4868"/>
                  <a:gd name="connsiteY1" fmla="*/ 3786 h 7868"/>
                  <a:gd name="connsiteX2" fmla="*/ 4033 w 4868"/>
                  <a:gd name="connsiteY2" fmla="*/ 7868 h 7868"/>
                  <a:gd name="connsiteX3" fmla="*/ 0 w 4868"/>
                  <a:gd name="connsiteY3" fmla="*/ 0 h 7868"/>
                </a:gdLst>
                <a:ahLst/>
                <a:cxnLst>
                  <a:cxn ang="0">
                    <a:pos x="connsiteX0" y="connsiteY0"/>
                  </a:cxn>
                  <a:cxn ang="0">
                    <a:pos x="connsiteX1" y="connsiteY1"/>
                  </a:cxn>
                  <a:cxn ang="0">
                    <a:pos x="connsiteX2" y="connsiteY2"/>
                  </a:cxn>
                  <a:cxn ang="0">
                    <a:pos x="connsiteX3" y="connsiteY3"/>
                  </a:cxn>
                </a:cxnLst>
                <a:rect l="l" t="t" r="r" b="b"/>
                <a:pathLst>
                  <a:path w="4868" h="7868">
                    <a:moveTo>
                      <a:pt x="0" y="0"/>
                    </a:moveTo>
                    <a:lnTo>
                      <a:pt x="4868" y="3786"/>
                    </a:lnTo>
                    <a:lnTo>
                      <a:pt x="4033" y="7868"/>
                    </a:lnTo>
                    <a:lnTo>
                      <a:pt x="0" y="0"/>
                    </a:lnTo>
                    <a:close/>
                  </a:path>
                </a:pathLst>
              </a:custGeom>
              <a:solidFill>
                <a:srgbClr val="F0C4A9"/>
              </a:solidFill>
              <a:ln w="6350" cap="flat" cmpd="sng" algn="ctr">
                <a:noFill/>
                <a:prstDash val="solid"/>
                <a:miter lim="800000"/>
              </a:ln>
              <a:effectLst/>
            </p:spPr>
            <p:txBody>
              <a:bodyPr rtlCol="0" anchor="ctr"/>
              <a:lstStyle/>
              <a:p>
                <a:pPr algn="ctr" defTabSz="914400" eaLnBrk="1" fontAlgn="auto" hangingPunct="1">
                  <a:spcBef>
                    <a:spcPts val="0"/>
                  </a:spcBef>
                  <a:spcAft>
                    <a:spcPts val="0"/>
                  </a:spcAft>
                  <a:defRPr/>
                </a:pPr>
                <a:endParaRPr lang="en-GB" kern="0">
                  <a:solidFill>
                    <a:srgbClr val="B5C2E5"/>
                  </a:solidFill>
                  <a:latin typeface="MS London"/>
                  <a:ea typeface="+mn-ea"/>
                  <a:cs typeface="+mn-cs"/>
                </a:endParaRPr>
              </a:p>
            </p:txBody>
          </p:sp>
          <p:sp>
            <p:nvSpPr>
              <p:cNvPr id="353" name="Freeform 149">
                <a:extLst>
                  <a:ext uri="{FF2B5EF4-FFF2-40B4-BE49-F238E27FC236}">
                    <a16:creationId xmlns:a16="http://schemas.microsoft.com/office/drawing/2014/main" id="{EF159726-A887-4C35-8B43-9200145C7F0A}"/>
                  </a:ext>
                </a:extLst>
              </p:cNvPr>
              <p:cNvSpPr/>
              <p:nvPr/>
            </p:nvSpPr>
            <p:spPr>
              <a:xfrm>
                <a:off x="8115580" y="3760640"/>
                <a:ext cx="605729" cy="785445"/>
              </a:xfrm>
              <a:custGeom>
                <a:avLst/>
                <a:gdLst>
                  <a:gd name="connsiteX0" fmla="*/ 271867 w 605729"/>
                  <a:gd name="connsiteY0" fmla="*/ 0 h 785445"/>
                  <a:gd name="connsiteX1" fmla="*/ 441368 w 605729"/>
                  <a:gd name="connsiteY1" fmla="*/ 114848 h 785445"/>
                  <a:gd name="connsiteX2" fmla="*/ 588540 w 605729"/>
                  <a:gd name="connsiteY2" fmla="*/ 229507 h 785445"/>
                  <a:gd name="connsiteX3" fmla="*/ 591099 w 605729"/>
                  <a:gd name="connsiteY3" fmla="*/ 233648 h 785445"/>
                  <a:gd name="connsiteX4" fmla="*/ 600184 w 605729"/>
                  <a:gd name="connsiteY4" fmla="*/ 255531 h 785445"/>
                  <a:gd name="connsiteX5" fmla="*/ 601390 w 605729"/>
                  <a:gd name="connsiteY5" fmla="*/ 339310 h 785445"/>
                  <a:gd name="connsiteX6" fmla="*/ 604504 w 605729"/>
                  <a:gd name="connsiteY6" fmla="*/ 353061 h 785445"/>
                  <a:gd name="connsiteX7" fmla="*/ 604898 w 605729"/>
                  <a:gd name="connsiteY7" fmla="*/ 387007 h 785445"/>
                  <a:gd name="connsiteX8" fmla="*/ 603502 w 605729"/>
                  <a:gd name="connsiteY8" fmla="*/ 392994 h 785445"/>
                  <a:gd name="connsiteX9" fmla="*/ 603894 w 605729"/>
                  <a:gd name="connsiteY9" fmla="*/ 402838 h 785445"/>
                  <a:gd name="connsiteX10" fmla="*/ 602938 w 605729"/>
                  <a:gd name="connsiteY10" fmla="*/ 409471 h 785445"/>
                  <a:gd name="connsiteX11" fmla="*/ 603894 w 605729"/>
                  <a:gd name="connsiteY11" fmla="*/ 433478 h 785445"/>
                  <a:gd name="connsiteX12" fmla="*/ 600294 w 605729"/>
                  <a:gd name="connsiteY12" fmla="*/ 458474 h 785445"/>
                  <a:gd name="connsiteX13" fmla="*/ 596945 w 605729"/>
                  <a:gd name="connsiteY13" fmla="*/ 468319 h 785445"/>
                  <a:gd name="connsiteX14" fmla="*/ 595101 w 605729"/>
                  <a:gd name="connsiteY14" fmla="*/ 481048 h 785445"/>
                  <a:gd name="connsiteX15" fmla="*/ 569226 w 605729"/>
                  <a:gd name="connsiteY15" fmla="*/ 534642 h 785445"/>
                  <a:gd name="connsiteX16" fmla="*/ 563518 w 605729"/>
                  <a:gd name="connsiteY16" fmla="*/ 540398 h 785445"/>
                  <a:gd name="connsiteX17" fmla="*/ 557632 w 605729"/>
                  <a:gd name="connsiteY17" fmla="*/ 550724 h 785445"/>
                  <a:gd name="connsiteX18" fmla="*/ 546174 w 605729"/>
                  <a:gd name="connsiteY18" fmla="*/ 564567 h 785445"/>
                  <a:gd name="connsiteX19" fmla="*/ 539480 w 605729"/>
                  <a:gd name="connsiteY19" fmla="*/ 570488 h 785445"/>
                  <a:gd name="connsiteX20" fmla="*/ 535760 w 605729"/>
                  <a:gd name="connsiteY20" fmla="*/ 577015 h 785445"/>
                  <a:gd name="connsiteX21" fmla="*/ 528660 w 605729"/>
                  <a:gd name="connsiteY21" fmla="*/ 585159 h 785445"/>
                  <a:gd name="connsiteX22" fmla="*/ 520948 w 605729"/>
                  <a:gd name="connsiteY22" fmla="*/ 598689 h 785445"/>
                  <a:gd name="connsiteX23" fmla="*/ 486052 w 605729"/>
                  <a:gd name="connsiteY23" fmla="*/ 631120 h 785445"/>
                  <a:gd name="connsiteX24" fmla="*/ 484225 w 605729"/>
                  <a:gd name="connsiteY24" fmla="*/ 631946 h 785445"/>
                  <a:gd name="connsiteX25" fmla="*/ 469602 w 605729"/>
                  <a:gd name="connsiteY25" fmla="*/ 642926 h 785445"/>
                  <a:gd name="connsiteX26" fmla="*/ 458932 w 605729"/>
                  <a:gd name="connsiteY26" fmla="*/ 647750 h 785445"/>
                  <a:gd name="connsiteX27" fmla="*/ 471149 w 605729"/>
                  <a:gd name="connsiteY27" fmla="*/ 624620 h 785445"/>
                  <a:gd name="connsiteX28" fmla="*/ 487360 w 605729"/>
                  <a:gd name="connsiteY28" fmla="*/ 522123 h 785445"/>
                  <a:gd name="connsiteX29" fmla="*/ 487360 w 605729"/>
                  <a:gd name="connsiteY29" fmla="*/ 522123 h 785445"/>
                  <a:gd name="connsiteX30" fmla="*/ 483169 w 605729"/>
                  <a:gd name="connsiteY30" fmla="*/ 575191 h 785445"/>
                  <a:gd name="connsiteX31" fmla="*/ 471149 w 605729"/>
                  <a:gd name="connsiteY31" fmla="*/ 624619 h 785445"/>
                  <a:gd name="connsiteX32" fmla="*/ 458932 w 605729"/>
                  <a:gd name="connsiteY32" fmla="*/ 647749 h 785445"/>
                  <a:gd name="connsiteX33" fmla="*/ 454856 w 605729"/>
                  <a:gd name="connsiteY33" fmla="*/ 649592 h 785445"/>
                  <a:gd name="connsiteX34" fmla="*/ 450525 w 605729"/>
                  <a:gd name="connsiteY34" fmla="*/ 652935 h 785445"/>
                  <a:gd name="connsiteX35" fmla="*/ 447732 w 605729"/>
                  <a:gd name="connsiteY35" fmla="*/ 654198 h 785445"/>
                  <a:gd name="connsiteX36" fmla="*/ 449947 w 605729"/>
                  <a:gd name="connsiteY36" fmla="*/ 664760 h 785445"/>
                  <a:gd name="connsiteX37" fmla="*/ 426940 w 605729"/>
                  <a:gd name="connsiteY37" fmla="*/ 708319 h 785445"/>
                  <a:gd name="connsiteX38" fmla="*/ 281073 w 605729"/>
                  <a:gd name="connsiteY38" fmla="*/ 785445 h 785445"/>
                  <a:gd name="connsiteX39" fmla="*/ 135206 w 605729"/>
                  <a:gd name="connsiteY39" fmla="*/ 708319 h 785445"/>
                  <a:gd name="connsiteX40" fmla="*/ 120894 w 605729"/>
                  <a:gd name="connsiteY40" fmla="*/ 681222 h 785445"/>
                  <a:gd name="connsiteX41" fmla="*/ 121261 w 605729"/>
                  <a:gd name="connsiteY41" fmla="*/ 679425 h 785445"/>
                  <a:gd name="connsiteX42" fmla="*/ 119027 w 605729"/>
                  <a:gd name="connsiteY42" fmla="*/ 677688 h 785445"/>
                  <a:gd name="connsiteX43" fmla="*/ 90997 w 605729"/>
                  <a:gd name="connsiteY43" fmla="*/ 624619 h 785445"/>
                  <a:gd name="connsiteX44" fmla="*/ 78978 w 605729"/>
                  <a:gd name="connsiteY44" fmla="*/ 575191 h 785445"/>
                  <a:gd name="connsiteX45" fmla="*/ 74786 w 605729"/>
                  <a:gd name="connsiteY45" fmla="*/ 522123 h 785445"/>
                  <a:gd name="connsiteX46" fmla="*/ 74786 w 605729"/>
                  <a:gd name="connsiteY46" fmla="*/ 522123 h 785445"/>
                  <a:gd name="connsiteX47" fmla="*/ 90997 w 605729"/>
                  <a:gd name="connsiteY47" fmla="*/ 624620 h 785445"/>
                  <a:gd name="connsiteX48" fmla="*/ 119027 w 605729"/>
                  <a:gd name="connsiteY48" fmla="*/ 677689 h 785445"/>
                  <a:gd name="connsiteX49" fmla="*/ 107746 w 605729"/>
                  <a:gd name="connsiteY49" fmla="*/ 668916 h 785445"/>
                  <a:gd name="connsiteX50" fmla="*/ 81813 w 605729"/>
                  <a:gd name="connsiteY50" fmla="*/ 643684 h 785445"/>
                  <a:gd name="connsiteX51" fmla="*/ 33254 w 605729"/>
                  <a:gd name="connsiteY51" fmla="*/ 571973 h 785445"/>
                  <a:gd name="connsiteX52" fmla="*/ 32899 w 605729"/>
                  <a:gd name="connsiteY52" fmla="*/ 568381 h 785445"/>
                  <a:gd name="connsiteX53" fmla="*/ 32755 w 605729"/>
                  <a:gd name="connsiteY53" fmla="*/ 568146 h 785445"/>
                  <a:gd name="connsiteX54" fmla="*/ 4993 w 605729"/>
                  <a:gd name="connsiteY54" fmla="*/ 433452 h 785445"/>
                  <a:gd name="connsiteX55" fmla="*/ 11294 w 605729"/>
                  <a:gd name="connsiteY55" fmla="*/ 283421 h 785445"/>
                  <a:gd name="connsiteX56" fmla="*/ 12307 w 605729"/>
                  <a:gd name="connsiteY56" fmla="*/ 283810 h 785445"/>
                  <a:gd name="connsiteX57" fmla="*/ 12264 w 605729"/>
                  <a:gd name="connsiteY57" fmla="*/ 280647 h 785445"/>
                  <a:gd name="connsiteX58" fmla="*/ 14714 w 605729"/>
                  <a:gd name="connsiteY58" fmla="*/ 279851 h 785445"/>
                  <a:gd name="connsiteX59" fmla="*/ 193577 w 605729"/>
                  <a:gd name="connsiteY59" fmla="*/ 130368 h 785445"/>
                  <a:gd name="connsiteX60" fmla="*/ 219712 w 605729"/>
                  <a:gd name="connsiteY60" fmla="*/ 97317 h 785445"/>
                  <a:gd name="connsiteX61" fmla="*/ 239858 w 605729"/>
                  <a:gd name="connsiteY61" fmla="*/ 68877 h 785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05729" h="785445">
                    <a:moveTo>
                      <a:pt x="271867" y="0"/>
                    </a:moveTo>
                    <a:cubicBezTo>
                      <a:pt x="297392" y="41899"/>
                      <a:pt x="388589" y="76597"/>
                      <a:pt x="441368" y="114848"/>
                    </a:cubicBezTo>
                    <a:cubicBezTo>
                      <a:pt x="494147" y="153099"/>
                      <a:pt x="563585" y="209707"/>
                      <a:pt x="588540" y="229507"/>
                    </a:cubicBezTo>
                    <a:lnTo>
                      <a:pt x="591099" y="233648"/>
                    </a:lnTo>
                    <a:cubicBezTo>
                      <a:pt x="594645" y="240557"/>
                      <a:pt x="597697" y="247865"/>
                      <a:pt x="600184" y="255531"/>
                    </a:cubicBezTo>
                    <a:cubicBezTo>
                      <a:pt x="600586" y="283457"/>
                      <a:pt x="600988" y="311384"/>
                      <a:pt x="601390" y="339310"/>
                    </a:cubicBezTo>
                    <a:lnTo>
                      <a:pt x="604504" y="353061"/>
                    </a:lnTo>
                    <a:cubicBezTo>
                      <a:pt x="606014" y="364557"/>
                      <a:pt x="606108" y="375955"/>
                      <a:pt x="604898" y="387007"/>
                    </a:cubicBezTo>
                    <a:lnTo>
                      <a:pt x="603502" y="392994"/>
                    </a:lnTo>
                    <a:cubicBezTo>
                      <a:pt x="603632" y="396275"/>
                      <a:pt x="603763" y="399556"/>
                      <a:pt x="603894" y="402838"/>
                    </a:cubicBezTo>
                    <a:lnTo>
                      <a:pt x="602938" y="409471"/>
                    </a:lnTo>
                    <a:lnTo>
                      <a:pt x="603894" y="433478"/>
                    </a:lnTo>
                    <a:cubicBezTo>
                      <a:pt x="603450" y="442013"/>
                      <a:pt x="602233" y="450382"/>
                      <a:pt x="600294" y="458474"/>
                    </a:cubicBezTo>
                    <a:lnTo>
                      <a:pt x="596945" y="468319"/>
                    </a:lnTo>
                    <a:lnTo>
                      <a:pt x="595101" y="481048"/>
                    </a:lnTo>
                    <a:cubicBezTo>
                      <a:pt x="590635" y="501078"/>
                      <a:pt x="581764" y="519489"/>
                      <a:pt x="569226" y="534642"/>
                    </a:cubicBezTo>
                    <a:lnTo>
                      <a:pt x="563518" y="540398"/>
                    </a:lnTo>
                    <a:lnTo>
                      <a:pt x="557632" y="550724"/>
                    </a:lnTo>
                    <a:cubicBezTo>
                      <a:pt x="554157" y="555633"/>
                      <a:pt x="550331" y="560263"/>
                      <a:pt x="546174" y="564567"/>
                    </a:cubicBezTo>
                    <a:lnTo>
                      <a:pt x="539480" y="570488"/>
                    </a:lnTo>
                    <a:lnTo>
                      <a:pt x="535760" y="577015"/>
                    </a:lnTo>
                    <a:lnTo>
                      <a:pt x="528660" y="585159"/>
                    </a:lnTo>
                    <a:lnTo>
                      <a:pt x="520948" y="598689"/>
                    </a:lnTo>
                    <a:cubicBezTo>
                      <a:pt x="511681" y="611780"/>
                      <a:pt x="499917" y="622884"/>
                      <a:pt x="486052" y="631120"/>
                    </a:cubicBezTo>
                    <a:lnTo>
                      <a:pt x="484225" y="631946"/>
                    </a:lnTo>
                    <a:lnTo>
                      <a:pt x="469602" y="642926"/>
                    </a:lnTo>
                    <a:lnTo>
                      <a:pt x="458932" y="647750"/>
                    </a:lnTo>
                    <a:lnTo>
                      <a:pt x="471149" y="624620"/>
                    </a:lnTo>
                    <a:cubicBezTo>
                      <a:pt x="481588" y="593117"/>
                      <a:pt x="487360" y="558480"/>
                      <a:pt x="487360" y="522123"/>
                    </a:cubicBezTo>
                    <a:lnTo>
                      <a:pt x="487360" y="522123"/>
                    </a:lnTo>
                    <a:lnTo>
                      <a:pt x="483169" y="575191"/>
                    </a:lnTo>
                    <a:cubicBezTo>
                      <a:pt x="480421" y="592333"/>
                      <a:pt x="476368" y="608868"/>
                      <a:pt x="471149" y="624619"/>
                    </a:cubicBezTo>
                    <a:lnTo>
                      <a:pt x="458932" y="647749"/>
                    </a:lnTo>
                    <a:lnTo>
                      <a:pt x="454856" y="649592"/>
                    </a:lnTo>
                    <a:lnTo>
                      <a:pt x="450525" y="652935"/>
                    </a:lnTo>
                    <a:lnTo>
                      <a:pt x="447732" y="654198"/>
                    </a:lnTo>
                    <a:lnTo>
                      <a:pt x="449947" y="664760"/>
                    </a:lnTo>
                    <a:lnTo>
                      <a:pt x="426940" y="708319"/>
                    </a:lnTo>
                    <a:cubicBezTo>
                      <a:pt x="389609" y="755972"/>
                      <a:pt x="338038" y="785445"/>
                      <a:pt x="281073" y="785445"/>
                    </a:cubicBezTo>
                    <a:cubicBezTo>
                      <a:pt x="224109" y="785445"/>
                      <a:pt x="172537" y="755972"/>
                      <a:pt x="135206" y="708319"/>
                    </a:cubicBezTo>
                    <a:lnTo>
                      <a:pt x="120894" y="681222"/>
                    </a:lnTo>
                    <a:lnTo>
                      <a:pt x="121261" y="679425"/>
                    </a:lnTo>
                    <a:lnTo>
                      <a:pt x="119027" y="677688"/>
                    </a:lnTo>
                    <a:lnTo>
                      <a:pt x="90997" y="624619"/>
                    </a:lnTo>
                    <a:cubicBezTo>
                      <a:pt x="85778" y="608868"/>
                      <a:pt x="81726" y="592333"/>
                      <a:pt x="78978" y="575191"/>
                    </a:cubicBezTo>
                    <a:lnTo>
                      <a:pt x="74786" y="522123"/>
                    </a:lnTo>
                    <a:lnTo>
                      <a:pt x="74786" y="522123"/>
                    </a:lnTo>
                    <a:cubicBezTo>
                      <a:pt x="74786" y="558480"/>
                      <a:pt x="80559" y="593117"/>
                      <a:pt x="90997" y="624620"/>
                    </a:cubicBezTo>
                    <a:lnTo>
                      <a:pt x="119027" y="677689"/>
                    </a:lnTo>
                    <a:lnTo>
                      <a:pt x="107746" y="668916"/>
                    </a:lnTo>
                    <a:cubicBezTo>
                      <a:pt x="99350" y="661559"/>
                      <a:pt x="90563" y="653053"/>
                      <a:pt x="81813" y="643684"/>
                    </a:cubicBezTo>
                    <a:cubicBezTo>
                      <a:pt x="55563" y="615575"/>
                      <a:pt x="37096" y="587671"/>
                      <a:pt x="33254" y="571973"/>
                    </a:cubicBezTo>
                    <a:lnTo>
                      <a:pt x="32899" y="568381"/>
                    </a:lnTo>
                    <a:lnTo>
                      <a:pt x="32755" y="568146"/>
                    </a:lnTo>
                    <a:cubicBezTo>
                      <a:pt x="22522" y="546553"/>
                      <a:pt x="11458" y="494638"/>
                      <a:pt x="4993" y="433452"/>
                    </a:cubicBezTo>
                    <a:cubicBezTo>
                      <a:pt x="-3626" y="351871"/>
                      <a:pt x="-805" y="284699"/>
                      <a:pt x="11294" y="283421"/>
                    </a:cubicBezTo>
                    <a:lnTo>
                      <a:pt x="12307" y="283810"/>
                    </a:lnTo>
                    <a:cubicBezTo>
                      <a:pt x="12292" y="282756"/>
                      <a:pt x="12278" y="281701"/>
                      <a:pt x="12264" y="280647"/>
                    </a:cubicBezTo>
                    <a:lnTo>
                      <a:pt x="14714" y="279851"/>
                    </a:lnTo>
                    <a:cubicBezTo>
                      <a:pt x="65852" y="257771"/>
                      <a:pt x="132446" y="203701"/>
                      <a:pt x="193577" y="130368"/>
                    </a:cubicBezTo>
                    <a:cubicBezTo>
                      <a:pt x="202747" y="119369"/>
                      <a:pt x="211468" y="108326"/>
                      <a:pt x="219712" y="97317"/>
                    </a:cubicBezTo>
                    <a:lnTo>
                      <a:pt x="239858" y="68877"/>
                    </a:lnTo>
                    <a:close/>
                  </a:path>
                </a:pathLst>
              </a:custGeom>
              <a:solidFill>
                <a:srgbClr val="F0C4A9"/>
              </a:solidFill>
              <a:ln w="6350" cap="flat" cmpd="sng" algn="ctr">
                <a:noFill/>
                <a:prstDash val="solid"/>
                <a:miter lim="800000"/>
              </a:ln>
              <a:effectLst/>
            </p:spPr>
            <p:txBody>
              <a:bodyPr rtlCol="0" anchor="ctr"/>
              <a:lstStyle/>
              <a:p>
                <a:pPr algn="ctr" defTabSz="914400" eaLnBrk="1" fontAlgn="auto" hangingPunct="1">
                  <a:spcBef>
                    <a:spcPts val="0"/>
                  </a:spcBef>
                  <a:spcAft>
                    <a:spcPts val="0"/>
                  </a:spcAft>
                  <a:defRPr/>
                </a:pPr>
                <a:endParaRPr lang="en-GB" kern="0">
                  <a:solidFill>
                    <a:srgbClr val="B5C2E5"/>
                  </a:solidFill>
                  <a:latin typeface="MS London"/>
                  <a:ea typeface="+mn-ea"/>
                  <a:cs typeface="+mn-cs"/>
                </a:endParaRPr>
              </a:p>
            </p:txBody>
          </p:sp>
          <p:sp>
            <p:nvSpPr>
              <p:cNvPr id="354" name="Freeform 150">
                <a:extLst>
                  <a:ext uri="{FF2B5EF4-FFF2-40B4-BE49-F238E27FC236}">
                    <a16:creationId xmlns:a16="http://schemas.microsoft.com/office/drawing/2014/main" id="{571136CC-40AF-B6FC-C5BE-55FF70CFDB72}"/>
                  </a:ext>
                </a:extLst>
              </p:cNvPr>
              <p:cNvSpPr/>
              <p:nvPr/>
            </p:nvSpPr>
            <p:spPr>
              <a:xfrm>
                <a:off x="8176769" y="4425401"/>
                <a:ext cx="541729" cy="344195"/>
              </a:xfrm>
              <a:custGeom>
                <a:avLst/>
                <a:gdLst>
                  <a:gd name="connsiteX0" fmla="*/ 388758 w 541729"/>
                  <a:gd name="connsiteY0" fmla="*/ 0 h 344195"/>
                  <a:gd name="connsiteX1" fmla="*/ 393742 w 541729"/>
                  <a:gd name="connsiteY1" fmla="*/ 23763 h 344195"/>
                  <a:gd name="connsiteX2" fmla="*/ 399887 w 541729"/>
                  <a:gd name="connsiteY2" fmla="*/ 53057 h 344195"/>
                  <a:gd name="connsiteX3" fmla="*/ 410960 w 541729"/>
                  <a:gd name="connsiteY3" fmla="*/ 105507 h 344195"/>
                  <a:gd name="connsiteX4" fmla="*/ 541729 w 541729"/>
                  <a:gd name="connsiteY4" fmla="*/ 146764 h 344195"/>
                  <a:gd name="connsiteX5" fmla="*/ 539454 w 541729"/>
                  <a:gd name="connsiteY5" fmla="*/ 153977 h 344195"/>
                  <a:gd name="connsiteX6" fmla="*/ 538016 w 541729"/>
                  <a:gd name="connsiteY6" fmla="*/ 171240 h 344195"/>
                  <a:gd name="connsiteX7" fmla="*/ 529830 w 541729"/>
                  <a:gd name="connsiteY7" fmla="*/ 269489 h 344195"/>
                  <a:gd name="connsiteX8" fmla="*/ 512360 w 541729"/>
                  <a:gd name="connsiteY8" fmla="*/ 281842 h 344195"/>
                  <a:gd name="connsiteX9" fmla="*/ 261724 w 541729"/>
                  <a:gd name="connsiteY9" fmla="*/ 344195 h 344195"/>
                  <a:gd name="connsiteX10" fmla="*/ 52149 w 541729"/>
                  <a:gd name="connsiteY10" fmla="*/ 303099 h 344195"/>
                  <a:gd name="connsiteX11" fmla="*/ 31518 w 541729"/>
                  <a:gd name="connsiteY11" fmla="*/ 292418 h 344195"/>
                  <a:gd name="connsiteX12" fmla="*/ 4927 w 541729"/>
                  <a:gd name="connsiteY12" fmla="*/ 149975 h 344195"/>
                  <a:gd name="connsiteX13" fmla="*/ 0 w 541729"/>
                  <a:gd name="connsiteY13" fmla="*/ 123581 h 344195"/>
                  <a:gd name="connsiteX14" fmla="*/ 39299 w 541729"/>
                  <a:gd name="connsiteY14" fmla="*/ 116244 h 344195"/>
                  <a:gd name="connsiteX15" fmla="*/ 58435 w 541729"/>
                  <a:gd name="connsiteY15" fmla="*/ 22667 h 344195"/>
                  <a:gd name="connsiteX16" fmla="*/ 59705 w 541729"/>
                  <a:gd name="connsiteY16" fmla="*/ 16462 h 344195"/>
                  <a:gd name="connsiteX17" fmla="*/ 74017 w 541729"/>
                  <a:gd name="connsiteY17" fmla="*/ 43559 h 344195"/>
                  <a:gd name="connsiteX18" fmla="*/ 219884 w 541729"/>
                  <a:gd name="connsiteY18" fmla="*/ 120685 h 344195"/>
                  <a:gd name="connsiteX19" fmla="*/ 365751 w 541729"/>
                  <a:gd name="connsiteY19" fmla="*/ 43559 h 344195"/>
                  <a:gd name="connsiteX20" fmla="*/ 388758 w 541729"/>
                  <a:gd name="connsiteY20" fmla="*/ 0 h 34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1729" h="344195">
                    <a:moveTo>
                      <a:pt x="388758" y="0"/>
                    </a:moveTo>
                    <a:lnTo>
                      <a:pt x="393742" y="23763"/>
                    </a:lnTo>
                    <a:lnTo>
                      <a:pt x="399887" y="53057"/>
                    </a:lnTo>
                    <a:lnTo>
                      <a:pt x="410960" y="105507"/>
                    </a:lnTo>
                    <a:lnTo>
                      <a:pt x="541729" y="146764"/>
                    </a:lnTo>
                    <a:lnTo>
                      <a:pt x="539454" y="153977"/>
                    </a:lnTo>
                    <a:lnTo>
                      <a:pt x="538016" y="171240"/>
                    </a:lnTo>
                    <a:lnTo>
                      <a:pt x="529830" y="269489"/>
                    </a:lnTo>
                    <a:lnTo>
                      <a:pt x="512360" y="281842"/>
                    </a:lnTo>
                    <a:cubicBezTo>
                      <a:pt x="448753" y="320312"/>
                      <a:pt x="359961" y="344195"/>
                      <a:pt x="261724" y="344195"/>
                    </a:cubicBezTo>
                    <a:cubicBezTo>
                      <a:pt x="183134" y="344195"/>
                      <a:pt x="110590" y="328910"/>
                      <a:pt x="52149" y="303099"/>
                    </a:cubicBezTo>
                    <a:lnTo>
                      <a:pt x="31518" y="292418"/>
                    </a:lnTo>
                    <a:lnTo>
                      <a:pt x="4927" y="149975"/>
                    </a:lnTo>
                    <a:lnTo>
                      <a:pt x="0" y="123581"/>
                    </a:lnTo>
                    <a:lnTo>
                      <a:pt x="39299" y="116244"/>
                    </a:lnTo>
                    <a:lnTo>
                      <a:pt x="58435" y="22667"/>
                    </a:lnTo>
                    <a:lnTo>
                      <a:pt x="59705" y="16462"/>
                    </a:lnTo>
                    <a:lnTo>
                      <a:pt x="74017" y="43559"/>
                    </a:lnTo>
                    <a:cubicBezTo>
                      <a:pt x="111348" y="91212"/>
                      <a:pt x="162920" y="120685"/>
                      <a:pt x="219884" y="120685"/>
                    </a:cubicBezTo>
                    <a:cubicBezTo>
                      <a:pt x="276849" y="120685"/>
                      <a:pt x="328420" y="91212"/>
                      <a:pt x="365751" y="43559"/>
                    </a:cubicBezTo>
                    <a:lnTo>
                      <a:pt x="388758" y="0"/>
                    </a:lnTo>
                    <a:close/>
                  </a:path>
                </a:pathLst>
              </a:custGeom>
              <a:solidFill>
                <a:srgbClr val="E9AA83"/>
              </a:solidFill>
              <a:ln w="6350" cap="flat" cmpd="sng" algn="ctr">
                <a:noFill/>
                <a:prstDash val="solid"/>
                <a:miter lim="800000"/>
              </a:ln>
              <a:effectLst/>
            </p:spPr>
            <p:txBody>
              <a:bodyPr rtlCol="0" anchor="ctr"/>
              <a:lstStyle/>
              <a:p>
                <a:pPr algn="ctr" defTabSz="914400" eaLnBrk="1" fontAlgn="auto" hangingPunct="1">
                  <a:spcBef>
                    <a:spcPts val="0"/>
                  </a:spcBef>
                  <a:spcAft>
                    <a:spcPts val="0"/>
                  </a:spcAft>
                  <a:defRPr/>
                </a:pPr>
                <a:endParaRPr lang="en-GB" kern="0">
                  <a:solidFill>
                    <a:srgbClr val="B5C2E5"/>
                  </a:solidFill>
                  <a:latin typeface="MS London"/>
                  <a:ea typeface="+mn-ea"/>
                  <a:cs typeface="+mn-cs"/>
                </a:endParaRPr>
              </a:p>
            </p:txBody>
          </p:sp>
          <p:sp>
            <p:nvSpPr>
              <p:cNvPr id="355" name="Freeform 151">
                <a:extLst>
                  <a:ext uri="{FF2B5EF4-FFF2-40B4-BE49-F238E27FC236}">
                    <a16:creationId xmlns:a16="http://schemas.microsoft.com/office/drawing/2014/main" id="{193AE7D5-BBA8-7686-D360-2AEC47D81AF4}"/>
                  </a:ext>
                </a:extLst>
              </p:cNvPr>
              <p:cNvSpPr/>
              <p:nvPr/>
            </p:nvSpPr>
            <p:spPr>
              <a:xfrm>
                <a:off x="8234607" y="4438328"/>
                <a:ext cx="2234" cy="3534"/>
              </a:xfrm>
              <a:custGeom>
                <a:avLst/>
                <a:gdLst>
                  <a:gd name="connsiteX0" fmla="*/ 0 w 2234"/>
                  <a:gd name="connsiteY0" fmla="*/ 0 h 3534"/>
                  <a:gd name="connsiteX1" fmla="*/ 2234 w 2234"/>
                  <a:gd name="connsiteY1" fmla="*/ 1737 h 3534"/>
                  <a:gd name="connsiteX2" fmla="*/ 1867 w 2234"/>
                  <a:gd name="connsiteY2" fmla="*/ 3534 h 3534"/>
                  <a:gd name="connsiteX3" fmla="*/ 0 w 2234"/>
                  <a:gd name="connsiteY3" fmla="*/ 0 h 3534"/>
                </a:gdLst>
                <a:ahLst/>
                <a:cxnLst>
                  <a:cxn ang="0">
                    <a:pos x="connsiteX0" y="connsiteY0"/>
                  </a:cxn>
                  <a:cxn ang="0">
                    <a:pos x="connsiteX1" y="connsiteY1"/>
                  </a:cxn>
                  <a:cxn ang="0">
                    <a:pos x="connsiteX2" y="connsiteY2"/>
                  </a:cxn>
                  <a:cxn ang="0">
                    <a:pos x="connsiteX3" y="connsiteY3"/>
                  </a:cxn>
                </a:cxnLst>
                <a:rect l="l" t="t" r="r" b="b"/>
                <a:pathLst>
                  <a:path w="2234" h="3534">
                    <a:moveTo>
                      <a:pt x="0" y="0"/>
                    </a:moveTo>
                    <a:lnTo>
                      <a:pt x="2234" y="1737"/>
                    </a:lnTo>
                    <a:lnTo>
                      <a:pt x="1867" y="3534"/>
                    </a:lnTo>
                    <a:lnTo>
                      <a:pt x="0" y="0"/>
                    </a:lnTo>
                    <a:close/>
                  </a:path>
                </a:pathLst>
              </a:custGeom>
              <a:solidFill>
                <a:srgbClr val="F0C4A9"/>
              </a:solidFill>
              <a:ln w="6350" cap="flat" cmpd="sng" algn="ctr">
                <a:noFill/>
                <a:prstDash val="solid"/>
                <a:miter lim="800000"/>
              </a:ln>
              <a:effectLst/>
            </p:spPr>
            <p:txBody>
              <a:bodyPr rtlCol="0" anchor="ctr"/>
              <a:lstStyle/>
              <a:p>
                <a:pPr algn="ctr" defTabSz="914400" eaLnBrk="1" fontAlgn="auto" hangingPunct="1">
                  <a:spcBef>
                    <a:spcPts val="0"/>
                  </a:spcBef>
                  <a:spcAft>
                    <a:spcPts val="0"/>
                  </a:spcAft>
                  <a:defRPr/>
                </a:pPr>
                <a:endParaRPr lang="en-GB" kern="0">
                  <a:solidFill>
                    <a:srgbClr val="B5C2E5"/>
                  </a:solidFill>
                  <a:latin typeface="MS London"/>
                  <a:ea typeface="+mn-ea"/>
                  <a:cs typeface="+mn-cs"/>
                </a:endParaRPr>
              </a:p>
            </p:txBody>
          </p:sp>
          <p:sp>
            <p:nvSpPr>
              <p:cNvPr id="356" name="Freeform 152">
                <a:extLst>
                  <a:ext uri="{FF2B5EF4-FFF2-40B4-BE49-F238E27FC236}">
                    <a16:creationId xmlns:a16="http://schemas.microsoft.com/office/drawing/2014/main" id="{11106B1A-BF4C-690E-98D3-5B065BB2B0BB}"/>
                  </a:ext>
                </a:extLst>
              </p:cNvPr>
              <p:cNvSpPr/>
              <p:nvPr/>
            </p:nvSpPr>
            <p:spPr>
              <a:xfrm>
                <a:off x="7972652" y="3502088"/>
                <a:ext cx="890812" cy="1406010"/>
              </a:xfrm>
              <a:custGeom>
                <a:avLst/>
                <a:gdLst>
                  <a:gd name="connsiteX0" fmla="*/ 462376 w 3393369"/>
                  <a:gd name="connsiteY0" fmla="*/ 2821763 h 5355908"/>
                  <a:gd name="connsiteX1" fmla="*/ 453270 w 3393369"/>
                  <a:gd name="connsiteY1" fmla="*/ 2832614 h 5355908"/>
                  <a:gd name="connsiteX2" fmla="*/ 413702 w 3393369"/>
                  <a:gd name="connsiteY2" fmla="*/ 2901885 h 5355908"/>
                  <a:gd name="connsiteX3" fmla="*/ 403788 w 3393369"/>
                  <a:gd name="connsiteY3" fmla="*/ 2928267 h 5355908"/>
                  <a:gd name="connsiteX4" fmla="*/ 397472 w 3393369"/>
                  <a:gd name="connsiteY4" fmla="*/ 2940477 h 5355908"/>
                  <a:gd name="connsiteX5" fmla="*/ 393929 w 3393369"/>
                  <a:gd name="connsiteY5" fmla="*/ 2954505 h 5355908"/>
                  <a:gd name="connsiteX6" fmla="*/ 383826 w 3393369"/>
                  <a:gd name="connsiteY6" fmla="*/ 2981390 h 5355908"/>
                  <a:gd name="connsiteX7" fmla="*/ 358362 w 3393369"/>
                  <a:gd name="connsiteY7" fmla="*/ 3163577 h 5355908"/>
                  <a:gd name="connsiteX8" fmla="*/ 358362 w 3393369"/>
                  <a:gd name="connsiteY8" fmla="*/ 3163578 h 5355908"/>
                  <a:gd name="connsiteX9" fmla="*/ 364946 w 3393369"/>
                  <a:gd name="connsiteY9" fmla="*/ 3069249 h 5355908"/>
                  <a:gd name="connsiteX10" fmla="*/ 393929 w 3393369"/>
                  <a:gd name="connsiteY10" fmla="*/ 2954505 h 5355908"/>
                  <a:gd name="connsiteX11" fmla="*/ 403788 w 3393369"/>
                  <a:gd name="connsiteY11" fmla="*/ 2928267 h 5355908"/>
                  <a:gd name="connsiteX12" fmla="*/ 453270 w 3393369"/>
                  <a:gd name="connsiteY12" fmla="*/ 2832615 h 5355908"/>
                  <a:gd name="connsiteX13" fmla="*/ 1654506 w 3393369"/>
                  <a:gd name="connsiteY13" fmla="*/ 667388 h 5355908"/>
                  <a:gd name="connsiteX14" fmla="*/ 1654205 w 3393369"/>
                  <a:gd name="connsiteY14" fmla="*/ 667404 h 5355908"/>
                  <a:gd name="connsiteX15" fmla="*/ 1523252 w 3393369"/>
                  <a:gd name="connsiteY15" fmla="*/ 673958 h 5355908"/>
                  <a:gd name="connsiteX16" fmla="*/ 1518800 w 3393369"/>
                  <a:gd name="connsiteY16" fmla="*/ 674631 h 5355908"/>
                  <a:gd name="connsiteX17" fmla="*/ 1514620 w 3393369"/>
                  <a:gd name="connsiteY17" fmla="*/ 674854 h 5355908"/>
                  <a:gd name="connsiteX18" fmla="*/ 1474492 w 3393369"/>
                  <a:gd name="connsiteY18" fmla="*/ 681327 h 5355908"/>
                  <a:gd name="connsiteX19" fmla="*/ 1395512 w 3393369"/>
                  <a:gd name="connsiteY19" fmla="*/ 693264 h 5355908"/>
                  <a:gd name="connsiteX20" fmla="*/ 1386863 w 3393369"/>
                  <a:gd name="connsiteY20" fmla="*/ 695464 h 5355908"/>
                  <a:gd name="connsiteX21" fmla="*/ 1378776 w 3393369"/>
                  <a:gd name="connsiteY21" fmla="*/ 696768 h 5355908"/>
                  <a:gd name="connsiteX22" fmla="*/ 1335765 w 3393369"/>
                  <a:gd name="connsiteY22" fmla="*/ 708457 h 5355908"/>
                  <a:gd name="connsiteX23" fmla="*/ 1271852 w 3393369"/>
                  <a:gd name="connsiteY23" fmla="*/ 724710 h 5355908"/>
                  <a:gd name="connsiteX24" fmla="*/ 1259357 w 3393369"/>
                  <a:gd name="connsiteY24" fmla="*/ 729223 h 5355908"/>
                  <a:gd name="connsiteX25" fmla="*/ 1247660 w 3393369"/>
                  <a:gd name="connsiteY25" fmla="*/ 732402 h 5355908"/>
                  <a:gd name="connsiteX26" fmla="*/ 1206923 w 3393369"/>
                  <a:gd name="connsiteY26" fmla="*/ 748162 h 5355908"/>
                  <a:gd name="connsiteX27" fmla="*/ 1152840 w 3393369"/>
                  <a:gd name="connsiteY27" fmla="*/ 767696 h 5355908"/>
                  <a:gd name="connsiteX28" fmla="*/ 1136883 w 3393369"/>
                  <a:gd name="connsiteY28" fmla="*/ 775258 h 5355908"/>
                  <a:gd name="connsiteX29" fmla="*/ 1121960 w 3393369"/>
                  <a:gd name="connsiteY29" fmla="*/ 781031 h 5355908"/>
                  <a:gd name="connsiteX30" fmla="*/ 1085162 w 3393369"/>
                  <a:gd name="connsiteY30" fmla="*/ 799767 h 5355908"/>
                  <a:gd name="connsiteX31" fmla="*/ 1039040 w 3393369"/>
                  <a:gd name="connsiteY31" fmla="*/ 821624 h 5355908"/>
                  <a:gd name="connsiteX32" fmla="*/ 1020073 w 3393369"/>
                  <a:gd name="connsiteY32" fmla="*/ 832909 h 5355908"/>
                  <a:gd name="connsiteX33" fmla="*/ 1002364 w 3393369"/>
                  <a:gd name="connsiteY33" fmla="*/ 841926 h 5355908"/>
                  <a:gd name="connsiteX34" fmla="*/ 970135 w 3393369"/>
                  <a:gd name="connsiteY34" fmla="*/ 862622 h 5355908"/>
                  <a:gd name="connsiteX35" fmla="*/ 931022 w 3393369"/>
                  <a:gd name="connsiteY35" fmla="*/ 885893 h 5355908"/>
                  <a:gd name="connsiteX36" fmla="*/ 909534 w 3393369"/>
                  <a:gd name="connsiteY36" fmla="*/ 901535 h 5355908"/>
                  <a:gd name="connsiteX37" fmla="*/ 889559 w 3393369"/>
                  <a:gd name="connsiteY37" fmla="*/ 914362 h 5355908"/>
                  <a:gd name="connsiteX38" fmla="*/ 862104 w 3393369"/>
                  <a:gd name="connsiteY38" fmla="*/ 936062 h 5355908"/>
                  <a:gd name="connsiteX39" fmla="*/ 829350 w 3393369"/>
                  <a:gd name="connsiteY39" fmla="*/ 959906 h 5355908"/>
                  <a:gd name="connsiteX40" fmla="*/ 805890 w 3393369"/>
                  <a:gd name="connsiteY40" fmla="*/ 980494 h 5355908"/>
                  <a:gd name="connsiteX41" fmla="*/ 784234 w 3393369"/>
                  <a:gd name="connsiteY41" fmla="*/ 997611 h 5355908"/>
                  <a:gd name="connsiteX42" fmla="*/ 761506 w 3393369"/>
                  <a:gd name="connsiteY42" fmla="*/ 1019445 h 5355908"/>
                  <a:gd name="connsiteX43" fmla="*/ 734592 w 3393369"/>
                  <a:gd name="connsiteY43" fmla="*/ 1043064 h 5355908"/>
                  <a:gd name="connsiteX44" fmla="*/ 709762 w 3393369"/>
                  <a:gd name="connsiteY44" fmla="*/ 1069153 h 5355908"/>
                  <a:gd name="connsiteX45" fmla="*/ 687077 w 3393369"/>
                  <a:gd name="connsiteY45" fmla="*/ 1090945 h 5355908"/>
                  <a:gd name="connsiteX46" fmla="*/ 668889 w 3393369"/>
                  <a:gd name="connsiteY46" fmla="*/ 1112098 h 5355908"/>
                  <a:gd name="connsiteX47" fmla="*/ 647314 w 3393369"/>
                  <a:gd name="connsiteY47" fmla="*/ 1134766 h 5355908"/>
                  <a:gd name="connsiteX48" fmla="*/ 621739 w 3393369"/>
                  <a:gd name="connsiteY48" fmla="*/ 1166932 h 5355908"/>
                  <a:gd name="connsiteX49" fmla="*/ 598774 w 3393369"/>
                  <a:gd name="connsiteY49" fmla="*/ 1193640 h 5355908"/>
                  <a:gd name="connsiteX50" fmla="*/ 584808 w 3393369"/>
                  <a:gd name="connsiteY50" fmla="*/ 1213381 h 5355908"/>
                  <a:gd name="connsiteX51" fmla="*/ 568083 w 3393369"/>
                  <a:gd name="connsiteY51" fmla="*/ 1234416 h 5355908"/>
                  <a:gd name="connsiteX52" fmla="*/ 542466 w 3393369"/>
                  <a:gd name="connsiteY52" fmla="*/ 1273230 h 5355908"/>
                  <a:gd name="connsiteX53" fmla="*/ 520013 w 3393369"/>
                  <a:gd name="connsiteY53" fmla="*/ 1304967 h 5355908"/>
                  <a:gd name="connsiteX54" fmla="*/ 509850 w 3393369"/>
                  <a:gd name="connsiteY54" fmla="*/ 1322649 h 5355908"/>
                  <a:gd name="connsiteX55" fmla="*/ 497466 w 3393369"/>
                  <a:gd name="connsiteY55" fmla="*/ 1341413 h 5355908"/>
                  <a:gd name="connsiteX56" fmla="*/ 472525 w 3393369"/>
                  <a:gd name="connsiteY56" fmla="*/ 1387590 h 5355908"/>
                  <a:gd name="connsiteX57" fmla="*/ 451483 w 3393369"/>
                  <a:gd name="connsiteY57" fmla="*/ 1424199 h 5355908"/>
                  <a:gd name="connsiteX58" fmla="*/ 444634 w 3393369"/>
                  <a:gd name="connsiteY58" fmla="*/ 1439226 h 5355908"/>
                  <a:gd name="connsiteX59" fmla="*/ 436029 w 3393369"/>
                  <a:gd name="connsiteY59" fmla="*/ 1455158 h 5355908"/>
                  <a:gd name="connsiteX60" fmla="*/ 412515 w 3393369"/>
                  <a:gd name="connsiteY60" fmla="*/ 1509700 h 5355908"/>
                  <a:gd name="connsiteX61" fmla="*/ 393870 w 3393369"/>
                  <a:gd name="connsiteY61" fmla="*/ 1550610 h 5355908"/>
                  <a:gd name="connsiteX62" fmla="*/ 389755 w 3393369"/>
                  <a:gd name="connsiteY62" fmla="*/ 1562493 h 5355908"/>
                  <a:gd name="connsiteX63" fmla="*/ 384340 w 3393369"/>
                  <a:gd name="connsiteY63" fmla="*/ 1575054 h 5355908"/>
                  <a:gd name="connsiteX64" fmla="*/ 362952 w 3393369"/>
                  <a:gd name="connsiteY64" fmla="*/ 1639897 h 5355908"/>
                  <a:gd name="connsiteX65" fmla="*/ 347863 w 3393369"/>
                  <a:gd name="connsiteY65" fmla="*/ 1683473 h 5355908"/>
                  <a:gd name="connsiteX66" fmla="*/ 345851 w 3393369"/>
                  <a:gd name="connsiteY66" fmla="*/ 1691745 h 5355908"/>
                  <a:gd name="connsiteX67" fmla="*/ 342963 w 3393369"/>
                  <a:gd name="connsiteY67" fmla="*/ 1700500 h 5355908"/>
                  <a:gd name="connsiteX68" fmla="*/ 324084 w 3393369"/>
                  <a:gd name="connsiteY68" fmla="*/ 1781223 h 5355908"/>
                  <a:gd name="connsiteX69" fmla="*/ 314150 w 3393369"/>
                  <a:gd name="connsiteY69" fmla="*/ 1822061 h 5355908"/>
                  <a:gd name="connsiteX70" fmla="*/ 313531 w 3393369"/>
                  <a:gd name="connsiteY70" fmla="*/ 1826347 h 5355908"/>
                  <a:gd name="connsiteX71" fmla="*/ 312467 w 3393369"/>
                  <a:gd name="connsiteY71" fmla="*/ 1830897 h 5355908"/>
                  <a:gd name="connsiteX72" fmla="*/ 293425 w 3393369"/>
                  <a:gd name="connsiteY72" fmla="*/ 1965600 h 5355908"/>
                  <a:gd name="connsiteX73" fmla="*/ 293418 w 3393369"/>
                  <a:gd name="connsiteY73" fmla="*/ 1965647 h 5355908"/>
                  <a:gd name="connsiteX74" fmla="*/ 286354 w 3393369"/>
                  <a:gd name="connsiteY74" fmla="*/ 2113504 h 5355908"/>
                  <a:gd name="connsiteX75" fmla="*/ 286354 w 3393369"/>
                  <a:gd name="connsiteY75" fmla="*/ 2113505 h 5355908"/>
                  <a:gd name="connsiteX76" fmla="*/ 293418 w 3393369"/>
                  <a:gd name="connsiteY76" fmla="*/ 1965648 h 5355908"/>
                  <a:gd name="connsiteX77" fmla="*/ 293425 w 3393369"/>
                  <a:gd name="connsiteY77" fmla="*/ 1965600 h 5355908"/>
                  <a:gd name="connsiteX78" fmla="*/ 313531 w 3393369"/>
                  <a:gd name="connsiteY78" fmla="*/ 1826347 h 5355908"/>
                  <a:gd name="connsiteX79" fmla="*/ 324084 w 3393369"/>
                  <a:gd name="connsiteY79" fmla="*/ 1781223 h 5355908"/>
                  <a:gd name="connsiteX80" fmla="*/ 345851 w 3393369"/>
                  <a:gd name="connsiteY80" fmla="*/ 1691745 h 5355908"/>
                  <a:gd name="connsiteX81" fmla="*/ 362952 w 3393369"/>
                  <a:gd name="connsiteY81" fmla="*/ 1639897 h 5355908"/>
                  <a:gd name="connsiteX82" fmla="*/ 389755 w 3393369"/>
                  <a:gd name="connsiteY82" fmla="*/ 1562493 h 5355908"/>
                  <a:gd name="connsiteX83" fmla="*/ 412515 w 3393369"/>
                  <a:gd name="connsiteY83" fmla="*/ 1509700 h 5355908"/>
                  <a:gd name="connsiteX84" fmla="*/ 444634 w 3393369"/>
                  <a:gd name="connsiteY84" fmla="*/ 1439226 h 5355908"/>
                  <a:gd name="connsiteX85" fmla="*/ 472525 w 3393369"/>
                  <a:gd name="connsiteY85" fmla="*/ 1387590 h 5355908"/>
                  <a:gd name="connsiteX86" fmla="*/ 509850 w 3393369"/>
                  <a:gd name="connsiteY86" fmla="*/ 1322649 h 5355908"/>
                  <a:gd name="connsiteX87" fmla="*/ 542466 w 3393369"/>
                  <a:gd name="connsiteY87" fmla="*/ 1273230 h 5355908"/>
                  <a:gd name="connsiteX88" fmla="*/ 584808 w 3393369"/>
                  <a:gd name="connsiteY88" fmla="*/ 1213381 h 5355908"/>
                  <a:gd name="connsiteX89" fmla="*/ 621739 w 3393369"/>
                  <a:gd name="connsiteY89" fmla="*/ 1166932 h 5355908"/>
                  <a:gd name="connsiteX90" fmla="*/ 668889 w 3393369"/>
                  <a:gd name="connsiteY90" fmla="*/ 1112098 h 5355908"/>
                  <a:gd name="connsiteX91" fmla="*/ 709762 w 3393369"/>
                  <a:gd name="connsiteY91" fmla="*/ 1069153 h 5355908"/>
                  <a:gd name="connsiteX92" fmla="*/ 761506 w 3393369"/>
                  <a:gd name="connsiteY92" fmla="*/ 1019445 h 5355908"/>
                  <a:gd name="connsiteX93" fmla="*/ 805890 w 3393369"/>
                  <a:gd name="connsiteY93" fmla="*/ 980494 h 5355908"/>
                  <a:gd name="connsiteX94" fmla="*/ 862104 w 3393369"/>
                  <a:gd name="connsiteY94" fmla="*/ 936062 h 5355908"/>
                  <a:gd name="connsiteX95" fmla="*/ 909534 w 3393369"/>
                  <a:gd name="connsiteY95" fmla="*/ 901535 h 5355908"/>
                  <a:gd name="connsiteX96" fmla="*/ 970135 w 3393369"/>
                  <a:gd name="connsiteY96" fmla="*/ 862622 h 5355908"/>
                  <a:gd name="connsiteX97" fmla="*/ 1020073 w 3393369"/>
                  <a:gd name="connsiteY97" fmla="*/ 832909 h 5355908"/>
                  <a:gd name="connsiteX98" fmla="*/ 1085162 w 3393369"/>
                  <a:gd name="connsiteY98" fmla="*/ 799767 h 5355908"/>
                  <a:gd name="connsiteX99" fmla="*/ 1136883 w 3393369"/>
                  <a:gd name="connsiteY99" fmla="*/ 775258 h 5355908"/>
                  <a:gd name="connsiteX100" fmla="*/ 1206923 w 3393369"/>
                  <a:gd name="connsiteY100" fmla="*/ 748162 h 5355908"/>
                  <a:gd name="connsiteX101" fmla="*/ 1259357 w 3393369"/>
                  <a:gd name="connsiteY101" fmla="*/ 729223 h 5355908"/>
                  <a:gd name="connsiteX102" fmla="*/ 1335765 w 3393369"/>
                  <a:gd name="connsiteY102" fmla="*/ 708457 h 5355908"/>
                  <a:gd name="connsiteX103" fmla="*/ 1386863 w 3393369"/>
                  <a:gd name="connsiteY103" fmla="*/ 695464 h 5355908"/>
                  <a:gd name="connsiteX104" fmla="*/ 1474492 w 3393369"/>
                  <a:gd name="connsiteY104" fmla="*/ 681327 h 5355908"/>
                  <a:gd name="connsiteX105" fmla="*/ 1518800 w 3393369"/>
                  <a:gd name="connsiteY105" fmla="*/ 674631 h 5355908"/>
                  <a:gd name="connsiteX106" fmla="*/ 1654205 w 3393369"/>
                  <a:gd name="connsiteY106" fmla="*/ 667404 h 5355908"/>
                  <a:gd name="connsiteX107" fmla="*/ 1654506 w 3393369"/>
                  <a:gd name="connsiteY107" fmla="*/ 667389 h 5355908"/>
                  <a:gd name="connsiteX108" fmla="*/ 1654807 w 3393369"/>
                  <a:gd name="connsiteY108" fmla="*/ 667404 h 5355908"/>
                  <a:gd name="connsiteX109" fmla="*/ 1790213 w 3393369"/>
                  <a:gd name="connsiteY109" fmla="*/ 674631 h 5355908"/>
                  <a:gd name="connsiteX110" fmla="*/ 1834521 w 3393369"/>
                  <a:gd name="connsiteY110" fmla="*/ 681327 h 5355908"/>
                  <a:gd name="connsiteX111" fmla="*/ 1922150 w 3393369"/>
                  <a:gd name="connsiteY111" fmla="*/ 695464 h 5355908"/>
                  <a:gd name="connsiteX112" fmla="*/ 1973248 w 3393369"/>
                  <a:gd name="connsiteY112" fmla="*/ 708457 h 5355908"/>
                  <a:gd name="connsiteX113" fmla="*/ 2049655 w 3393369"/>
                  <a:gd name="connsiteY113" fmla="*/ 729223 h 5355908"/>
                  <a:gd name="connsiteX114" fmla="*/ 2102089 w 3393369"/>
                  <a:gd name="connsiteY114" fmla="*/ 748162 h 5355908"/>
                  <a:gd name="connsiteX115" fmla="*/ 2172130 w 3393369"/>
                  <a:gd name="connsiteY115" fmla="*/ 775258 h 5355908"/>
                  <a:gd name="connsiteX116" fmla="*/ 2223850 w 3393369"/>
                  <a:gd name="connsiteY116" fmla="*/ 799767 h 5355908"/>
                  <a:gd name="connsiteX117" fmla="*/ 2288939 w 3393369"/>
                  <a:gd name="connsiteY117" fmla="*/ 832909 h 5355908"/>
                  <a:gd name="connsiteX118" fmla="*/ 2338878 w 3393369"/>
                  <a:gd name="connsiteY118" fmla="*/ 862622 h 5355908"/>
                  <a:gd name="connsiteX119" fmla="*/ 2399478 w 3393369"/>
                  <a:gd name="connsiteY119" fmla="*/ 901535 h 5355908"/>
                  <a:gd name="connsiteX120" fmla="*/ 2446908 w 3393369"/>
                  <a:gd name="connsiteY120" fmla="*/ 936062 h 5355908"/>
                  <a:gd name="connsiteX121" fmla="*/ 2503122 w 3393369"/>
                  <a:gd name="connsiteY121" fmla="*/ 980494 h 5355908"/>
                  <a:gd name="connsiteX122" fmla="*/ 2547507 w 3393369"/>
                  <a:gd name="connsiteY122" fmla="*/ 1019445 h 5355908"/>
                  <a:gd name="connsiteX123" fmla="*/ 2599251 w 3393369"/>
                  <a:gd name="connsiteY123" fmla="*/ 1069153 h 5355908"/>
                  <a:gd name="connsiteX124" fmla="*/ 2640124 w 3393369"/>
                  <a:gd name="connsiteY124" fmla="*/ 1112098 h 5355908"/>
                  <a:gd name="connsiteX125" fmla="*/ 2687273 w 3393369"/>
                  <a:gd name="connsiteY125" fmla="*/ 1166932 h 5355908"/>
                  <a:gd name="connsiteX126" fmla="*/ 2724205 w 3393369"/>
                  <a:gd name="connsiteY126" fmla="*/ 1213381 h 5355908"/>
                  <a:gd name="connsiteX127" fmla="*/ 2766546 w 3393369"/>
                  <a:gd name="connsiteY127" fmla="*/ 1273230 h 5355908"/>
                  <a:gd name="connsiteX128" fmla="*/ 2799162 w 3393369"/>
                  <a:gd name="connsiteY128" fmla="*/ 1322649 h 5355908"/>
                  <a:gd name="connsiteX129" fmla="*/ 2836488 w 3393369"/>
                  <a:gd name="connsiteY129" fmla="*/ 1387590 h 5355908"/>
                  <a:gd name="connsiteX130" fmla="*/ 2864378 w 3393369"/>
                  <a:gd name="connsiteY130" fmla="*/ 1439226 h 5355908"/>
                  <a:gd name="connsiteX131" fmla="*/ 2896497 w 3393369"/>
                  <a:gd name="connsiteY131" fmla="*/ 1509700 h 5355908"/>
                  <a:gd name="connsiteX132" fmla="*/ 2919257 w 3393369"/>
                  <a:gd name="connsiteY132" fmla="*/ 1562493 h 5355908"/>
                  <a:gd name="connsiteX133" fmla="*/ 2946060 w 3393369"/>
                  <a:gd name="connsiteY133" fmla="*/ 1639897 h 5355908"/>
                  <a:gd name="connsiteX134" fmla="*/ 2963161 w 3393369"/>
                  <a:gd name="connsiteY134" fmla="*/ 1691745 h 5355908"/>
                  <a:gd name="connsiteX135" fmla="*/ 2984928 w 3393369"/>
                  <a:gd name="connsiteY135" fmla="*/ 1781223 h 5355908"/>
                  <a:gd name="connsiteX136" fmla="*/ 2995481 w 3393369"/>
                  <a:gd name="connsiteY136" fmla="*/ 1826347 h 5355908"/>
                  <a:gd name="connsiteX137" fmla="*/ 3015587 w 3393369"/>
                  <a:gd name="connsiteY137" fmla="*/ 1965600 h 5355908"/>
                  <a:gd name="connsiteX138" fmla="*/ 3015594 w 3393369"/>
                  <a:gd name="connsiteY138" fmla="*/ 1965648 h 5355908"/>
                  <a:gd name="connsiteX139" fmla="*/ 3022658 w 3393369"/>
                  <a:gd name="connsiteY139" fmla="*/ 2113505 h 5355908"/>
                  <a:gd name="connsiteX140" fmla="*/ 3022658 w 3393369"/>
                  <a:gd name="connsiteY140" fmla="*/ 2113504 h 5355908"/>
                  <a:gd name="connsiteX141" fmla="*/ 3015594 w 3393369"/>
                  <a:gd name="connsiteY141" fmla="*/ 1965647 h 5355908"/>
                  <a:gd name="connsiteX142" fmla="*/ 3015587 w 3393369"/>
                  <a:gd name="connsiteY142" fmla="*/ 1965600 h 5355908"/>
                  <a:gd name="connsiteX143" fmla="*/ 2996545 w 3393369"/>
                  <a:gd name="connsiteY143" fmla="*/ 1830897 h 5355908"/>
                  <a:gd name="connsiteX144" fmla="*/ 2995481 w 3393369"/>
                  <a:gd name="connsiteY144" fmla="*/ 1826347 h 5355908"/>
                  <a:gd name="connsiteX145" fmla="*/ 2994862 w 3393369"/>
                  <a:gd name="connsiteY145" fmla="*/ 1822061 h 5355908"/>
                  <a:gd name="connsiteX146" fmla="*/ 2984928 w 3393369"/>
                  <a:gd name="connsiteY146" fmla="*/ 1781223 h 5355908"/>
                  <a:gd name="connsiteX147" fmla="*/ 2966049 w 3393369"/>
                  <a:gd name="connsiteY147" fmla="*/ 1700500 h 5355908"/>
                  <a:gd name="connsiteX148" fmla="*/ 2963161 w 3393369"/>
                  <a:gd name="connsiteY148" fmla="*/ 1691745 h 5355908"/>
                  <a:gd name="connsiteX149" fmla="*/ 2961149 w 3393369"/>
                  <a:gd name="connsiteY149" fmla="*/ 1683473 h 5355908"/>
                  <a:gd name="connsiteX150" fmla="*/ 2946060 w 3393369"/>
                  <a:gd name="connsiteY150" fmla="*/ 1639897 h 5355908"/>
                  <a:gd name="connsiteX151" fmla="*/ 2924672 w 3393369"/>
                  <a:gd name="connsiteY151" fmla="*/ 1575054 h 5355908"/>
                  <a:gd name="connsiteX152" fmla="*/ 2919257 w 3393369"/>
                  <a:gd name="connsiteY152" fmla="*/ 1562493 h 5355908"/>
                  <a:gd name="connsiteX153" fmla="*/ 2915142 w 3393369"/>
                  <a:gd name="connsiteY153" fmla="*/ 1550610 h 5355908"/>
                  <a:gd name="connsiteX154" fmla="*/ 2896497 w 3393369"/>
                  <a:gd name="connsiteY154" fmla="*/ 1509700 h 5355908"/>
                  <a:gd name="connsiteX155" fmla="*/ 2872983 w 3393369"/>
                  <a:gd name="connsiteY155" fmla="*/ 1455158 h 5355908"/>
                  <a:gd name="connsiteX156" fmla="*/ 2864378 w 3393369"/>
                  <a:gd name="connsiteY156" fmla="*/ 1439226 h 5355908"/>
                  <a:gd name="connsiteX157" fmla="*/ 2857529 w 3393369"/>
                  <a:gd name="connsiteY157" fmla="*/ 1424199 h 5355908"/>
                  <a:gd name="connsiteX158" fmla="*/ 2836488 w 3393369"/>
                  <a:gd name="connsiteY158" fmla="*/ 1387590 h 5355908"/>
                  <a:gd name="connsiteX159" fmla="*/ 2811546 w 3393369"/>
                  <a:gd name="connsiteY159" fmla="*/ 1341413 h 5355908"/>
                  <a:gd name="connsiteX160" fmla="*/ 2799162 w 3393369"/>
                  <a:gd name="connsiteY160" fmla="*/ 1322649 h 5355908"/>
                  <a:gd name="connsiteX161" fmla="*/ 2788999 w 3393369"/>
                  <a:gd name="connsiteY161" fmla="*/ 1304967 h 5355908"/>
                  <a:gd name="connsiteX162" fmla="*/ 2766546 w 3393369"/>
                  <a:gd name="connsiteY162" fmla="*/ 1273230 h 5355908"/>
                  <a:gd name="connsiteX163" fmla="*/ 2740929 w 3393369"/>
                  <a:gd name="connsiteY163" fmla="*/ 1234416 h 5355908"/>
                  <a:gd name="connsiteX164" fmla="*/ 2724205 w 3393369"/>
                  <a:gd name="connsiteY164" fmla="*/ 1213381 h 5355908"/>
                  <a:gd name="connsiteX165" fmla="*/ 2710238 w 3393369"/>
                  <a:gd name="connsiteY165" fmla="*/ 1193640 h 5355908"/>
                  <a:gd name="connsiteX166" fmla="*/ 2687273 w 3393369"/>
                  <a:gd name="connsiteY166" fmla="*/ 1166932 h 5355908"/>
                  <a:gd name="connsiteX167" fmla="*/ 2661698 w 3393369"/>
                  <a:gd name="connsiteY167" fmla="*/ 1134766 h 5355908"/>
                  <a:gd name="connsiteX168" fmla="*/ 2640124 w 3393369"/>
                  <a:gd name="connsiteY168" fmla="*/ 1112098 h 5355908"/>
                  <a:gd name="connsiteX169" fmla="*/ 2621935 w 3393369"/>
                  <a:gd name="connsiteY169" fmla="*/ 1090945 h 5355908"/>
                  <a:gd name="connsiteX170" fmla="*/ 2599251 w 3393369"/>
                  <a:gd name="connsiteY170" fmla="*/ 1069153 h 5355908"/>
                  <a:gd name="connsiteX171" fmla="*/ 2574420 w 3393369"/>
                  <a:gd name="connsiteY171" fmla="*/ 1043064 h 5355908"/>
                  <a:gd name="connsiteX172" fmla="*/ 2547507 w 3393369"/>
                  <a:gd name="connsiteY172" fmla="*/ 1019445 h 5355908"/>
                  <a:gd name="connsiteX173" fmla="*/ 2524778 w 3393369"/>
                  <a:gd name="connsiteY173" fmla="*/ 997611 h 5355908"/>
                  <a:gd name="connsiteX174" fmla="*/ 2503122 w 3393369"/>
                  <a:gd name="connsiteY174" fmla="*/ 980494 h 5355908"/>
                  <a:gd name="connsiteX175" fmla="*/ 2479662 w 3393369"/>
                  <a:gd name="connsiteY175" fmla="*/ 959906 h 5355908"/>
                  <a:gd name="connsiteX176" fmla="*/ 2446908 w 3393369"/>
                  <a:gd name="connsiteY176" fmla="*/ 936062 h 5355908"/>
                  <a:gd name="connsiteX177" fmla="*/ 2419453 w 3393369"/>
                  <a:gd name="connsiteY177" fmla="*/ 914362 h 5355908"/>
                  <a:gd name="connsiteX178" fmla="*/ 2399478 w 3393369"/>
                  <a:gd name="connsiteY178" fmla="*/ 901535 h 5355908"/>
                  <a:gd name="connsiteX179" fmla="*/ 2377990 w 3393369"/>
                  <a:gd name="connsiteY179" fmla="*/ 885893 h 5355908"/>
                  <a:gd name="connsiteX180" fmla="*/ 2338878 w 3393369"/>
                  <a:gd name="connsiteY180" fmla="*/ 862622 h 5355908"/>
                  <a:gd name="connsiteX181" fmla="*/ 2306648 w 3393369"/>
                  <a:gd name="connsiteY181" fmla="*/ 841926 h 5355908"/>
                  <a:gd name="connsiteX182" fmla="*/ 2288939 w 3393369"/>
                  <a:gd name="connsiteY182" fmla="*/ 832909 h 5355908"/>
                  <a:gd name="connsiteX183" fmla="*/ 2269972 w 3393369"/>
                  <a:gd name="connsiteY183" fmla="*/ 821624 h 5355908"/>
                  <a:gd name="connsiteX184" fmla="*/ 2223850 w 3393369"/>
                  <a:gd name="connsiteY184" fmla="*/ 799767 h 5355908"/>
                  <a:gd name="connsiteX185" fmla="*/ 2187052 w 3393369"/>
                  <a:gd name="connsiteY185" fmla="*/ 781031 h 5355908"/>
                  <a:gd name="connsiteX186" fmla="*/ 2172130 w 3393369"/>
                  <a:gd name="connsiteY186" fmla="*/ 775258 h 5355908"/>
                  <a:gd name="connsiteX187" fmla="*/ 2156172 w 3393369"/>
                  <a:gd name="connsiteY187" fmla="*/ 767696 h 5355908"/>
                  <a:gd name="connsiteX188" fmla="*/ 2102089 w 3393369"/>
                  <a:gd name="connsiteY188" fmla="*/ 748162 h 5355908"/>
                  <a:gd name="connsiteX189" fmla="*/ 2061352 w 3393369"/>
                  <a:gd name="connsiteY189" fmla="*/ 732402 h 5355908"/>
                  <a:gd name="connsiteX190" fmla="*/ 2049655 w 3393369"/>
                  <a:gd name="connsiteY190" fmla="*/ 729223 h 5355908"/>
                  <a:gd name="connsiteX191" fmla="*/ 2037160 w 3393369"/>
                  <a:gd name="connsiteY191" fmla="*/ 724710 h 5355908"/>
                  <a:gd name="connsiteX192" fmla="*/ 1973248 w 3393369"/>
                  <a:gd name="connsiteY192" fmla="*/ 708457 h 5355908"/>
                  <a:gd name="connsiteX193" fmla="*/ 1930236 w 3393369"/>
                  <a:gd name="connsiteY193" fmla="*/ 696768 h 5355908"/>
                  <a:gd name="connsiteX194" fmla="*/ 1922150 w 3393369"/>
                  <a:gd name="connsiteY194" fmla="*/ 695464 h 5355908"/>
                  <a:gd name="connsiteX195" fmla="*/ 1913500 w 3393369"/>
                  <a:gd name="connsiteY195" fmla="*/ 693264 h 5355908"/>
                  <a:gd name="connsiteX196" fmla="*/ 1834521 w 3393369"/>
                  <a:gd name="connsiteY196" fmla="*/ 681327 h 5355908"/>
                  <a:gd name="connsiteX197" fmla="*/ 1794392 w 3393369"/>
                  <a:gd name="connsiteY197" fmla="*/ 674854 h 5355908"/>
                  <a:gd name="connsiteX198" fmla="*/ 1790213 w 3393369"/>
                  <a:gd name="connsiteY198" fmla="*/ 674631 h 5355908"/>
                  <a:gd name="connsiteX199" fmla="*/ 1785760 w 3393369"/>
                  <a:gd name="connsiteY199" fmla="*/ 673958 h 5355908"/>
                  <a:gd name="connsiteX200" fmla="*/ 1654807 w 3393369"/>
                  <a:gd name="connsiteY200" fmla="*/ 667404 h 5355908"/>
                  <a:gd name="connsiteX201" fmla="*/ 1555437 w 3393369"/>
                  <a:gd name="connsiteY201" fmla="*/ 0 h 5355908"/>
                  <a:gd name="connsiteX202" fmla="*/ 3046397 w 3393369"/>
                  <a:gd name="connsiteY202" fmla="*/ 1145716 h 5355908"/>
                  <a:gd name="connsiteX203" fmla="*/ 3216855 w 3393369"/>
                  <a:gd name="connsiteY203" fmla="*/ 2573089 h 5355908"/>
                  <a:gd name="connsiteX204" fmla="*/ 3384994 w 3393369"/>
                  <a:gd name="connsiteY204" fmla="*/ 4142761 h 5355908"/>
                  <a:gd name="connsiteX205" fmla="*/ 3387087 w 3393369"/>
                  <a:gd name="connsiteY205" fmla="*/ 4204781 h 5355908"/>
                  <a:gd name="connsiteX206" fmla="*/ 3392137 w 3393369"/>
                  <a:gd name="connsiteY206" fmla="*/ 4354494 h 5355908"/>
                  <a:gd name="connsiteX207" fmla="*/ 3393369 w 3393369"/>
                  <a:gd name="connsiteY207" fmla="*/ 4453437 h 5355908"/>
                  <a:gd name="connsiteX208" fmla="*/ 2732657 w 3393369"/>
                  <a:gd name="connsiteY208" fmla="*/ 5355908 h 5355908"/>
                  <a:gd name="connsiteX209" fmla="*/ 2726964 w 3393369"/>
                  <a:gd name="connsiteY209" fmla="*/ 5342222 h 5355908"/>
                  <a:gd name="connsiteX210" fmla="*/ 2794053 w 3393369"/>
                  <a:gd name="connsiteY210" fmla="*/ 4537018 h 5355908"/>
                  <a:gd name="connsiteX211" fmla="*/ 2794182 w 3393369"/>
                  <a:gd name="connsiteY211" fmla="*/ 4535475 h 5355908"/>
                  <a:gd name="connsiteX212" fmla="*/ 2825364 w 3393369"/>
                  <a:gd name="connsiteY212" fmla="*/ 4161214 h 5355908"/>
                  <a:gd name="connsiteX213" fmla="*/ 2830843 w 3393369"/>
                  <a:gd name="connsiteY213" fmla="*/ 4095453 h 5355908"/>
                  <a:gd name="connsiteX214" fmla="*/ 2839510 w 3393369"/>
                  <a:gd name="connsiteY214" fmla="*/ 4067980 h 5355908"/>
                  <a:gd name="connsiteX215" fmla="*/ 2341370 w 3393369"/>
                  <a:gd name="connsiteY215" fmla="*/ 3910818 h 5355908"/>
                  <a:gd name="connsiteX216" fmla="*/ 2299191 w 3393369"/>
                  <a:gd name="connsiteY216" fmla="*/ 3711022 h 5355908"/>
                  <a:gd name="connsiteX217" fmla="*/ 2275783 w 3393369"/>
                  <a:gd name="connsiteY217" fmla="*/ 3599430 h 5355908"/>
                  <a:gd name="connsiteX218" fmla="*/ 2248357 w 3393369"/>
                  <a:gd name="connsiteY218" fmla="*/ 3468677 h 5355908"/>
                  <a:gd name="connsiteX219" fmla="*/ 2258998 w 3393369"/>
                  <a:gd name="connsiteY219" fmla="*/ 3463865 h 5355908"/>
                  <a:gd name="connsiteX220" fmla="*/ 2275498 w 3393369"/>
                  <a:gd name="connsiteY220" fmla="*/ 3451131 h 5355908"/>
                  <a:gd name="connsiteX221" fmla="*/ 2331668 w 3393369"/>
                  <a:gd name="connsiteY221" fmla="*/ 3425733 h 5355908"/>
                  <a:gd name="connsiteX222" fmla="*/ 2387372 w 3393369"/>
                  <a:gd name="connsiteY222" fmla="*/ 3383908 h 5355908"/>
                  <a:gd name="connsiteX223" fmla="*/ 2394330 w 3393369"/>
                  <a:gd name="connsiteY223" fmla="*/ 3380762 h 5355908"/>
                  <a:gd name="connsiteX224" fmla="*/ 2527260 w 3393369"/>
                  <a:gd name="connsiteY224" fmla="*/ 3257222 h 5355908"/>
                  <a:gd name="connsiteX225" fmla="*/ 2556636 w 3393369"/>
                  <a:gd name="connsiteY225" fmla="*/ 3205684 h 5355908"/>
                  <a:gd name="connsiteX226" fmla="*/ 2583682 w 3393369"/>
                  <a:gd name="connsiteY226" fmla="*/ 3174661 h 5355908"/>
                  <a:gd name="connsiteX227" fmla="*/ 2597855 w 3393369"/>
                  <a:gd name="connsiteY227" fmla="*/ 3149795 h 5355908"/>
                  <a:gd name="connsiteX228" fmla="*/ 2623355 w 3393369"/>
                  <a:gd name="connsiteY228" fmla="*/ 3127240 h 5355908"/>
                  <a:gd name="connsiteX229" fmla="*/ 2667002 w 3393369"/>
                  <a:gd name="connsiteY229" fmla="*/ 3074510 h 5355908"/>
                  <a:gd name="connsiteX230" fmla="*/ 2689424 w 3393369"/>
                  <a:gd name="connsiteY230" fmla="*/ 3035173 h 5355908"/>
                  <a:gd name="connsiteX231" fmla="*/ 2711168 w 3393369"/>
                  <a:gd name="connsiteY231" fmla="*/ 3013248 h 5355908"/>
                  <a:gd name="connsiteX232" fmla="*/ 2809732 w 3393369"/>
                  <a:gd name="connsiteY232" fmla="*/ 2809094 h 5355908"/>
                  <a:gd name="connsiteX233" fmla="*/ 2816756 w 3393369"/>
                  <a:gd name="connsiteY233" fmla="*/ 2760603 h 5355908"/>
                  <a:gd name="connsiteX234" fmla="*/ 2829512 w 3393369"/>
                  <a:gd name="connsiteY234" fmla="*/ 2723102 h 5355908"/>
                  <a:gd name="connsiteX235" fmla="*/ 2843225 w 3393369"/>
                  <a:gd name="connsiteY235" fmla="*/ 2627883 h 5355908"/>
                  <a:gd name="connsiteX236" fmla="*/ 2839586 w 3393369"/>
                  <a:gd name="connsiteY236" fmla="*/ 2536434 h 5355908"/>
                  <a:gd name="connsiteX237" fmla="*/ 2843225 w 3393369"/>
                  <a:gd name="connsiteY237" fmla="*/ 2511167 h 5355908"/>
                  <a:gd name="connsiteX238" fmla="*/ 2841733 w 3393369"/>
                  <a:gd name="connsiteY238" fmla="*/ 2473668 h 5355908"/>
                  <a:gd name="connsiteX239" fmla="*/ 2847051 w 3393369"/>
                  <a:gd name="connsiteY239" fmla="*/ 2450863 h 5355908"/>
                  <a:gd name="connsiteX240" fmla="*/ 2845552 w 3393369"/>
                  <a:gd name="connsiteY240" fmla="*/ 2321553 h 5355908"/>
                  <a:gd name="connsiteX241" fmla="*/ 2833687 w 3393369"/>
                  <a:gd name="connsiteY241" fmla="*/ 2269170 h 5355908"/>
                  <a:gd name="connsiteX242" fmla="*/ 2829096 w 3393369"/>
                  <a:gd name="connsiteY242" fmla="*/ 1950030 h 5355908"/>
                  <a:gd name="connsiteX243" fmla="*/ 2794488 w 3393369"/>
                  <a:gd name="connsiteY243" fmla="*/ 1866670 h 5355908"/>
                  <a:gd name="connsiteX244" fmla="*/ 2784739 w 3393369"/>
                  <a:gd name="connsiteY244" fmla="*/ 1850898 h 5355908"/>
                  <a:gd name="connsiteX245" fmla="*/ 2224116 w 3393369"/>
                  <a:gd name="connsiteY245" fmla="*/ 1414126 h 5355908"/>
                  <a:gd name="connsiteX246" fmla="*/ 1578436 w 3393369"/>
                  <a:gd name="connsiteY246" fmla="*/ 976637 h 5355908"/>
                  <a:gd name="connsiteX247" fmla="*/ 1456501 w 3393369"/>
                  <a:gd name="connsiteY247" fmla="*/ 1239009 h 5355908"/>
                  <a:gd name="connsiteX248" fmla="*/ 1379759 w 3393369"/>
                  <a:gd name="connsiteY248" fmla="*/ 1347348 h 5355908"/>
                  <a:gd name="connsiteX249" fmla="*/ 1280205 w 3393369"/>
                  <a:gd name="connsiteY249" fmla="*/ 1473249 h 5355908"/>
                  <a:gd name="connsiteX250" fmla="*/ 598861 w 3393369"/>
                  <a:gd name="connsiteY250" fmla="*/ 2042673 h 5355908"/>
                  <a:gd name="connsiteX251" fmla="*/ 589527 w 3393369"/>
                  <a:gd name="connsiteY251" fmla="*/ 2045704 h 5355908"/>
                  <a:gd name="connsiteX252" fmla="*/ 589691 w 3393369"/>
                  <a:gd name="connsiteY252" fmla="*/ 2057753 h 5355908"/>
                  <a:gd name="connsiteX253" fmla="*/ 585834 w 3393369"/>
                  <a:gd name="connsiteY253" fmla="*/ 2056272 h 5355908"/>
                  <a:gd name="connsiteX254" fmla="*/ 561832 w 3393369"/>
                  <a:gd name="connsiteY254" fmla="*/ 2627785 h 5355908"/>
                  <a:gd name="connsiteX255" fmla="*/ 667583 w 3393369"/>
                  <a:gd name="connsiteY255" fmla="*/ 3140876 h 5355908"/>
                  <a:gd name="connsiteX256" fmla="*/ 668132 w 3393369"/>
                  <a:gd name="connsiteY256" fmla="*/ 3141769 h 5355908"/>
                  <a:gd name="connsiteX257" fmla="*/ 669485 w 3393369"/>
                  <a:gd name="connsiteY257" fmla="*/ 3155453 h 5355908"/>
                  <a:gd name="connsiteX258" fmla="*/ 854462 w 3393369"/>
                  <a:gd name="connsiteY258" fmla="*/ 3428621 h 5355908"/>
                  <a:gd name="connsiteX259" fmla="*/ 953249 w 3393369"/>
                  <a:gd name="connsiteY259" fmla="*/ 3524739 h 5355908"/>
                  <a:gd name="connsiteX260" fmla="*/ 1004729 w 3393369"/>
                  <a:gd name="connsiteY260" fmla="*/ 3564772 h 5355908"/>
                  <a:gd name="connsiteX261" fmla="*/ 998496 w 3393369"/>
                  <a:gd name="connsiteY261" fmla="*/ 3595255 h 5355908"/>
                  <a:gd name="connsiteX262" fmla="*/ 925602 w 3393369"/>
                  <a:gd name="connsiteY262" fmla="*/ 3951720 h 5355908"/>
                  <a:gd name="connsiteX263" fmla="*/ 775897 w 3393369"/>
                  <a:gd name="connsiteY263" fmla="*/ 3979667 h 5355908"/>
                  <a:gd name="connsiteX264" fmla="*/ 794667 w 3393369"/>
                  <a:gd name="connsiteY264" fmla="*/ 4080211 h 5355908"/>
                  <a:gd name="connsiteX265" fmla="*/ 895960 w 3393369"/>
                  <a:gd name="connsiteY265" fmla="*/ 4622818 h 5355908"/>
                  <a:gd name="connsiteX266" fmla="*/ 895960 w 3393369"/>
                  <a:gd name="connsiteY266" fmla="*/ 4622818 h 5355908"/>
                  <a:gd name="connsiteX267" fmla="*/ 896388 w 3393369"/>
                  <a:gd name="connsiteY267" fmla="*/ 4625112 h 5355908"/>
                  <a:gd name="connsiteX268" fmla="*/ 994274 w 3393369"/>
                  <a:gd name="connsiteY268" fmla="*/ 5149466 h 5355908"/>
                  <a:gd name="connsiteX269" fmla="*/ 838715 w 3393369"/>
                  <a:gd name="connsiteY269" fmla="*/ 5056562 h 5355908"/>
                  <a:gd name="connsiteX270" fmla="*/ 348728 w 3393369"/>
                  <a:gd name="connsiteY270" fmla="*/ 4671344 h 5355908"/>
                  <a:gd name="connsiteX271" fmla="*/ 141388 w 3393369"/>
                  <a:gd name="connsiteY271" fmla="*/ 4248694 h 5355908"/>
                  <a:gd name="connsiteX272" fmla="*/ 131597 w 3393369"/>
                  <a:gd name="connsiteY272" fmla="*/ 4204671 h 5355908"/>
                  <a:gd name="connsiteX273" fmla="*/ 131597 w 3393369"/>
                  <a:gd name="connsiteY273" fmla="*/ 4204671 h 5355908"/>
                  <a:gd name="connsiteX274" fmla="*/ 95199 w 3393369"/>
                  <a:gd name="connsiteY274" fmla="*/ 4041019 h 5355908"/>
                  <a:gd name="connsiteX275" fmla="*/ 100530 w 3393369"/>
                  <a:gd name="connsiteY275" fmla="*/ 1111861 h 5355908"/>
                  <a:gd name="connsiteX276" fmla="*/ 115559 w 3393369"/>
                  <a:gd name="connsiteY276" fmla="*/ 1040070 h 5355908"/>
                  <a:gd name="connsiteX277" fmla="*/ 122713 w 3393369"/>
                  <a:gd name="connsiteY277" fmla="*/ 937361 h 5355908"/>
                  <a:gd name="connsiteX278" fmla="*/ 180024 w 3393369"/>
                  <a:gd name="connsiteY278" fmla="*/ 733628 h 5355908"/>
                  <a:gd name="connsiteX279" fmla="*/ 224676 w 3393369"/>
                  <a:gd name="connsiteY279" fmla="*/ 645179 h 5355908"/>
                  <a:gd name="connsiteX280" fmla="*/ 230258 w 3393369"/>
                  <a:gd name="connsiteY280" fmla="*/ 628711 h 5355908"/>
                  <a:gd name="connsiteX281" fmla="*/ 907294 w 3393369"/>
                  <a:gd name="connsiteY281" fmla="*/ 81498 h 5355908"/>
                  <a:gd name="connsiteX282" fmla="*/ 1037679 w 3393369"/>
                  <a:gd name="connsiteY282" fmla="*/ 72416 h 5355908"/>
                  <a:gd name="connsiteX283" fmla="*/ 1265195 w 3393369"/>
                  <a:gd name="connsiteY283" fmla="*/ 21213 h 5355908"/>
                  <a:gd name="connsiteX284" fmla="*/ 1555437 w 3393369"/>
                  <a:gd name="connsiteY284" fmla="*/ 0 h 535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Lst>
                <a:rect l="l" t="t" r="r" b="b"/>
                <a:pathLst>
                  <a:path w="3393369" h="5355908">
                    <a:moveTo>
                      <a:pt x="462376" y="2821763"/>
                    </a:moveTo>
                    <a:lnTo>
                      <a:pt x="453270" y="2832614"/>
                    </a:lnTo>
                    <a:cubicBezTo>
                      <a:pt x="438610" y="2853789"/>
                      <a:pt x="425349" y="2876984"/>
                      <a:pt x="413702" y="2901885"/>
                    </a:cubicBezTo>
                    <a:lnTo>
                      <a:pt x="403788" y="2928267"/>
                    </a:lnTo>
                    <a:lnTo>
                      <a:pt x="397472" y="2940477"/>
                    </a:lnTo>
                    <a:lnTo>
                      <a:pt x="393929" y="2954505"/>
                    </a:lnTo>
                    <a:lnTo>
                      <a:pt x="383826" y="2981390"/>
                    </a:lnTo>
                    <a:cubicBezTo>
                      <a:pt x="367429" y="3037387"/>
                      <a:pt x="358362" y="3098953"/>
                      <a:pt x="358362" y="3163577"/>
                    </a:cubicBezTo>
                    <a:lnTo>
                      <a:pt x="358362" y="3163578"/>
                    </a:lnTo>
                    <a:lnTo>
                      <a:pt x="364946" y="3069249"/>
                    </a:lnTo>
                    <a:lnTo>
                      <a:pt x="393929" y="2954505"/>
                    </a:lnTo>
                    <a:lnTo>
                      <a:pt x="403788" y="2928267"/>
                    </a:lnTo>
                    <a:lnTo>
                      <a:pt x="453270" y="2832615"/>
                    </a:lnTo>
                    <a:close/>
                    <a:moveTo>
                      <a:pt x="1654506" y="667388"/>
                    </a:moveTo>
                    <a:lnTo>
                      <a:pt x="1654205" y="667404"/>
                    </a:lnTo>
                    <a:lnTo>
                      <a:pt x="1523252" y="673958"/>
                    </a:lnTo>
                    <a:lnTo>
                      <a:pt x="1518800" y="674631"/>
                    </a:lnTo>
                    <a:lnTo>
                      <a:pt x="1514620" y="674854"/>
                    </a:lnTo>
                    <a:lnTo>
                      <a:pt x="1474492" y="681327"/>
                    </a:lnTo>
                    <a:lnTo>
                      <a:pt x="1395512" y="693264"/>
                    </a:lnTo>
                    <a:lnTo>
                      <a:pt x="1386863" y="695464"/>
                    </a:lnTo>
                    <a:lnTo>
                      <a:pt x="1378776" y="696768"/>
                    </a:lnTo>
                    <a:lnTo>
                      <a:pt x="1335765" y="708457"/>
                    </a:lnTo>
                    <a:lnTo>
                      <a:pt x="1271852" y="724710"/>
                    </a:lnTo>
                    <a:lnTo>
                      <a:pt x="1259357" y="729223"/>
                    </a:lnTo>
                    <a:lnTo>
                      <a:pt x="1247660" y="732402"/>
                    </a:lnTo>
                    <a:lnTo>
                      <a:pt x="1206923" y="748162"/>
                    </a:lnTo>
                    <a:lnTo>
                      <a:pt x="1152840" y="767696"/>
                    </a:lnTo>
                    <a:lnTo>
                      <a:pt x="1136883" y="775258"/>
                    </a:lnTo>
                    <a:lnTo>
                      <a:pt x="1121960" y="781031"/>
                    </a:lnTo>
                    <a:lnTo>
                      <a:pt x="1085162" y="799767"/>
                    </a:lnTo>
                    <a:lnTo>
                      <a:pt x="1039040" y="821624"/>
                    </a:lnTo>
                    <a:lnTo>
                      <a:pt x="1020073" y="832909"/>
                    </a:lnTo>
                    <a:lnTo>
                      <a:pt x="1002364" y="841926"/>
                    </a:lnTo>
                    <a:lnTo>
                      <a:pt x="970135" y="862622"/>
                    </a:lnTo>
                    <a:lnTo>
                      <a:pt x="931022" y="885893"/>
                    </a:lnTo>
                    <a:lnTo>
                      <a:pt x="909534" y="901535"/>
                    </a:lnTo>
                    <a:lnTo>
                      <a:pt x="889559" y="914362"/>
                    </a:lnTo>
                    <a:lnTo>
                      <a:pt x="862104" y="936062"/>
                    </a:lnTo>
                    <a:lnTo>
                      <a:pt x="829350" y="959906"/>
                    </a:lnTo>
                    <a:lnTo>
                      <a:pt x="805890" y="980494"/>
                    </a:lnTo>
                    <a:lnTo>
                      <a:pt x="784234" y="997611"/>
                    </a:lnTo>
                    <a:lnTo>
                      <a:pt x="761506" y="1019445"/>
                    </a:lnTo>
                    <a:lnTo>
                      <a:pt x="734592" y="1043064"/>
                    </a:lnTo>
                    <a:lnTo>
                      <a:pt x="709762" y="1069153"/>
                    </a:lnTo>
                    <a:lnTo>
                      <a:pt x="687077" y="1090945"/>
                    </a:lnTo>
                    <a:lnTo>
                      <a:pt x="668889" y="1112098"/>
                    </a:lnTo>
                    <a:lnTo>
                      <a:pt x="647314" y="1134766"/>
                    </a:lnTo>
                    <a:lnTo>
                      <a:pt x="621739" y="1166932"/>
                    </a:lnTo>
                    <a:lnTo>
                      <a:pt x="598774" y="1193640"/>
                    </a:lnTo>
                    <a:lnTo>
                      <a:pt x="584808" y="1213381"/>
                    </a:lnTo>
                    <a:lnTo>
                      <a:pt x="568083" y="1234416"/>
                    </a:lnTo>
                    <a:lnTo>
                      <a:pt x="542466" y="1273230"/>
                    </a:lnTo>
                    <a:lnTo>
                      <a:pt x="520013" y="1304967"/>
                    </a:lnTo>
                    <a:lnTo>
                      <a:pt x="509850" y="1322649"/>
                    </a:lnTo>
                    <a:lnTo>
                      <a:pt x="497466" y="1341413"/>
                    </a:lnTo>
                    <a:lnTo>
                      <a:pt x="472525" y="1387590"/>
                    </a:lnTo>
                    <a:lnTo>
                      <a:pt x="451483" y="1424199"/>
                    </a:lnTo>
                    <a:lnTo>
                      <a:pt x="444634" y="1439226"/>
                    </a:lnTo>
                    <a:lnTo>
                      <a:pt x="436029" y="1455158"/>
                    </a:lnTo>
                    <a:lnTo>
                      <a:pt x="412515" y="1509700"/>
                    </a:lnTo>
                    <a:lnTo>
                      <a:pt x="393870" y="1550610"/>
                    </a:lnTo>
                    <a:lnTo>
                      <a:pt x="389755" y="1562493"/>
                    </a:lnTo>
                    <a:lnTo>
                      <a:pt x="384340" y="1575054"/>
                    </a:lnTo>
                    <a:lnTo>
                      <a:pt x="362952" y="1639897"/>
                    </a:lnTo>
                    <a:lnTo>
                      <a:pt x="347863" y="1683473"/>
                    </a:lnTo>
                    <a:lnTo>
                      <a:pt x="345851" y="1691745"/>
                    </a:lnTo>
                    <a:lnTo>
                      <a:pt x="342963" y="1700500"/>
                    </a:lnTo>
                    <a:lnTo>
                      <a:pt x="324084" y="1781223"/>
                    </a:lnTo>
                    <a:lnTo>
                      <a:pt x="314150" y="1822061"/>
                    </a:lnTo>
                    <a:lnTo>
                      <a:pt x="313531" y="1826347"/>
                    </a:lnTo>
                    <a:lnTo>
                      <a:pt x="312467" y="1830897"/>
                    </a:lnTo>
                    <a:lnTo>
                      <a:pt x="293425" y="1965600"/>
                    </a:lnTo>
                    <a:lnTo>
                      <a:pt x="293418" y="1965647"/>
                    </a:lnTo>
                    <a:cubicBezTo>
                      <a:pt x="288747" y="2014261"/>
                      <a:pt x="286354" y="2063587"/>
                      <a:pt x="286354" y="2113504"/>
                    </a:cubicBezTo>
                    <a:lnTo>
                      <a:pt x="286354" y="2113505"/>
                    </a:lnTo>
                    <a:lnTo>
                      <a:pt x="293418" y="1965648"/>
                    </a:lnTo>
                    <a:lnTo>
                      <a:pt x="293425" y="1965600"/>
                    </a:lnTo>
                    <a:lnTo>
                      <a:pt x="313531" y="1826347"/>
                    </a:lnTo>
                    <a:lnTo>
                      <a:pt x="324084" y="1781223"/>
                    </a:lnTo>
                    <a:lnTo>
                      <a:pt x="345851" y="1691745"/>
                    </a:lnTo>
                    <a:lnTo>
                      <a:pt x="362952" y="1639897"/>
                    </a:lnTo>
                    <a:lnTo>
                      <a:pt x="389755" y="1562493"/>
                    </a:lnTo>
                    <a:lnTo>
                      <a:pt x="412515" y="1509700"/>
                    </a:lnTo>
                    <a:lnTo>
                      <a:pt x="444634" y="1439226"/>
                    </a:lnTo>
                    <a:lnTo>
                      <a:pt x="472525" y="1387590"/>
                    </a:lnTo>
                    <a:lnTo>
                      <a:pt x="509850" y="1322649"/>
                    </a:lnTo>
                    <a:lnTo>
                      <a:pt x="542466" y="1273230"/>
                    </a:lnTo>
                    <a:lnTo>
                      <a:pt x="584808" y="1213381"/>
                    </a:lnTo>
                    <a:lnTo>
                      <a:pt x="621739" y="1166932"/>
                    </a:lnTo>
                    <a:lnTo>
                      <a:pt x="668889" y="1112098"/>
                    </a:lnTo>
                    <a:lnTo>
                      <a:pt x="709762" y="1069153"/>
                    </a:lnTo>
                    <a:lnTo>
                      <a:pt x="761506" y="1019445"/>
                    </a:lnTo>
                    <a:lnTo>
                      <a:pt x="805890" y="980494"/>
                    </a:lnTo>
                    <a:lnTo>
                      <a:pt x="862104" y="936062"/>
                    </a:lnTo>
                    <a:lnTo>
                      <a:pt x="909534" y="901535"/>
                    </a:lnTo>
                    <a:lnTo>
                      <a:pt x="970135" y="862622"/>
                    </a:lnTo>
                    <a:lnTo>
                      <a:pt x="1020073" y="832909"/>
                    </a:lnTo>
                    <a:lnTo>
                      <a:pt x="1085162" y="799767"/>
                    </a:lnTo>
                    <a:lnTo>
                      <a:pt x="1136883" y="775258"/>
                    </a:lnTo>
                    <a:lnTo>
                      <a:pt x="1206923" y="748162"/>
                    </a:lnTo>
                    <a:lnTo>
                      <a:pt x="1259357" y="729223"/>
                    </a:lnTo>
                    <a:lnTo>
                      <a:pt x="1335765" y="708457"/>
                    </a:lnTo>
                    <a:lnTo>
                      <a:pt x="1386863" y="695464"/>
                    </a:lnTo>
                    <a:lnTo>
                      <a:pt x="1474492" y="681327"/>
                    </a:lnTo>
                    <a:lnTo>
                      <a:pt x="1518800" y="674631"/>
                    </a:lnTo>
                    <a:lnTo>
                      <a:pt x="1654205" y="667404"/>
                    </a:lnTo>
                    <a:lnTo>
                      <a:pt x="1654506" y="667389"/>
                    </a:lnTo>
                    <a:lnTo>
                      <a:pt x="1654807" y="667404"/>
                    </a:lnTo>
                    <a:lnTo>
                      <a:pt x="1790213" y="674631"/>
                    </a:lnTo>
                    <a:lnTo>
                      <a:pt x="1834521" y="681327"/>
                    </a:lnTo>
                    <a:lnTo>
                      <a:pt x="1922150" y="695464"/>
                    </a:lnTo>
                    <a:lnTo>
                      <a:pt x="1973248" y="708457"/>
                    </a:lnTo>
                    <a:lnTo>
                      <a:pt x="2049655" y="729223"/>
                    </a:lnTo>
                    <a:lnTo>
                      <a:pt x="2102089" y="748162"/>
                    </a:lnTo>
                    <a:lnTo>
                      <a:pt x="2172130" y="775258"/>
                    </a:lnTo>
                    <a:lnTo>
                      <a:pt x="2223850" y="799767"/>
                    </a:lnTo>
                    <a:lnTo>
                      <a:pt x="2288939" y="832909"/>
                    </a:lnTo>
                    <a:lnTo>
                      <a:pt x="2338878" y="862622"/>
                    </a:lnTo>
                    <a:lnTo>
                      <a:pt x="2399478" y="901535"/>
                    </a:lnTo>
                    <a:lnTo>
                      <a:pt x="2446908" y="936062"/>
                    </a:lnTo>
                    <a:lnTo>
                      <a:pt x="2503122" y="980494"/>
                    </a:lnTo>
                    <a:lnTo>
                      <a:pt x="2547507" y="1019445"/>
                    </a:lnTo>
                    <a:lnTo>
                      <a:pt x="2599251" y="1069153"/>
                    </a:lnTo>
                    <a:lnTo>
                      <a:pt x="2640124" y="1112098"/>
                    </a:lnTo>
                    <a:lnTo>
                      <a:pt x="2687273" y="1166932"/>
                    </a:lnTo>
                    <a:lnTo>
                      <a:pt x="2724205" y="1213381"/>
                    </a:lnTo>
                    <a:lnTo>
                      <a:pt x="2766546" y="1273230"/>
                    </a:lnTo>
                    <a:lnTo>
                      <a:pt x="2799162" y="1322649"/>
                    </a:lnTo>
                    <a:lnTo>
                      <a:pt x="2836488" y="1387590"/>
                    </a:lnTo>
                    <a:lnTo>
                      <a:pt x="2864378" y="1439226"/>
                    </a:lnTo>
                    <a:lnTo>
                      <a:pt x="2896497" y="1509700"/>
                    </a:lnTo>
                    <a:lnTo>
                      <a:pt x="2919257" y="1562493"/>
                    </a:lnTo>
                    <a:lnTo>
                      <a:pt x="2946060" y="1639897"/>
                    </a:lnTo>
                    <a:lnTo>
                      <a:pt x="2963161" y="1691745"/>
                    </a:lnTo>
                    <a:lnTo>
                      <a:pt x="2984928" y="1781223"/>
                    </a:lnTo>
                    <a:lnTo>
                      <a:pt x="2995481" y="1826347"/>
                    </a:lnTo>
                    <a:lnTo>
                      <a:pt x="3015587" y="1965600"/>
                    </a:lnTo>
                    <a:lnTo>
                      <a:pt x="3015594" y="1965648"/>
                    </a:lnTo>
                    <a:lnTo>
                      <a:pt x="3022658" y="2113505"/>
                    </a:lnTo>
                    <a:lnTo>
                      <a:pt x="3022658" y="2113504"/>
                    </a:lnTo>
                    <a:cubicBezTo>
                      <a:pt x="3022658" y="2063587"/>
                      <a:pt x="3020266" y="2014261"/>
                      <a:pt x="3015594" y="1965647"/>
                    </a:cubicBezTo>
                    <a:lnTo>
                      <a:pt x="3015587" y="1965600"/>
                    </a:lnTo>
                    <a:lnTo>
                      <a:pt x="2996545" y="1830897"/>
                    </a:lnTo>
                    <a:lnTo>
                      <a:pt x="2995481" y="1826347"/>
                    </a:lnTo>
                    <a:lnTo>
                      <a:pt x="2994862" y="1822061"/>
                    </a:lnTo>
                    <a:lnTo>
                      <a:pt x="2984928" y="1781223"/>
                    </a:lnTo>
                    <a:lnTo>
                      <a:pt x="2966049" y="1700500"/>
                    </a:lnTo>
                    <a:lnTo>
                      <a:pt x="2963161" y="1691745"/>
                    </a:lnTo>
                    <a:lnTo>
                      <a:pt x="2961149" y="1683473"/>
                    </a:lnTo>
                    <a:lnTo>
                      <a:pt x="2946060" y="1639897"/>
                    </a:lnTo>
                    <a:lnTo>
                      <a:pt x="2924672" y="1575054"/>
                    </a:lnTo>
                    <a:lnTo>
                      <a:pt x="2919257" y="1562493"/>
                    </a:lnTo>
                    <a:lnTo>
                      <a:pt x="2915142" y="1550610"/>
                    </a:lnTo>
                    <a:lnTo>
                      <a:pt x="2896497" y="1509700"/>
                    </a:lnTo>
                    <a:lnTo>
                      <a:pt x="2872983" y="1455158"/>
                    </a:lnTo>
                    <a:lnTo>
                      <a:pt x="2864378" y="1439226"/>
                    </a:lnTo>
                    <a:lnTo>
                      <a:pt x="2857529" y="1424199"/>
                    </a:lnTo>
                    <a:lnTo>
                      <a:pt x="2836488" y="1387590"/>
                    </a:lnTo>
                    <a:lnTo>
                      <a:pt x="2811546" y="1341413"/>
                    </a:lnTo>
                    <a:lnTo>
                      <a:pt x="2799162" y="1322649"/>
                    </a:lnTo>
                    <a:lnTo>
                      <a:pt x="2788999" y="1304967"/>
                    </a:lnTo>
                    <a:lnTo>
                      <a:pt x="2766546" y="1273230"/>
                    </a:lnTo>
                    <a:lnTo>
                      <a:pt x="2740929" y="1234416"/>
                    </a:lnTo>
                    <a:lnTo>
                      <a:pt x="2724205" y="1213381"/>
                    </a:lnTo>
                    <a:lnTo>
                      <a:pt x="2710238" y="1193640"/>
                    </a:lnTo>
                    <a:lnTo>
                      <a:pt x="2687273" y="1166932"/>
                    </a:lnTo>
                    <a:lnTo>
                      <a:pt x="2661698" y="1134766"/>
                    </a:lnTo>
                    <a:lnTo>
                      <a:pt x="2640124" y="1112098"/>
                    </a:lnTo>
                    <a:lnTo>
                      <a:pt x="2621935" y="1090945"/>
                    </a:lnTo>
                    <a:lnTo>
                      <a:pt x="2599251" y="1069153"/>
                    </a:lnTo>
                    <a:lnTo>
                      <a:pt x="2574420" y="1043064"/>
                    </a:lnTo>
                    <a:lnTo>
                      <a:pt x="2547507" y="1019445"/>
                    </a:lnTo>
                    <a:lnTo>
                      <a:pt x="2524778" y="997611"/>
                    </a:lnTo>
                    <a:lnTo>
                      <a:pt x="2503122" y="980494"/>
                    </a:lnTo>
                    <a:lnTo>
                      <a:pt x="2479662" y="959906"/>
                    </a:lnTo>
                    <a:lnTo>
                      <a:pt x="2446908" y="936062"/>
                    </a:lnTo>
                    <a:lnTo>
                      <a:pt x="2419453" y="914362"/>
                    </a:lnTo>
                    <a:lnTo>
                      <a:pt x="2399478" y="901535"/>
                    </a:lnTo>
                    <a:lnTo>
                      <a:pt x="2377990" y="885893"/>
                    </a:lnTo>
                    <a:lnTo>
                      <a:pt x="2338878" y="862622"/>
                    </a:lnTo>
                    <a:lnTo>
                      <a:pt x="2306648" y="841926"/>
                    </a:lnTo>
                    <a:lnTo>
                      <a:pt x="2288939" y="832909"/>
                    </a:lnTo>
                    <a:lnTo>
                      <a:pt x="2269972" y="821624"/>
                    </a:lnTo>
                    <a:lnTo>
                      <a:pt x="2223850" y="799767"/>
                    </a:lnTo>
                    <a:lnTo>
                      <a:pt x="2187052" y="781031"/>
                    </a:lnTo>
                    <a:lnTo>
                      <a:pt x="2172130" y="775258"/>
                    </a:lnTo>
                    <a:lnTo>
                      <a:pt x="2156172" y="767696"/>
                    </a:lnTo>
                    <a:lnTo>
                      <a:pt x="2102089" y="748162"/>
                    </a:lnTo>
                    <a:lnTo>
                      <a:pt x="2061352" y="732402"/>
                    </a:lnTo>
                    <a:lnTo>
                      <a:pt x="2049655" y="729223"/>
                    </a:lnTo>
                    <a:lnTo>
                      <a:pt x="2037160" y="724710"/>
                    </a:lnTo>
                    <a:lnTo>
                      <a:pt x="1973248" y="708457"/>
                    </a:lnTo>
                    <a:lnTo>
                      <a:pt x="1930236" y="696768"/>
                    </a:lnTo>
                    <a:lnTo>
                      <a:pt x="1922150" y="695464"/>
                    </a:lnTo>
                    <a:lnTo>
                      <a:pt x="1913500" y="693264"/>
                    </a:lnTo>
                    <a:lnTo>
                      <a:pt x="1834521" y="681327"/>
                    </a:lnTo>
                    <a:lnTo>
                      <a:pt x="1794392" y="674854"/>
                    </a:lnTo>
                    <a:lnTo>
                      <a:pt x="1790213" y="674631"/>
                    </a:lnTo>
                    <a:lnTo>
                      <a:pt x="1785760" y="673958"/>
                    </a:lnTo>
                    <a:lnTo>
                      <a:pt x="1654807" y="667404"/>
                    </a:lnTo>
                    <a:close/>
                    <a:moveTo>
                      <a:pt x="1555437" y="0"/>
                    </a:moveTo>
                    <a:cubicBezTo>
                      <a:pt x="2350815" y="0"/>
                      <a:pt x="2891868" y="505696"/>
                      <a:pt x="3046397" y="1145716"/>
                    </a:cubicBezTo>
                    <a:cubicBezTo>
                      <a:pt x="3175601" y="1680845"/>
                      <a:pt x="3139933" y="1788752"/>
                      <a:pt x="3216855" y="2573089"/>
                    </a:cubicBezTo>
                    <a:cubicBezTo>
                      <a:pt x="3306588" y="3074861"/>
                      <a:pt x="3363308" y="3639197"/>
                      <a:pt x="3384994" y="4142761"/>
                    </a:cubicBezTo>
                    <a:lnTo>
                      <a:pt x="3387087" y="4204781"/>
                    </a:lnTo>
                    <a:lnTo>
                      <a:pt x="3392137" y="4354494"/>
                    </a:lnTo>
                    <a:cubicBezTo>
                      <a:pt x="3392548" y="4387475"/>
                      <a:pt x="3392958" y="4420456"/>
                      <a:pt x="3393369" y="4453437"/>
                    </a:cubicBezTo>
                    <a:lnTo>
                      <a:pt x="2732657" y="5355908"/>
                    </a:lnTo>
                    <a:lnTo>
                      <a:pt x="2726964" y="5342222"/>
                    </a:lnTo>
                    <a:lnTo>
                      <a:pt x="2794053" y="4537018"/>
                    </a:lnTo>
                    <a:lnTo>
                      <a:pt x="2794182" y="4535475"/>
                    </a:lnTo>
                    <a:lnTo>
                      <a:pt x="2825364" y="4161214"/>
                    </a:lnTo>
                    <a:lnTo>
                      <a:pt x="2830843" y="4095453"/>
                    </a:lnTo>
                    <a:lnTo>
                      <a:pt x="2839510" y="4067980"/>
                    </a:lnTo>
                    <a:lnTo>
                      <a:pt x="2341370" y="3910818"/>
                    </a:lnTo>
                    <a:lnTo>
                      <a:pt x="2299191" y="3711022"/>
                    </a:lnTo>
                    <a:lnTo>
                      <a:pt x="2275783" y="3599430"/>
                    </a:lnTo>
                    <a:lnTo>
                      <a:pt x="2248357" y="3468677"/>
                    </a:lnTo>
                    <a:lnTo>
                      <a:pt x="2258998" y="3463865"/>
                    </a:lnTo>
                    <a:lnTo>
                      <a:pt x="2275498" y="3451131"/>
                    </a:lnTo>
                    <a:lnTo>
                      <a:pt x="2331668" y="3425733"/>
                    </a:lnTo>
                    <a:lnTo>
                      <a:pt x="2387372" y="3383908"/>
                    </a:lnTo>
                    <a:lnTo>
                      <a:pt x="2394330" y="3380762"/>
                    </a:lnTo>
                    <a:cubicBezTo>
                      <a:pt x="2447146" y="3349387"/>
                      <a:pt x="2491958" y="3307089"/>
                      <a:pt x="2527260" y="3257222"/>
                    </a:cubicBezTo>
                    <a:lnTo>
                      <a:pt x="2556636" y="3205684"/>
                    </a:lnTo>
                    <a:lnTo>
                      <a:pt x="2583682" y="3174661"/>
                    </a:lnTo>
                    <a:lnTo>
                      <a:pt x="2597855" y="3149795"/>
                    </a:lnTo>
                    <a:lnTo>
                      <a:pt x="2623355" y="3127240"/>
                    </a:lnTo>
                    <a:cubicBezTo>
                      <a:pt x="2639188" y="3110846"/>
                      <a:pt x="2653764" y="3093210"/>
                      <a:pt x="2667002" y="3074510"/>
                    </a:cubicBezTo>
                    <a:lnTo>
                      <a:pt x="2689424" y="3035173"/>
                    </a:lnTo>
                    <a:lnTo>
                      <a:pt x="2711168" y="3013248"/>
                    </a:lnTo>
                    <a:cubicBezTo>
                      <a:pt x="2758929" y="2955527"/>
                      <a:pt x="2792719" y="2885392"/>
                      <a:pt x="2809732" y="2809094"/>
                    </a:cubicBezTo>
                    <a:lnTo>
                      <a:pt x="2816756" y="2760603"/>
                    </a:lnTo>
                    <a:lnTo>
                      <a:pt x="2829512" y="2723102"/>
                    </a:lnTo>
                    <a:cubicBezTo>
                      <a:pt x="2836900" y="2692277"/>
                      <a:pt x="2841534" y="2660397"/>
                      <a:pt x="2843225" y="2627883"/>
                    </a:cubicBezTo>
                    <a:lnTo>
                      <a:pt x="2839586" y="2536434"/>
                    </a:lnTo>
                    <a:lnTo>
                      <a:pt x="2843225" y="2511167"/>
                    </a:lnTo>
                    <a:cubicBezTo>
                      <a:pt x="2842728" y="2498667"/>
                      <a:pt x="2842230" y="2486168"/>
                      <a:pt x="2841733" y="2473668"/>
                    </a:cubicBezTo>
                    <a:lnTo>
                      <a:pt x="2847051" y="2450863"/>
                    </a:lnTo>
                    <a:cubicBezTo>
                      <a:pt x="2851660" y="2408762"/>
                      <a:pt x="2851303" y="2365343"/>
                      <a:pt x="2845552" y="2321553"/>
                    </a:cubicBezTo>
                    <a:lnTo>
                      <a:pt x="2833687" y="2269170"/>
                    </a:lnTo>
                    <a:cubicBezTo>
                      <a:pt x="2832157" y="2162790"/>
                      <a:pt x="2830626" y="2056410"/>
                      <a:pt x="2829096" y="1950030"/>
                    </a:cubicBezTo>
                    <a:cubicBezTo>
                      <a:pt x="2819620" y="1920827"/>
                      <a:pt x="2807995" y="1892989"/>
                      <a:pt x="2794488" y="1866670"/>
                    </a:cubicBezTo>
                    <a:lnTo>
                      <a:pt x="2784739" y="1850898"/>
                    </a:lnTo>
                    <a:cubicBezTo>
                      <a:pt x="2689677" y="1775474"/>
                      <a:pt x="2425167" y="1559836"/>
                      <a:pt x="2224116" y="1414126"/>
                    </a:cubicBezTo>
                    <a:cubicBezTo>
                      <a:pt x="2023066" y="1268416"/>
                      <a:pt x="1675668" y="1136243"/>
                      <a:pt x="1578436" y="976637"/>
                    </a:cubicBezTo>
                    <a:lnTo>
                      <a:pt x="1456501" y="1239009"/>
                    </a:lnTo>
                    <a:lnTo>
                      <a:pt x="1379759" y="1347348"/>
                    </a:lnTo>
                    <a:cubicBezTo>
                      <a:pt x="1348357" y="1389282"/>
                      <a:pt x="1315135" y="1431347"/>
                      <a:pt x="1280205" y="1473249"/>
                    </a:cubicBezTo>
                    <a:cubicBezTo>
                      <a:pt x="1047337" y="1752594"/>
                      <a:pt x="793660" y="1958563"/>
                      <a:pt x="598861" y="2042673"/>
                    </a:cubicBezTo>
                    <a:lnTo>
                      <a:pt x="589527" y="2045704"/>
                    </a:lnTo>
                    <a:cubicBezTo>
                      <a:pt x="589582" y="2049720"/>
                      <a:pt x="589636" y="2053737"/>
                      <a:pt x="589691" y="2057753"/>
                    </a:cubicBezTo>
                    <a:lnTo>
                      <a:pt x="585834" y="2056272"/>
                    </a:lnTo>
                    <a:cubicBezTo>
                      <a:pt x="539744" y="2061141"/>
                      <a:pt x="528997" y="2317017"/>
                      <a:pt x="561832" y="2627785"/>
                    </a:cubicBezTo>
                    <a:cubicBezTo>
                      <a:pt x="586458" y="2860861"/>
                      <a:pt x="628605" y="3058619"/>
                      <a:pt x="667583" y="3140876"/>
                    </a:cubicBezTo>
                    <a:lnTo>
                      <a:pt x="668132" y="3141769"/>
                    </a:lnTo>
                    <a:lnTo>
                      <a:pt x="669485" y="3155453"/>
                    </a:lnTo>
                    <a:cubicBezTo>
                      <a:pt x="684120" y="3215253"/>
                      <a:pt x="754468" y="3321547"/>
                      <a:pt x="854462" y="3428621"/>
                    </a:cubicBezTo>
                    <a:cubicBezTo>
                      <a:pt x="887794" y="3464312"/>
                      <a:pt x="921264" y="3496711"/>
                      <a:pt x="953249" y="3524739"/>
                    </a:cubicBezTo>
                    <a:lnTo>
                      <a:pt x="1004729" y="3564772"/>
                    </a:lnTo>
                    <a:lnTo>
                      <a:pt x="998496" y="3595255"/>
                    </a:lnTo>
                    <a:lnTo>
                      <a:pt x="925602" y="3951720"/>
                    </a:lnTo>
                    <a:lnTo>
                      <a:pt x="775897" y="3979667"/>
                    </a:lnTo>
                    <a:lnTo>
                      <a:pt x="794667" y="4080211"/>
                    </a:lnTo>
                    <a:lnTo>
                      <a:pt x="895960" y="4622818"/>
                    </a:lnTo>
                    <a:lnTo>
                      <a:pt x="895960" y="4622818"/>
                    </a:lnTo>
                    <a:lnTo>
                      <a:pt x="896388" y="4625112"/>
                    </a:lnTo>
                    <a:lnTo>
                      <a:pt x="994274" y="5149466"/>
                    </a:lnTo>
                    <a:lnTo>
                      <a:pt x="838715" y="5056562"/>
                    </a:lnTo>
                    <a:cubicBezTo>
                      <a:pt x="663322" y="4944302"/>
                      <a:pt x="490518" y="4810849"/>
                      <a:pt x="348728" y="4671344"/>
                    </a:cubicBezTo>
                    <a:cubicBezTo>
                      <a:pt x="260813" y="4590977"/>
                      <a:pt x="192905" y="4442277"/>
                      <a:pt x="141388" y="4248694"/>
                    </a:cubicBezTo>
                    <a:lnTo>
                      <a:pt x="131597" y="4204671"/>
                    </a:lnTo>
                    <a:lnTo>
                      <a:pt x="131597" y="4204671"/>
                    </a:lnTo>
                    <a:lnTo>
                      <a:pt x="95199" y="4041019"/>
                    </a:lnTo>
                    <a:cubicBezTo>
                      <a:pt x="-68772" y="3157421"/>
                      <a:pt x="10196" y="1680762"/>
                      <a:pt x="100530" y="1111861"/>
                    </a:cubicBezTo>
                    <a:lnTo>
                      <a:pt x="115559" y="1040070"/>
                    </a:lnTo>
                    <a:lnTo>
                      <a:pt x="122713" y="937361"/>
                    </a:lnTo>
                    <a:cubicBezTo>
                      <a:pt x="132546" y="867161"/>
                      <a:pt x="151972" y="799017"/>
                      <a:pt x="180024" y="733628"/>
                    </a:cubicBezTo>
                    <a:lnTo>
                      <a:pt x="224676" y="645179"/>
                    </a:lnTo>
                    <a:lnTo>
                      <a:pt x="230258" y="628711"/>
                    </a:lnTo>
                    <a:cubicBezTo>
                      <a:pt x="371412" y="295106"/>
                      <a:pt x="595727" y="127950"/>
                      <a:pt x="907294" y="81498"/>
                    </a:cubicBezTo>
                    <a:lnTo>
                      <a:pt x="1037679" y="72416"/>
                    </a:lnTo>
                    <a:lnTo>
                      <a:pt x="1265195" y="21213"/>
                    </a:lnTo>
                    <a:cubicBezTo>
                      <a:pt x="1358946" y="7304"/>
                      <a:pt x="1456015" y="0"/>
                      <a:pt x="1555437" y="0"/>
                    </a:cubicBezTo>
                    <a:close/>
                  </a:path>
                </a:pathLst>
              </a:custGeom>
              <a:solidFill>
                <a:srgbClr val="FFFFFF">
                  <a:lumMod val="25000"/>
                </a:srgbClr>
              </a:solidFill>
              <a:ln w="6350" cap="flat" cmpd="sng" algn="ctr">
                <a:noFill/>
                <a:prstDash val="solid"/>
                <a:miter lim="800000"/>
              </a:ln>
              <a:effectLst/>
            </p:spPr>
            <p:txBody>
              <a:bodyPr rtlCol="0" anchor="ctr"/>
              <a:lstStyle/>
              <a:p>
                <a:pPr algn="ctr" defTabSz="914400" eaLnBrk="1" fontAlgn="auto" hangingPunct="1">
                  <a:spcBef>
                    <a:spcPts val="0"/>
                  </a:spcBef>
                  <a:spcAft>
                    <a:spcPts val="0"/>
                  </a:spcAft>
                  <a:defRPr/>
                </a:pPr>
                <a:endParaRPr lang="en-GB" kern="0">
                  <a:solidFill>
                    <a:srgbClr val="B5C2E5"/>
                  </a:solidFill>
                  <a:latin typeface="MS London"/>
                  <a:ea typeface="+mn-ea"/>
                  <a:cs typeface="+mn-cs"/>
                </a:endParaRPr>
              </a:p>
            </p:txBody>
          </p:sp>
          <p:sp>
            <p:nvSpPr>
              <p:cNvPr id="357" name="Freeform 155">
                <a:extLst>
                  <a:ext uri="{FF2B5EF4-FFF2-40B4-BE49-F238E27FC236}">
                    <a16:creationId xmlns:a16="http://schemas.microsoft.com/office/drawing/2014/main" id="{F8F22A3C-6A8E-F498-BD27-4F135FF5FAF1}"/>
                  </a:ext>
                </a:extLst>
              </p:cNvPr>
              <p:cNvSpPr/>
              <p:nvPr/>
            </p:nvSpPr>
            <p:spPr>
              <a:xfrm>
                <a:off x="7831213" y="4605878"/>
                <a:ext cx="1156990" cy="495801"/>
              </a:xfrm>
              <a:custGeom>
                <a:avLst/>
                <a:gdLst>
                  <a:gd name="connsiteX0" fmla="*/ 482540 w 4407322"/>
                  <a:gd name="connsiteY0" fmla="*/ 0 h 1888653"/>
                  <a:gd name="connsiteX1" fmla="*/ 670385 w 4407322"/>
                  <a:gd name="connsiteY1" fmla="*/ 0 h 1888653"/>
                  <a:gd name="connsiteX2" fmla="*/ 680176 w 4407322"/>
                  <a:gd name="connsiteY2" fmla="*/ 44024 h 1888653"/>
                  <a:gd name="connsiteX3" fmla="*/ 887516 w 4407322"/>
                  <a:gd name="connsiteY3" fmla="*/ 466674 h 1888653"/>
                  <a:gd name="connsiteX4" fmla="*/ 1377503 w 4407322"/>
                  <a:gd name="connsiteY4" fmla="*/ 851892 h 1888653"/>
                  <a:gd name="connsiteX5" fmla="*/ 1533062 w 4407322"/>
                  <a:gd name="connsiteY5" fmla="*/ 944796 h 1888653"/>
                  <a:gd name="connsiteX6" fmla="*/ 1435176 w 4407322"/>
                  <a:gd name="connsiteY6" fmla="*/ 420442 h 1888653"/>
                  <a:gd name="connsiteX7" fmla="*/ 1434748 w 4407322"/>
                  <a:gd name="connsiteY7" fmla="*/ 418148 h 1888653"/>
                  <a:gd name="connsiteX8" fmla="*/ 1513336 w 4407322"/>
                  <a:gd name="connsiteY8" fmla="*/ 458834 h 1888653"/>
                  <a:gd name="connsiteX9" fmla="*/ 2311673 w 4407322"/>
                  <a:gd name="connsiteY9" fmla="*/ 615382 h 1888653"/>
                  <a:gd name="connsiteX10" fmla="*/ 3266421 w 4407322"/>
                  <a:gd name="connsiteY10" fmla="*/ 377858 h 1888653"/>
                  <a:gd name="connsiteX11" fmla="*/ 3332970 w 4407322"/>
                  <a:gd name="connsiteY11" fmla="*/ 330804 h 1888653"/>
                  <a:gd name="connsiteX12" fmla="*/ 3332841 w 4407322"/>
                  <a:gd name="connsiteY12" fmla="*/ 332347 h 1888653"/>
                  <a:gd name="connsiteX13" fmla="*/ 3265752 w 4407322"/>
                  <a:gd name="connsiteY13" fmla="*/ 1137551 h 1888653"/>
                  <a:gd name="connsiteX14" fmla="*/ 3271445 w 4407322"/>
                  <a:gd name="connsiteY14" fmla="*/ 1151237 h 1888653"/>
                  <a:gd name="connsiteX15" fmla="*/ 3932157 w 4407322"/>
                  <a:gd name="connsiteY15" fmla="*/ 248766 h 1888653"/>
                  <a:gd name="connsiteX16" fmla="*/ 3930925 w 4407322"/>
                  <a:gd name="connsiteY16" fmla="*/ 149823 h 1888653"/>
                  <a:gd name="connsiteX17" fmla="*/ 3925875 w 4407322"/>
                  <a:gd name="connsiteY17" fmla="*/ 110 h 1888653"/>
                  <a:gd name="connsiteX18" fmla="*/ 4022031 w 4407322"/>
                  <a:gd name="connsiteY18" fmla="*/ 9804 h 1888653"/>
                  <a:gd name="connsiteX19" fmla="*/ 4407322 w 4407322"/>
                  <a:gd name="connsiteY19" fmla="*/ 482540 h 1888653"/>
                  <a:gd name="connsiteX20" fmla="*/ 3987239 w 4407322"/>
                  <a:gd name="connsiteY20" fmla="*/ 1888653 h 1888653"/>
                  <a:gd name="connsiteX21" fmla="*/ 469733 w 4407322"/>
                  <a:gd name="connsiteY21" fmla="*/ 1888653 h 1888653"/>
                  <a:gd name="connsiteX22" fmla="*/ 437682 w 4407322"/>
                  <a:gd name="connsiteY22" fmla="*/ 1801861 h 1888653"/>
                  <a:gd name="connsiteX23" fmla="*/ 0 w 4407322"/>
                  <a:gd name="connsiteY23" fmla="*/ 482540 h 1888653"/>
                  <a:gd name="connsiteX24" fmla="*/ 482540 w 4407322"/>
                  <a:gd name="connsiteY24" fmla="*/ 0 h 188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07322" h="1888653">
                    <a:moveTo>
                      <a:pt x="482540" y="0"/>
                    </a:moveTo>
                    <a:lnTo>
                      <a:pt x="670385" y="0"/>
                    </a:lnTo>
                    <a:lnTo>
                      <a:pt x="680176" y="44024"/>
                    </a:lnTo>
                    <a:cubicBezTo>
                      <a:pt x="731693" y="237607"/>
                      <a:pt x="799601" y="386307"/>
                      <a:pt x="887516" y="466674"/>
                    </a:cubicBezTo>
                    <a:cubicBezTo>
                      <a:pt x="1029306" y="606179"/>
                      <a:pt x="1202110" y="739632"/>
                      <a:pt x="1377503" y="851892"/>
                    </a:cubicBezTo>
                    <a:lnTo>
                      <a:pt x="1533062" y="944796"/>
                    </a:lnTo>
                    <a:lnTo>
                      <a:pt x="1435176" y="420442"/>
                    </a:lnTo>
                    <a:lnTo>
                      <a:pt x="1434748" y="418148"/>
                    </a:lnTo>
                    <a:lnTo>
                      <a:pt x="1513336" y="458834"/>
                    </a:lnTo>
                    <a:cubicBezTo>
                      <a:pt x="1735956" y="557156"/>
                      <a:pt x="2012301" y="615382"/>
                      <a:pt x="2311673" y="615382"/>
                    </a:cubicBezTo>
                    <a:cubicBezTo>
                      <a:pt x="2685889" y="615382"/>
                      <a:pt x="3024124" y="524405"/>
                      <a:pt x="3266421" y="377858"/>
                    </a:cubicBezTo>
                    <a:lnTo>
                      <a:pt x="3332970" y="330804"/>
                    </a:lnTo>
                    <a:lnTo>
                      <a:pt x="3332841" y="332347"/>
                    </a:lnTo>
                    <a:lnTo>
                      <a:pt x="3265752" y="1137551"/>
                    </a:lnTo>
                    <a:lnTo>
                      <a:pt x="3271445" y="1151237"/>
                    </a:lnTo>
                    <a:lnTo>
                      <a:pt x="3932157" y="248766"/>
                    </a:lnTo>
                    <a:cubicBezTo>
                      <a:pt x="3931746" y="215785"/>
                      <a:pt x="3931336" y="182804"/>
                      <a:pt x="3930925" y="149823"/>
                    </a:cubicBezTo>
                    <a:lnTo>
                      <a:pt x="3925875" y="110"/>
                    </a:lnTo>
                    <a:lnTo>
                      <a:pt x="4022031" y="9804"/>
                    </a:lnTo>
                    <a:cubicBezTo>
                      <a:pt x="4241916" y="54799"/>
                      <a:pt x="4407322" y="249354"/>
                      <a:pt x="4407322" y="482540"/>
                    </a:cubicBezTo>
                    <a:lnTo>
                      <a:pt x="3987239" y="1888653"/>
                    </a:lnTo>
                    <a:lnTo>
                      <a:pt x="469733" y="1888653"/>
                    </a:lnTo>
                    <a:lnTo>
                      <a:pt x="437682" y="1801861"/>
                    </a:lnTo>
                    <a:cubicBezTo>
                      <a:pt x="243580" y="1286591"/>
                      <a:pt x="0" y="693838"/>
                      <a:pt x="0" y="482540"/>
                    </a:cubicBezTo>
                    <a:cubicBezTo>
                      <a:pt x="0" y="216041"/>
                      <a:pt x="216041" y="0"/>
                      <a:pt x="482540" y="0"/>
                    </a:cubicBezTo>
                    <a:close/>
                  </a:path>
                </a:pathLst>
              </a:custGeom>
              <a:solidFill>
                <a:srgbClr val="1DC4FF"/>
              </a:solidFill>
              <a:ln w="6350" cap="flat" cmpd="sng" algn="ctr">
                <a:noFill/>
                <a:prstDash val="solid"/>
                <a:miter lim="800000"/>
              </a:ln>
              <a:effectLst/>
            </p:spPr>
            <p:txBody>
              <a:bodyPr rtlCol="0" anchor="ctr"/>
              <a:lstStyle/>
              <a:p>
                <a:pPr algn="ctr" defTabSz="914400" eaLnBrk="1" fontAlgn="auto" hangingPunct="1">
                  <a:spcBef>
                    <a:spcPts val="0"/>
                  </a:spcBef>
                  <a:spcAft>
                    <a:spcPts val="0"/>
                  </a:spcAft>
                  <a:defRPr/>
                </a:pPr>
                <a:endParaRPr lang="en-GB" kern="0">
                  <a:solidFill>
                    <a:srgbClr val="B5C2E5"/>
                  </a:solidFill>
                  <a:latin typeface="MS London"/>
                  <a:ea typeface="+mn-ea"/>
                  <a:cs typeface="+mn-cs"/>
                </a:endParaRPr>
              </a:p>
            </p:txBody>
          </p:sp>
        </p:grpSp>
      </p:grpSp>
      <p:sp>
        <p:nvSpPr>
          <p:cNvPr id="358" name="TextBox 357">
            <a:extLst>
              <a:ext uri="{FF2B5EF4-FFF2-40B4-BE49-F238E27FC236}">
                <a16:creationId xmlns:a16="http://schemas.microsoft.com/office/drawing/2014/main" id="{0ABE785D-A8D1-394F-2750-ACFB0A99697A}"/>
              </a:ext>
            </a:extLst>
          </p:cNvPr>
          <p:cNvSpPr txBox="1"/>
          <p:nvPr/>
        </p:nvSpPr>
        <p:spPr>
          <a:xfrm>
            <a:off x="6081879" y="3391036"/>
            <a:ext cx="4563848" cy="1538883"/>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GB" sz="1600" dirty="0">
                <a:latin typeface="Aptos" panose="020B0004020202020204" pitchFamily="34" charset="0"/>
              </a:rPr>
              <a:t>£200 saved per month</a:t>
            </a:r>
          </a:p>
          <a:p>
            <a:pPr marL="285750" indent="-285750">
              <a:spcAft>
                <a:spcPts val="1200"/>
              </a:spcAft>
              <a:buFont typeface="Arial" panose="020B0604020202020204" pitchFamily="34" charset="0"/>
              <a:buChar char="•"/>
            </a:pPr>
            <a:r>
              <a:rPr lang="en-GB" sz="1600" dirty="0">
                <a:latin typeface="Aptos" panose="020B0004020202020204" pitchFamily="34" charset="0"/>
              </a:rPr>
              <a:t>£7,200 saved over 3 years</a:t>
            </a:r>
          </a:p>
          <a:p>
            <a:pPr marL="285750" indent="-285750">
              <a:spcAft>
                <a:spcPts val="1200"/>
              </a:spcAft>
              <a:buFont typeface="Arial" panose="020B0604020202020204" pitchFamily="34" charset="0"/>
              <a:buChar char="•"/>
            </a:pPr>
            <a:r>
              <a:rPr lang="en-GB" sz="1600" dirty="0">
                <a:latin typeface="Aptos" panose="020B0004020202020204" pitchFamily="34" charset="0"/>
              </a:rPr>
              <a:t>£7,200 buys 3,167 shares at £2.27 per share</a:t>
            </a:r>
          </a:p>
          <a:p>
            <a:pPr marL="285750" indent="-285750">
              <a:spcAft>
                <a:spcPts val="1200"/>
              </a:spcAft>
              <a:buFont typeface="Arial" panose="020B0604020202020204" pitchFamily="34" charset="0"/>
              <a:buChar char="•"/>
            </a:pPr>
            <a:r>
              <a:rPr lang="en-GB" sz="1600" dirty="0">
                <a:latin typeface="Aptos" panose="020B0004020202020204" pitchFamily="34" charset="0"/>
              </a:rPr>
              <a:t>3,167 shares X £1.33 = £4,203 capital gain*</a:t>
            </a:r>
          </a:p>
        </p:txBody>
      </p:sp>
      <p:sp>
        <p:nvSpPr>
          <p:cNvPr id="74" name="TextBox 73">
            <a:extLst>
              <a:ext uri="{FF2B5EF4-FFF2-40B4-BE49-F238E27FC236}">
                <a16:creationId xmlns:a16="http://schemas.microsoft.com/office/drawing/2014/main" id="{0886C542-4C9C-EC53-F97D-9FB8E0CEDC68}"/>
              </a:ext>
            </a:extLst>
          </p:cNvPr>
          <p:cNvSpPr txBox="1"/>
          <p:nvPr/>
        </p:nvSpPr>
        <p:spPr>
          <a:xfrm>
            <a:off x="5957388" y="6381616"/>
            <a:ext cx="4572000" cy="276999"/>
          </a:xfrm>
          <a:prstGeom prst="rect">
            <a:avLst/>
          </a:prstGeom>
          <a:noFill/>
        </p:spPr>
        <p:txBody>
          <a:bodyPr wrap="square">
            <a:spAutoFit/>
          </a:bodyPr>
          <a:lstStyle/>
          <a:p>
            <a:r>
              <a:rPr lang="en-GB" sz="1200">
                <a:latin typeface="Aptos" panose="020B0004020202020204" pitchFamily="34" charset="0"/>
              </a:rPr>
              <a:t>*Rounding has been applied to this figure </a:t>
            </a:r>
          </a:p>
        </p:txBody>
      </p:sp>
      <p:sp>
        <p:nvSpPr>
          <p:cNvPr id="120" name="TextBox 119">
            <a:extLst>
              <a:ext uri="{FF2B5EF4-FFF2-40B4-BE49-F238E27FC236}">
                <a16:creationId xmlns:a16="http://schemas.microsoft.com/office/drawing/2014/main" id="{CD857C56-BC76-C92A-C8E1-378D2F2C18DB}"/>
              </a:ext>
            </a:extLst>
          </p:cNvPr>
          <p:cNvSpPr txBox="1"/>
          <p:nvPr/>
        </p:nvSpPr>
        <p:spPr>
          <a:xfrm>
            <a:off x="907113" y="2754773"/>
            <a:ext cx="626255" cy="276999"/>
          </a:xfrm>
          <a:prstGeom prst="rect">
            <a:avLst/>
          </a:prstGeom>
          <a:noFill/>
        </p:spPr>
        <p:txBody>
          <a:bodyPr wrap="square" rtlCol="0">
            <a:spAutoFit/>
          </a:bodyPr>
          <a:lstStyle/>
          <a:p>
            <a:r>
              <a:rPr lang="en-GB" sz="1200" dirty="0">
                <a:latin typeface="Aptos" panose="020B0004020202020204" pitchFamily="34" charset="0"/>
              </a:rPr>
              <a:t>400p</a:t>
            </a:r>
          </a:p>
        </p:txBody>
      </p:sp>
      <p:sp>
        <p:nvSpPr>
          <p:cNvPr id="121" name="TextBox 120">
            <a:extLst>
              <a:ext uri="{FF2B5EF4-FFF2-40B4-BE49-F238E27FC236}">
                <a16:creationId xmlns:a16="http://schemas.microsoft.com/office/drawing/2014/main" id="{45849F81-3DE4-5B8C-9BD0-B9867FA5B691}"/>
              </a:ext>
            </a:extLst>
          </p:cNvPr>
          <p:cNvSpPr txBox="1"/>
          <p:nvPr/>
        </p:nvSpPr>
        <p:spPr>
          <a:xfrm>
            <a:off x="907113" y="3534236"/>
            <a:ext cx="626255" cy="276999"/>
          </a:xfrm>
          <a:prstGeom prst="rect">
            <a:avLst/>
          </a:prstGeom>
          <a:noFill/>
        </p:spPr>
        <p:txBody>
          <a:bodyPr wrap="square" rtlCol="0">
            <a:spAutoFit/>
          </a:bodyPr>
          <a:lstStyle/>
          <a:p>
            <a:r>
              <a:rPr lang="en-GB" sz="1200">
                <a:latin typeface="Aptos" panose="020B0004020202020204" pitchFamily="34" charset="0"/>
              </a:rPr>
              <a:t>300p</a:t>
            </a:r>
          </a:p>
        </p:txBody>
      </p:sp>
      <p:grpSp>
        <p:nvGrpSpPr>
          <p:cNvPr id="2" name="Group 1">
            <a:extLst>
              <a:ext uri="{FF2B5EF4-FFF2-40B4-BE49-F238E27FC236}">
                <a16:creationId xmlns:a16="http://schemas.microsoft.com/office/drawing/2014/main" id="{F01FB1FB-6D25-1B01-3D1B-1A569B1EAD18}"/>
              </a:ext>
            </a:extLst>
          </p:cNvPr>
          <p:cNvGrpSpPr/>
          <p:nvPr/>
        </p:nvGrpSpPr>
        <p:grpSpPr>
          <a:xfrm>
            <a:off x="3232165" y="4106690"/>
            <a:ext cx="871809" cy="651681"/>
            <a:chOff x="7836834" y="5037318"/>
            <a:chExt cx="871809" cy="498802"/>
          </a:xfrm>
        </p:grpSpPr>
        <p:sp>
          <p:nvSpPr>
            <p:cNvPr id="3" name="TextBox 2">
              <a:extLst>
                <a:ext uri="{FF2B5EF4-FFF2-40B4-BE49-F238E27FC236}">
                  <a16:creationId xmlns:a16="http://schemas.microsoft.com/office/drawing/2014/main" id="{CA18F15C-863C-3733-A2A3-DF2171A1B23B}"/>
                </a:ext>
              </a:extLst>
            </p:cNvPr>
            <p:cNvSpPr txBox="1"/>
            <p:nvPr/>
          </p:nvSpPr>
          <p:spPr>
            <a:xfrm>
              <a:off x="7836834" y="5253430"/>
              <a:ext cx="871809" cy="28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marL="0" marR="0" lvl="0" indent="0" defTabSz="914400" eaLnBrk="0" latinLnBrk="0" hangingPunct="0">
                <a:lnSpc>
                  <a:spcPct val="100000"/>
                </a:lnSpc>
                <a:buClrTx/>
                <a:buSzTx/>
                <a:buFontTx/>
                <a:buNone/>
                <a:tabLst/>
                <a:defRPr kumimoji="0" sz="1400" b="0" i="0" u="none" strike="noStrike" cap="none" normalizeH="0" baseline="0">
                  <a:ln>
                    <a:noFill/>
                  </a:ln>
                  <a:solidFill>
                    <a:srgbClr val="595959"/>
                  </a:solidFill>
                  <a:effectLst/>
                  <a:latin typeface="+mn-lt"/>
                </a:defRPr>
              </a:lvl1pPr>
              <a:lvl2pPr eaLnBrk="0" hangingPunct="0">
                <a:defRPr>
                  <a:latin typeface="Arial" panose="020B0604020202020204" pitchFamily="34" charset="0"/>
                </a:defRPr>
              </a:lvl2pPr>
              <a:lvl3pPr eaLnBrk="0" hangingPunct="0">
                <a:defRPr>
                  <a:latin typeface="Arial" panose="020B0604020202020204" pitchFamily="34" charset="0"/>
                </a:defRPr>
              </a:lvl3pPr>
              <a:lvl4pPr eaLnBrk="0" hangingPunct="0">
                <a:defRPr>
                  <a:latin typeface="Arial" panose="020B0604020202020204" pitchFamily="34" charset="0"/>
                </a:defRPr>
              </a:lvl4pPr>
              <a:lvl5pPr eaLnBrk="0" hangingPunct="0">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en-GB" sz="1200" dirty="0">
                  <a:solidFill>
                    <a:srgbClr val="000000"/>
                  </a:solidFill>
                  <a:latin typeface="Aptos" panose="020B0004020202020204" pitchFamily="34" charset="0"/>
                </a:rPr>
                <a:t>Discounted Share Price</a:t>
              </a:r>
            </a:p>
          </p:txBody>
        </p:sp>
        <p:sp>
          <p:nvSpPr>
            <p:cNvPr id="4" name="TextBox 3">
              <a:extLst>
                <a:ext uri="{FF2B5EF4-FFF2-40B4-BE49-F238E27FC236}">
                  <a16:creationId xmlns:a16="http://schemas.microsoft.com/office/drawing/2014/main" id="{7E76B436-E2A0-6013-F1E1-36ADAC454F72}"/>
                </a:ext>
              </a:extLst>
            </p:cNvPr>
            <p:cNvSpPr txBox="1"/>
            <p:nvPr/>
          </p:nvSpPr>
          <p:spPr>
            <a:xfrm>
              <a:off x="7836834" y="5037318"/>
              <a:ext cx="495328" cy="18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marR="0" lvl="0" indent="0" defTabSz="914400" eaLnBrk="0" latinLnBrk="0" hangingPunct="0">
                <a:lnSpc>
                  <a:spcPct val="100000"/>
                </a:lnSpc>
                <a:buClrTx/>
                <a:buSzTx/>
                <a:buFontTx/>
                <a:buNone/>
                <a:tabLst/>
                <a:defRPr kumimoji="0" sz="1400" b="0" i="0" u="none" strike="noStrike" cap="none" normalizeH="0" baseline="0">
                  <a:ln>
                    <a:noFill/>
                  </a:ln>
                  <a:solidFill>
                    <a:srgbClr val="595959"/>
                  </a:solidFill>
                  <a:effectLst/>
                  <a:latin typeface="+mn-lt"/>
                </a:defRPr>
              </a:lvl1pPr>
              <a:lvl2pPr eaLnBrk="0" hangingPunct="0">
                <a:defRPr>
                  <a:latin typeface="Arial" panose="020B0604020202020204" pitchFamily="34" charset="0"/>
                </a:defRPr>
              </a:lvl2pPr>
              <a:lvl3pPr eaLnBrk="0" hangingPunct="0">
                <a:defRPr>
                  <a:latin typeface="Arial" panose="020B0604020202020204" pitchFamily="34" charset="0"/>
                </a:defRPr>
              </a:lvl3pPr>
              <a:lvl4pPr eaLnBrk="0" hangingPunct="0">
                <a:defRPr>
                  <a:latin typeface="Arial" panose="020B0604020202020204" pitchFamily="34" charset="0"/>
                </a:defRPr>
              </a:lvl4pPr>
              <a:lvl5pPr eaLnBrk="0" hangingPunct="0">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en-GB" sz="1600" dirty="0">
                  <a:solidFill>
                    <a:srgbClr val="000000"/>
                  </a:solidFill>
                  <a:latin typeface="Aptos" panose="020B0004020202020204" pitchFamily="34" charset="0"/>
                </a:rPr>
                <a:t>£2.27</a:t>
              </a:r>
            </a:p>
          </p:txBody>
        </p:sp>
      </p:grpSp>
      <p:pic>
        <p:nvPicPr>
          <p:cNvPr id="378" name="Picture 377">
            <a:extLst>
              <a:ext uri="{FF2B5EF4-FFF2-40B4-BE49-F238E27FC236}">
                <a16:creationId xmlns:a16="http://schemas.microsoft.com/office/drawing/2014/main" id="{2AE19941-CAD8-FF3D-1551-67EFB39AF0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7230" y="3092696"/>
            <a:ext cx="823031" cy="2932430"/>
          </a:xfrm>
          <a:prstGeom prst="rect">
            <a:avLst/>
          </a:prstGeom>
        </p:spPr>
      </p:pic>
      <p:grpSp>
        <p:nvGrpSpPr>
          <p:cNvPr id="8" name="Group 7">
            <a:extLst>
              <a:ext uri="{FF2B5EF4-FFF2-40B4-BE49-F238E27FC236}">
                <a16:creationId xmlns:a16="http://schemas.microsoft.com/office/drawing/2014/main" id="{307B0D66-733A-60DB-4EEB-2827A1494B42}"/>
              </a:ext>
            </a:extLst>
          </p:cNvPr>
          <p:cNvGrpSpPr/>
          <p:nvPr/>
        </p:nvGrpSpPr>
        <p:grpSpPr>
          <a:xfrm flipH="1">
            <a:off x="514346" y="1931650"/>
            <a:ext cx="3301173" cy="462896"/>
            <a:chOff x="7662267" y="5037318"/>
            <a:chExt cx="3301173" cy="607342"/>
          </a:xfrm>
        </p:grpSpPr>
        <p:sp>
          <p:nvSpPr>
            <p:cNvPr id="9" name="TextBox 8">
              <a:extLst>
                <a:ext uri="{FF2B5EF4-FFF2-40B4-BE49-F238E27FC236}">
                  <a16:creationId xmlns:a16="http://schemas.microsoft.com/office/drawing/2014/main" id="{E2206DC5-430E-590A-ABFD-C0559B3E8E0E}"/>
                </a:ext>
              </a:extLst>
            </p:cNvPr>
            <p:cNvSpPr txBox="1"/>
            <p:nvPr/>
          </p:nvSpPr>
          <p:spPr>
            <a:xfrm>
              <a:off x="7662267" y="5402369"/>
              <a:ext cx="3301173" cy="24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marL="0" marR="0" lvl="0" indent="0" defTabSz="914400" eaLnBrk="0" latinLnBrk="0" hangingPunct="0">
                <a:lnSpc>
                  <a:spcPct val="100000"/>
                </a:lnSpc>
                <a:buClrTx/>
                <a:buSzTx/>
                <a:buFontTx/>
                <a:buNone/>
                <a:tabLst/>
                <a:defRPr kumimoji="0" sz="1400" b="0" i="0" u="none" strike="noStrike" cap="none" normalizeH="0" baseline="0">
                  <a:ln>
                    <a:noFill/>
                  </a:ln>
                  <a:solidFill>
                    <a:srgbClr val="595959"/>
                  </a:solidFill>
                  <a:effectLst/>
                  <a:latin typeface="+mn-lt"/>
                </a:defRPr>
              </a:lvl1pPr>
              <a:lvl2pPr eaLnBrk="0" hangingPunct="0">
                <a:defRPr>
                  <a:latin typeface="Arial" panose="020B0604020202020204" pitchFamily="34" charset="0"/>
                </a:defRPr>
              </a:lvl2pPr>
              <a:lvl3pPr eaLnBrk="0" hangingPunct="0">
                <a:defRPr>
                  <a:latin typeface="Arial" panose="020B0604020202020204" pitchFamily="34" charset="0"/>
                </a:defRPr>
              </a:lvl3pPr>
              <a:lvl4pPr eaLnBrk="0" hangingPunct="0">
                <a:defRPr>
                  <a:latin typeface="Arial" panose="020B0604020202020204" pitchFamily="34" charset="0"/>
                </a:defRPr>
              </a:lvl4pPr>
              <a:lvl5pPr eaLnBrk="0" hangingPunct="0">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en-GB" sz="1200" dirty="0">
                  <a:solidFill>
                    <a:srgbClr val="000000"/>
                  </a:solidFill>
                  <a:latin typeface="Aptos" panose="020B0004020202020204" pitchFamily="34" charset="0"/>
                </a:rPr>
                <a:t>Share price used for illustrative purposes only</a:t>
              </a:r>
            </a:p>
          </p:txBody>
        </p:sp>
        <p:sp>
          <p:nvSpPr>
            <p:cNvPr id="10" name="TextBox 9">
              <a:extLst>
                <a:ext uri="{FF2B5EF4-FFF2-40B4-BE49-F238E27FC236}">
                  <a16:creationId xmlns:a16="http://schemas.microsoft.com/office/drawing/2014/main" id="{4CBDE749-F2DF-8B30-1BF2-96E85C22C510}"/>
                </a:ext>
              </a:extLst>
            </p:cNvPr>
            <p:cNvSpPr txBox="1"/>
            <p:nvPr/>
          </p:nvSpPr>
          <p:spPr>
            <a:xfrm>
              <a:off x="7856685" y="5037318"/>
              <a:ext cx="495328" cy="32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marR="0" lvl="0" indent="0" defTabSz="914400" eaLnBrk="0" latinLnBrk="0" hangingPunct="0">
                <a:lnSpc>
                  <a:spcPct val="100000"/>
                </a:lnSpc>
                <a:buClrTx/>
                <a:buSzTx/>
                <a:buFontTx/>
                <a:buNone/>
                <a:tabLst/>
                <a:defRPr kumimoji="0" sz="1400" b="0" i="0" u="none" strike="noStrike" cap="none" normalizeH="0" baseline="0">
                  <a:ln>
                    <a:noFill/>
                  </a:ln>
                  <a:solidFill>
                    <a:srgbClr val="595959"/>
                  </a:solidFill>
                  <a:effectLst/>
                  <a:latin typeface="+mn-lt"/>
                </a:defRPr>
              </a:lvl1pPr>
              <a:lvl2pPr eaLnBrk="0" hangingPunct="0">
                <a:defRPr>
                  <a:latin typeface="Arial" panose="020B0604020202020204" pitchFamily="34" charset="0"/>
                </a:defRPr>
              </a:lvl2pPr>
              <a:lvl3pPr eaLnBrk="0" hangingPunct="0">
                <a:defRPr>
                  <a:latin typeface="Arial" panose="020B0604020202020204" pitchFamily="34" charset="0"/>
                </a:defRPr>
              </a:lvl3pPr>
              <a:lvl4pPr eaLnBrk="0" hangingPunct="0">
                <a:defRPr>
                  <a:latin typeface="Arial" panose="020B0604020202020204" pitchFamily="34" charset="0"/>
                </a:defRPr>
              </a:lvl4pPr>
              <a:lvl5pPr eaLnBrk="0" hangingPunct="0">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en-GB" sz="1600" dirty="0">
                  <a:solidFill>
                    <a:srgbClr val="000000"/>
                  </a:solidFill>
                  <a:latin typeface="Aptos" panose="020B0004020202020204" pitchFamily="34" charset="0"/>
                </a:rPr>
                <a:t>£3.60</a:t>
              </a:r>
            </a:p>
          </p:txBody>
        </p:sp>
      </p:grpSp>
      <p:cxnSp>
        <p:nvCxnSpPr>
          <p:cNvPr id="11" name="Straight Connector 10">
            <a:extLst>
              <a:ext uri="{FF2B5EF4-FFF2-40B4-BE49-F238E27FC236}">
                <a16:creationId xmlns:a16="http://schemas.microsoft.com/office/drawing/2014/main" id="{DBA89067-6CC2-FC2E-174F-83046B502432}"/>
              </a:ext>
            </a:extLst>
          </p:cNvPr>
          <p:cNvCxnSpPr>
            <a:cxnSpLocks/>
          </p:cNvCxnSpPr>
          <p:nvPr/>
        </p:nvCxnSpPr>
        <p:spPr>
          <a:xfrm flipV="1">
            <a:off x="3688512" y="1827048"/>
            <a:ext cx="0" cy="1265334"/>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87E4136-147F-03D4-A6CD-538FBB5F1424}"/>
              </a:ext>
            </a:extLst>
          </p:cNvPr>
          <p:cNvCxnSpPr>
            <a:cxnSpLocks/>
          </p:cNvCxnSpPr>
          <p:nvPr/>
        </p:nvCxnSpPr>
        <p:spPr>
          <a:xfrm flipH="1">
            <a:off x="2912826" y="1827048"/>
            <a:ext cx="780448"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7331E23E-C33E-4163-EE9F-0A7725891BF3}"/>
              </a:ext>
            </a:extLst>
          </p:cNvPr>
          <p:cNvSpPr/>
          <p:nvPr/>
        </p:nvSpPr>
        <p:spPr bwMode="auto">
          <a:xfrm flipH="1">
            <a:off x="3633567" y="3015885"/>
            <a:ext cx="119417" cy="118800"/>
          </a:xfrm>
          <a:prstGeom prst="ellipse">
            <a:avLst/>
          </a:prstGeom>
          <a:pattFill prst="dkDnDiag">
            <a:fgClr>
              <a:srgbClr val="00B6C9"/>
            </a:fgClr>
            <a:bgClr>
              <a:schemeClr val="bg1"/>
            </a:bgClr>
          </a:patt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t" anchorCtr="0" compatLnSpc="1">
            <a:prstTxWarp prst="textNoShape">
              <a:avLst/>
            </a:prstTxWarp>
          </a:bodyPr>
          <a:lstStyle/>
          <a:p>
            <a:endParaRPr lang="en-GB" err="1">
              <a:solidFill>
                <a:srgbClr val="000000"/>
              </a:solidFill>
            </a:endParaRPr>
          </a:p>
        </p:txBody>
      </p:sp>
      <p:sp>
        <p:nvSpPr>
          <p:cNvPr id="15" name="Arrow: Chevron 14">
            <a:extLst>
              <a:ext uri="{FF2B5EF4-FFF2-40B4-BE49-F238E27FC236}">
                <a16:creationId xmlns:a16="http://schemas.microsoft.com/office/drawing/2014/main" id="{63E76BFB-52E7-68D1-F660-21A4FD7EBB51}"/>
              </a:ext>
            </a:extLst>
          </p:cNvPr>
          <p:cNvSpPr/>
          <p:nvPr/>
        </p:nvSpPr>
        <p:spPr bwMode="auto">
          <a:xfrm>
            <a:off x="1765800" y="4152391"/>
            <a:ext cx="113867" cy="133029"/>
          </a:xfrm>
          <a:prstGeom prst="chevron">
            <a:avLst/>
          </a:prstGeom>
          <a:solidFill>
            <a:srgbClr val="595959"/>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200" b="1" kern="0" err="1">
              <a:solidFill>
                <a:srgbClr val="000000"/>
              </a:solidFill>
              <a:latin typeface="Arial"/>
            </a:endParaRPr>
          </a:p>
        </p:txBody>
      </p:sp>
      <p:sp>
        <p:nvSpPr>
          <p:cNvPr id="16" name="Arrow: Chevron 15">
            <a:extLst>
              <a:ext uri="{FF2B5EF4-FFF2-40B4-BE49-F238E27FC236}">
                <a16:creationId xmlns:a16="http://schemas.microsoft.com/office/drawing/2014/main" id="{185FC63C-7F9F-4040-AA7B-BEABF08DE0C5}"/>
              </a:ext>
            </a:extLst>
          </p:cNvPr>
          <p:cNvSpPr/>
          <p:nvPr/>
        </p:nvSpPr>
        <p:spPr bwMode="auto">
          <a:xfrm flipH="1">
            <a:off x="2980115" y="4137841"/>
            <a:ext cx="113867" cy="133029"/>
          </a:xfrm>
          <a:prstGeom prst="chevron">
            <a:avLst/>
          </a:prstGeom>
          <a:solidFill>
            <a:srgbClr val="595959"/>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200" b="1" kern="0" err="1">
              <a:solidFill>
                <a:srgbClr val="000000"/>
              </a:solidFill>
              <a:latin typeface="Arial"/>
            </a:endParaRPr>
          </a:p>
        </p:txBody>
      </p:sp>
      <p:sp>
        <p:nvSpPr>
          <p:cNvPr id="5" name="Title 1">
            <a:extLst>
              <a:ext uri="{FF2B5EF4-FFF2-40B4-BE49-F238E27FC236}">
                <a16:creationId xmlns:a16="http://schemas.microsoft.com/office/drawing/2014/main" id="{B48069D7-B6A7-B489-54F9-1C2D3288CD09}"/>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defTabSz="914400" eaLnBrk="1" fontAlgn="auto" hangingPunct="1">
              <a:spcBef>
                <a:spcPts val="0"/>
              </a:spcBef>
              <a:spcAft>
                <a:spcPts val="0"/>
              </a:spcAft>
              <a:defRPr/>
            </a:pPr>
            <a:r>
              <a:rPr lang="en-GB" sz="3600" dirty="0">
                <a:solidFill>
                  <a:srgbClr val="391C66"/>
                </a:solidFill>
                <a:latin typeface="Aptos Display" panose="020B0004020202020204" pitchFamily="34" charset="0"/>
                <a:ea typeface="ヒラギノ角ゴ Pro W3"/>
              </a:rPr>
              <a:t>Sharesave 2022 – share price performance</a:t>
            </a:r>
            <a:endParaRPr lang="en-GB" sz="3600" strike="sngStrike" dirty="0">
              <a:solidFill>
                <a:srgbClr val="FF0000"/>
              </a:solidFill>
              <a:latin typeface="Aptos Display" panose="020B0004020202020204" pitchFamily="34" charset="0"/>
              <a:ea typeface="ヒラギノ角ゴ Pro W3"/>
            </a:endParaRPr>
          </a:p>
        </p:txBody>
      </p:sp>
    </p:spTree>
    <p:extLst>
      <p:ext uri="{BB962C8B-B14F-4D97-AF65-F5344CB8AC3E}">
        <p14:creationId xmlns:p14="http://schemas.microsoft.com/office/powerpoint/2010/main" val="3803641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78"/>
                                        </p:tgtEl>
                                        <p:attrNameLst>
                                          <p:attrName>style.visibility</p:attrName>
                                        </p:attrNameLst>
                                      </p:cBhvr>
                                      <p:to>
                                        <p:strVal val="visible"/>
                                      </p:to>
                                    </p:set>
                                    <p:animEffect transition="in" filter="wipe(down)">
                                      <p:cBhvr>
                                        <p:cTn id="7" dur="500"/>
                                        <p:tgtEl>
                                          <p:spTgt spid="37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1"/>
                                        </p:tgtEl>
                                        <p:attrNameLst>
                                          <p:attrName>style.visibility</p:attrName>
                                        </p:attrNameLst>
                                      </p:cBhvr>
                                      <p:to>
                                        <p:strVal val="visible"/>
                                      </p:to>
                                    </p:set>
                                    <p:animEffect transition="in" filter="fade">
                                      <p:cBhvr>
                                        <p:cTn id="11" dur="500"/>
                                        <p:tgtEl>
                                          <p:spTgt spid="191"/>
                                        </p:tgtEl>
                                      </p:cBhvr>
                                    </p:animEffect>
                                  </p:childTnLst>
                                </p:cTn>
                              </p:par>
                              <p:par>
                                <p:cTn id="12" presetID="10" presetClass="entr" presetSubtype="0" fill="hold" nodeType="withEffect">
                                  <p:stCondLst>
                                    <p:cond delay="0"/>
                                  </p:stCondLst>
                                  <p:childTnLst>
                                    <p:set>
                                      <p:cBhvr>
                                        <p:cTn id="13" dur="1" fill="hold">
                                          <p:stCondLst>
                                            <p:cond delay="0"/>
                                          </p:stCondLst>
                                        </p:cTn>
                                        <p:tgtEl>
                                          <p:spTgt spid="348"/>
                                        </p:tgtEl>
                                        <p:attrNameLst>
                                          <p:attrName>style.visibility</p:attrName>
                                        </p:attrNameLst>
                                      </p:cBhvr>
                                      <p:to>
                                        <p:strVal val="visible"/>
                                      </p:to>
                                    </p:set>
                                    <p:animEffect transition="in" filter="fade">
                                      <p:cBhvr>
                                        <p:cTn id="14" dur="500"/>
                                        <p:tgtEl>
                                          <p:spTgt spid="34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49"/>
                                        </p:tgtEl>
                                        <p:attrNameLst>
                                          <p:attrName>style.visibility</p:attrName>
                                        </p:attrNameLst>
                                      </p:cBhvr>
                                      <p:to>
                                        <p:strVal val="visible"/>
                                      </p:to>
                                    </p:set>
                                    <p:animEffect transition="in" filter="fade">
                                      <p:cBhvr>
                                        <p:cTn id="19" dur="500"/>
                                        <p:tgtEl>
                                          <p:spTgt spid="349"/>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358">
                                            <p:txEl>
                                              <p:pRg st="0" end="0"/>
                                            </p:txEl>
                                          </p:spTgt>
                                        </p:tgtEl>
                                        <p:attrNameLst>
                                          <p:attrName>style.visibility</p:attrName>
                                        </p:attrNameLst>
                                      </p:cBhvr>
                                      <p:to>
                                        <p:strVal val="visible"/>
                                      </p:to>
                                    </p:set>
                                    <p:animEffect transition="in" filter="wipe(left)">
                                      <p:cBhvr>
                                        <p:cTn id="23" dur="500"/>
                                        <p:tgtEl>
                                          <p:spTgt spid="35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58">
                                            <p:txEl>
                                              <p:pRg st="1" end="1"/>
                                            </p:txEl>
                                          </p:spTgt>
                                        </p:tgtEl>
                                        <p:attrNameLst>
                                          <p:attrName>style.visibility</p:attrName>
                                        </p:attrNameLst>
                                      </p:cBhvr>
                                      <p:to>
                                        <p:strVal val="visible"/>
                                      </p:to>
                                    </p:set>
                                    <p:animEffect transition="in" filter="wipe(left)">
                                      <p:cBhvr>
                                        <p:cTn id="28" dur="500"/>
                                        <p:tgtEl>
                                          <p:spTgt spid="35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58">
                                            <p:txEl>
                                              <p:pRg st="2" end="2"/>
                                            </p:txEl>
                                          </p:spTgt>
                                        </p:tgtEl>
                                        <p:attrNameLst>
                                          <p:attrName>style.visibility</p:attrName>
                                        </p:attrNameLst>
                                      </p:cBhvr>
                                      <p:to>
                                        <p:strVal val="visible"/>
                                      </p:to>
                                    </p:set>
                                    <p:animEffect transition="in" filter="wipe(left)">
                                      <p:cBhvr>
                                        <p:cTn id="33" dur="500"/>
                                        <p:tgtEl>
                                          <p:spTgt spid="35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58">
                                            <p:txEl>
                                              <p:pRg st="3" end="3"/>
                                            </p:txEl>
                                          </p:spTgt>
                                        </p:tgtEl>
                                        <p:attrNameLst>
                                          <p:attrName>style.visibility</p:attrName>
                                        </p:attrNameLst>
                                      </p:cBhvr>
                                      <p:to>
                                        <p:strVal val="visible"/>
                                      </p:to>
                                    </p:set>
                                    <p:animEffect transition="in" filter="wipe(left)">
                                      <p:cBhvr>
                                        <p:cTn id="38" dur="500"/>
                                        <p:tgtEl>
                                          <p:spTgt spid="358">
                                            <p:txEl>
                                              <p:pRg st="3" end="3"/>
                                            </p:txEl>
                                          </p:spTgt>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131B0EF-6677-76A6-A82D-9CDD6EDC114A}"/>
              </a:ext>
            </a:extLst>
          </p:cNvPr>
          <p:cNvGraphicFramePr>
            <a:graphicFrameLocks noGrp="1"/>
          </p:cNvGraphicFramePr>
          <p:nvPr>
            <p:extLst>
              <p:ext uri="{D42A27DB-BD31-4B8C-83A1-F6EECF244321}">
                <p14:modId xmlns:p14="http://schemas.microsoft.com/office/powerpoint/2010/main" val="3196386790"/>
              </p:ext>
            </p:extLst>
          </p:nvPr>
        </p:nvGraphicFramePr>
        <p:xfrm>
          <a:off x="686346" y="2484147"/>
          <a:ext cx="10701904" cy="3137422"/>
        </p:xfrm>
        <a:graphic>
          <a:graphicData uri="http://schemas.openxmlformats.org/drawingml/2006/table">
            <a:tbl>
              <a:tblPr firstRow="1" firstCol="1" bandRow="1">
                <a:tableStyleId>{21E4AEA4-8DFA-4A89-87EB-49C32662AFE0}</a:tableStyleId>
              </a:tblPr>
              <a:tblGrid>
                <a:gridCol w="2067739">
                  <a:extLst>
                    <a:ext uri="{9D8B030D-6E8A-4147-A177-3AD203B41FA5}">
                      <a16:colId xmlns:a16="http://schemas.microsoft.com/office/drawing/2014/main" val="2212192104"/>
                    </a:ext>
                  </a:extLst>
                </a:gridCol>
                <a:gridCol w="1844993">
                  <a:extLst>
                    <a:ext uri="{9D8B030D-6E8A-4147-A177-3AD203B41FA5}">
                      <a16:colId xmlns:a16="http://schemas.microsoft.com/office/drawing/2014/main" val="253468226"/>
                    </a:ext>
                  </a:extLst>
                </a:gridCol>
                <a:gridCol w="2298347">
                  <a:extLst>
                    <a:ext uri="{9D8B030D-6E8A-4147-A177-3AD203B41FA5}">
                      <a16:colId xmlns:a16="http://schemas.microsoft.com/office/drawing/2014/main" val="3380828062"/>
                    </a:ext>
                  </a:extLst>
                </a:gridCol>
                <a:gridCol w="2148922">
                  <a:extLst>
                    <a:ext uri="{9D8B030D-6E8A-4147-A177-3AD203B41FA5}">
                      <a16:colId xmlns:a16="http://schemas.microsoft.com/office/drawing/2014/main" val="246497117"/>
                    </a:ext>
                  </a:extLst>
                </a:gridCol>
                <a:gridCol w="2341903">
                  <a:extLst>
                    <a:ext uri="{9D8B030D-6E8A-4147-A177-3AD203B41FA5}">
                      <a16:colId xmlns:a16="http://schemas.microsoft.com/office/drawing/2014/main" val="2656510132"/>
                    </a:ext>
                  </a:extLst>
                </a:gridCol>
              </a:tblGrid>
              <a:tr h="777012">
                <a:tc>
                  <a:txBody>
                    <a:bodyPr/>
                    <a:lstStyle/>
                    <a:p>
                      <a:pPr algn="ctr" rtl="0" fontAlgn="ctr"/>
                      <a:r>
                        <a:rPr lang="en-GB" sz="1600" b="0" i="0" u="none" strike="noStrike" dirty="0">
                          <a:solidFill>
                            <a:srgbClr val="FFFFFF"/>
                          </a:solidFill>
                          <a:effectLst/>
                          <a:latin typeface="Arial" panose="020B0604020202020204" pitchFamily="34" charset="0"/>
                        </a:rPr>
                        <a:t>Monthly Savings</a:t>
                      </a:r>
                    </a:p>
                  </a:txBody>
                  <a:tcPr marL="6350" marR="6350" marT="6350" marB="0" anchor="ctr"/>
                </a:tc>
                <a:tc>
                  <a:txBody>
                    <a:bodyPr/>
                    <a:lstStyle/>
                    <a:p>
                      <a:pPr algn="ctr" rtl="0" fontAlgn="ctr"/>
                      <a:r>
                        <a:rPr lang="en-GB" sz="1600" b="0" i="0" u="none" strike="noStrike">
                          <a:solidFill>
                            <a:srgbClr val="FFFFFF"/>
                          </a:solidFill>
                          <a:effectLst/>
                          <a:latin typeface="Arial" panose="020B0604020202020204" pitchFamily="34" charset="0"/>
                        </a:rPr>
                        <a:t>Total Savings</a:t>
                      </a:r>
                    </a:p>
                  </a:txBody>
                  <a:tcPr marL="6350" marR="6350" marT="6350" marB="0" anchor="ctr"/>
                </a:tc>
                <a:tc>
                  <a:txBody>
                    <a:bodyPr/>
                    <a:lstStyle/>
                    <a:p>
                      <a:pPr algn="ctr" rtl="0" fontAlgn="ctr"/>
                      <a:r>
                        <a:rPr lang="en-GB" sz="1600" b="0" i="0" u="none" strike="noStrike" dirty="0">
                          <a:solidFill>
                            <a:srgbClr val="FFFFFF"/>
                          </a:solidFill>
                          <a:effectLst/>
                          <a:latin typeface="Arial" panose="020B0604020202020204" pitchFamily="34" charset="0"/>
                        </a:rPr>
                        <a:t>Shares Under Option</a:t>
                      </a:r>
                    </a:p>
                  </a:txBody>
                  <a:tcPr marL="6350" marR="6350" marT="6350" marB="0" anchor="ctr"/>
                </a:tc>
                <a:tc>
                  <a:txBody>
                    <a:bodyPr/>
                    <a:lstStyle/>
                    <a:p>
                      <a:pPr algn="ctr" rtl="0" fontAlgn="ctr"/>
                      <a:r>
                        <a:rPr lang="en-GB" sz="1600" b="0" i="0" u="none" strike="noStrike">
                          <a:solidFill>
                            <a:srgbClr val="FFFFFF"/>
                          </a:solidFill>
                          <a:effectLst/>
                          <a:latin typeface="Arial" panose="020B0604020202020204" pitchFamily="34" charset="0"/>
                        </a:rPr>
                        <a:t>Value Of Shares</a:t>
                      </a:r>
                    </a:p>
                  </a:txBody>
                  <a:tcPr marL="6350" marR="6350" marT="6350" marB="0" anchor="ctr"/>
                </a:tc>
                <a:tc>
                  <a:txBody>
                    <a:bodyPr/>
                    <a:lstStyle/>
                    <a:p>
                      <a:pPr algn="ctr" rtl="0" fontAlgn="ctr"/>
                      <a:r>
                        <a:rPr lang="en-GB" sz="1600" b="0" i="0" u="none" strike="noStrike">
                          <a:solidFill>
                            <a:srgbClr val="FFFFFF"/>
                          </a:solidFill>
                          <a:effectLst/>
                          <a:latin typeface="Arial" panose="020B0604020202020204" pitchFamily="34" charset="0"/>
                        </a:rPr>
                        <a:t>Capital Gain</a:t>
                      </a:r>
                    </a:p>
                  </a:txBody>
                  <a:tcPr marL="6350" marR="6350" marT="6350" marB="0" anchor="ctr"/>
                </a:tc>
                <a:extLst>
                  <a:ext uri="{0D108BD9-81ED-4DB2-BD59-A6C34878D82A}">
                    <a16:rowId xmlns:a16="http://schemas.microsoft.com/office/drawing/2014/main" val="456636243"/>
                  </a:ext>
                </a:extLst>
              </a:tr>
              <a:tr h="472082">
                <a:tc>
                  <a:txBody>
                    <a:bodyPr/>
                    <a:lstStyle/>
                    <a:p>
                      <a:pPr algn="ctr" rtl="0" fontAlgn="ctr">
                        <a:buNone/>
                      </a:pPr>
                      <a:r>
                        <a:rPr lang="en-GB" sz="1800" b="0" i="0" u="none" strike="noStrike">
                          <a:solidFill>
                            <a:srgbClr val="FFFFFF"/>
                          </a:solidFill>
                          <a:effectLst/>
                          <a:latin typeface="+mn-lt"/>
                        </a:rPr>
                        <a:t>£100</a:t>
                      </a:r>
                    </a:p>
                  </a:txBody>
                  <a:tcPr marL="7620" marR="7620" marT="7620" marB="0" anchor="ctr"/>
                </a:tc>
                <a:tc>
                  <a:txBody>
                    <a:bodyPr/>
                    <a:lstStyle/>
                    <a:p>
                      <a:pPr algn="ctr" rtl="0" fontAlgn="ctr">
                        <a:buNone/>
                      </a:pPr>
                      <a:r>
                        <a:rPr lang="en-GB" sz="1800" b="0" i="0" u="none" strike="noStrike">
                          <a:solidFill>
                            <a:srgbClr val="111111"/>
                          </a:solidFill>
                          <a:effectLst/>
                          <a:latin typeface="+mn-lt"/>
                        </a:rPr>
                        <a:t>£3,600</a:t>
                      </a:r>
                    </a:p>
                  </a:txBody>
                  <a:tcPr marL="7620" marR="7620" marT="7620" marB="0" anchor="ctr"/>
                </a:tc>
                <a:tc>
                  <a:txBody>
                    <a:bodyPr/>
                    <a:lstStyle/>
                    <a:p>
                      <a:pPr algn="ctr" rtl="0" fontAlgn="ctr">
                        <a:buNone/>
                      </a:pPr>
                      <a:r>
                        <a:rPr lang="en-GB" sz="1800" b="0" i="0" u="none" strike="noStrike">
                          <a:solidFill>
                            <a:srgbClr val="111111"/>
                          </a:solidFill>
                          <a:effectLst/>
                          <a:latin typeface="+mn-lt"/>
                        </a:rPr>
                        <a:t>1,583</a:t>
                      </a:r>
                    </a:p>
                  </a:txBody>
                  <a:tcPr marL="7620" marR="7620" marT="7620" marB="0" anchor="ctr"/>
                </a:tc>
                <a:tc>
                  <a:txBody>
                    <a:bodyPr/>
                    <a:lstStyle/>
                    <a:p>
                      <a:pPr algn="ctr" rtl="0" fontAlgn="ctr">
                        <a:buNone/>
                      </a:pPr>
                      <a:r>
                        <a:rPr lang="en-GB" sz="1800" b="0" i="0" u="none" strike="noStrike">
                          <a:solidFill>
                            <a:srgbClr val="111111"/>
                          </a:solidFill>
                          <a:effectLst/>
                          <a:latin typeface="+mn-lt"/>
                        </a:rPr>
                        <a:t>£5,699</a:t>
                      </a:r>
                    </a:p>
                  </a:txBody>
                  <a:tcPr marL="7620" marR="7620" marT="7620" marB="0" anchor="ctr"/>
                </a:tc>
                <a:tc>
                  <a:txBody>
                    <a:bodyPr/>
                    <a:lstStyle/>
                    <a:p>
                      <a:pPr algn="ctr" rtl="0" fontAlgn="ctr">
                        <a:buNone/>
                      </a:pPr>
                      <a:r>
                        <a:rPr lang="en-GB" sz="1800" b="0" i="0" u="none" strike="noStrike">
                          <a:solidFill>
                            <a:srgbClr val="111111"/>
                          </a:solidFill>
                          <a:effectLst/>
                          <a:latin typeface="+mn-lt"/>
                        </a:rPr>
                        <a:t>£2,101</a:t>
                      </a:r>
                    </a:p>
                  </a:txBody>
                  <a:tcPr marL="7620" marR="7620" marT="7620" marB="0" anchor="ctr"/>
                </a:tc>
                <a:extLst>
                  <a:ext uri="{0D108BD9-81ED-4DB2-BD59-A6C34878D82A}">
                    <a16:rowId xmlns:a16="http://schemas.microsoft.com/office/drawing/2014/main" val="191720952"/>
                  </a:ext>
                </a:extLst>
              </a:tr>
              <a:tr h="472082">
                <a:tc>
                  <a:txBody>
                    <a:bodyPr/>
                    <a:lstStyle/>
                    <a:p>
                      <a:pPr algn="ctr" rtl="0" fontAlgn="ctr">
                        <a:buNone/>
                      </a:pPr>
                      <a:r>
                        <a:rPr lang="en-GB" sz="1800" b="0" i="0" u="none" strike="noStrike">
                          <a:solidFill>
                            <a:srgbClr val="FFFFFF"/>
                          </a:solidFill>
                          <a:effectLst/>
                          <a:latin typeface="+mn-lt"/>
                        </a:rPr>
                        <a:t>£200</a:t>
                      </a:r>
                    </a:p>
                  </a:txBody>
                  <a:tcPr marL="7620" marR="7620" marT="7620" marB="0" anchor="ctr"/>
                </a:tc>
                <a:tc>
                  <a:txBody>
                    <a:bodyPr/>
                    <a:lstStyle/>
                    <a:p>
                      <a:pPr algn="ctr" rtl="0" fontAlgn="ctr">
                        <a:buNone/>
                      </a:pPr>
                      <a:r>
                        <a:rPr lang="en-GB" sz="1800" b="0" i="0" u="none" strike="noStrike">
                          <a:solidFill>
                            <a:srgbClr val="111111"/>
                          </a:solidFill>
                          <a:effectLst/>
                          <a:latin typeface="+mn-lt"/>
                        </a:rPr>
                        <a:t>£7,200</a:t>
                      </a:r>
                    </a:p>
                  </a:txBody>
                  <a:tcPr marL="7620" marR="7620" marT="7620" marB="0" anchor="ctr"/>
                </a:tc>
                <a:tc>
                  <a:txBody>
                    <a:bodyPr/>
                    <a:lstStyle/>
                    <a:p>
                      <a:pPr algn="ctr" rtl="0" fontAlgn="ctr">
                        <a:buNone/>
                      </a:pPr>
                      <a:r>
                        <a:rPr lang="en-GB" sz="1800" b="0" i="0" u="none" strike="noStrike">
                          <a:solidFill>
                            <a:srgbClr val="111111"/>
                          </a:solidFill>
                          <a:effectLst/>
                          <a:latin typeface="+mn-lt"/>
                        </a:rPr>
                        <a:t>3,167</a:t>
                      </a:r>
                    </a:p>
                  </a:txBody>
                  <a:tcPr marL="7620" marR="7620" marT="7620" marB="0" anchor="ctr"/>
                </a:tc>
                <a:tc>
                  <a:txBody>
                    <a:bodyPr/>
                    <a:lstStyle/>
                    <a:p>
                      <a:pPr algn="ctr" rtl="0" fontAlgn="ctr">
                        <a:buNone/>
                      </a:pPr>
                      <a:r>
                        <a:rPr lang="en-GB" sz="1800" b="0" i="0" u="none" strike="noStrike">
                          <a:solidFill>
                            <a:srgbClr val="111111"/>
                          </a:solidFill>
                          <a:effectLst/>
                          <a:latin typeface="+mn-lt"/>
                        </a:rPr>
                        <a:t>£11,401</a:t>
                      </a:r>
                    </a:p>
                  </a:txBody>
                  <a:tcPr marL="7620" marR="7620" marT="7620" marB="0" anchor="ctr"/>
                </a:tc>
                <a:tc>
                  <a:txBody>
                    <a:bodyPr/>
                    <a:lstStyle/>
                    <a:p>
                      <a:pPr algn="ctr" rtl="0" fontAlgn="ctr">
                        <a:buNone/>
                      </a:pPr>
                      <a:r>
                        <a:rPr lang="en-GB" sz="1800" b="0" i="0" u="none" strike="noStrike">
                          <a:solidFill>
                            <a:srgbClr val="111111"/>
                          </a:solidFill>
                          <a:effectLst/>
                          <a:latin typeface="+mn-lt"/>
                        </a:rPr>
                        <a:t>£4,203</a:t>
                      </a:r>
                    </a:p>
                  </a:txBody>
                  <a:tcPr marL="7620" marR="7620" marT="7620" marB="0" anchor="ctr"/>
                </a:tc>
                <a:extLst>
                  <a:ext uri="{0D108BD9-81ED-4DB2-BD59-A6C34878D82A}">
                    <a16:rowId xmlns:a16="http://schemas.microsoft.com/office/drawing/2014/main" val="1875670282"/>
                  </a:ext>
                </a:extLst>
              </a:tr>
              <a:tr h="472082">
                <a:tc>
                  <a:txBody>
                    <a:bodyPr/>
                    <a:lstStyle/>
                    <a:p>
                      <a:pPr algn="ctr" rtl="0" fontAlgn="ctr">
                        <a:buNone/>
                      </a:pPr>
                      <a:r>
                        <a:rPr lang="en-GB" sz="1800" b="0" i="0" u="none" strike="noStrike">
                          <a:solidFill>
                            <a:srgbClr val="FFFFFF"/>
                          </a:solidFill>
                          <a:effectLst/>
                          <a:latin typeface="+mn-lt"/>
                        </a:rPr>
                        <a:t>£300</a:t>
                      </a:r>
                    </a:p>
                  </a:txBody>
                  <a:tcPr marL="7620" marR="7620" marT="7620" marB="0" anchor="ctr"/>
                </a:tc>
                <a:tc>
                  <a:txBody>
                    <a:bodyPr/>
                    <a:lstStyle/>
                    <a:p>
                      <a:pPr algn="ctr" rtl="0" fontAlgn="ctr">
                        <a:buNone/>
                      </a:pPr>
                      <a:r>
                        <a:rPr lang="en-GB" sz="1800" b="0" i="0" u="none" strike="noStrike">
                          <a:solidFill>
                            <a:srgbClr val="111111"/>
                          </a:solidFill>
                          <a:effectLst/>
                          <a:latin typeface="+mn-lt"/>
                        </a:rPr>
                        <a:t>£10,800</a:t>
                      </a:r>
                    </a:p>
                  </a:txBody>
                  <a:tcPr marL="7620" marR="7620" marT="7620" marB="0" anchor="ctr"/>
                </a:tc>
                <a:tc>
                  <a:txBody>
                    <a:bodyPr/>
                    <a:lstStyle/>
                    <a:p>
                      <a:pPr algn="ctr" rtl="0" fontAlgn="ctr">
                        <a:buNone/>
                      </a:pPr>
                      <a:r>
                        <a:rPr lang="en-GB" sz="1800" b="0" i="0" u="none" strike="noStrike">
                          <a:solidFill>
                            <a:srgbClr val="111111"/>
                          </a:solidFill>
                          <a:effectLst/>
                          <a:latin typeface="+mn-lt"/>
                        </a:rPr>
                        <a:t>4,751</a:t>
                      </a:r>
                    </a:p>
                  </a:txBody>
                  <a:tcPr marL="7620" marR="7620" marT="7620" marB="0" anchor="ctr"/>
                </a:tc>
                <a:tc>
                  <a:txBody>
                    <a:bodyPr/>
                    <a:lstStyle/>
                    <a:p>
                      <a:pPr algn="ctr" rtl="0" fontAlgn="ctr">
                        <a:buNone/>
                      </a:pPr>
                      <a:r>
                        <a:rPr lang="en-GB" sz="1800" b="0" i="0" u="none" strike="noStrike">
                          <a:solidFill>
                            <a:srgbClr val="111111"/>
                          </a:solidFill>
                          <a:effectLst/>
                          <a:latin typeface="+mn-lt"/>
                        </a:rPr>
                        <a:t>£17,104</a:t>
                      </a:r>
                    </a:p>
                  </a:txBody>
                  <a:tcPr marL="7620" marR="7620" marT="7620" marB="0" anchor="ctr"/>
                </a:tc>
                <a:tc>
                  <a:txBody>
                    <a:bodyPr/>
                    <a:lstStyle/>
                    <a:p>
                      <a:pPr algn="ctr" rtl="0" fontAlgn="ctr">
                        <a:buNone/>
                      </a:pPr>
                      <a:r>
                        <a:rPr lang="en-GB" sz="1800" b="0" i="0" u="none" strike="noStrike">
                          <a:solidFill>
                            <a:srgbClr val="111111"/>
                          </a:solidFill>
                          <a:effectLst/>
                          <a:latin typeface="+mn-lt"/>
                        </a:rPr>
                        <a:t>£6,306</a:t>
                      </a:r>
                    </a:p>
                  </a:txBody>
                  <a:tcPr marL="7620" marR="7620" marT="7620" marB="0" anchor="ctr"/>
                </a:tc>
                <a:extLst>
                  <a:ext uri="{0D108BD9-81ED-4DB2-BD59-A6C34878D82A}">
                    <a16:rowId xmlns:a16="http://schemas.microsoft.com/office/drawing/2014/main" val="2991560759"/>
                  </a:ext>
                </a:extLst>
              </a:tr>
              <a:tr h="472082">
                <a:tc>
                  <a:txBody>
                    <a:bodyPr/>
                    <a:lstStyle/>
                    <a:p>
                      <a:pPr algn="ctr" rtl="0" fontAlgn="ctr">
                        <a:buNone/>
                      </a:pPr>
                      <a:r>
                        <a:rPr lang="en-GB" sz="1800" b="0" i="0" u="none" strike="noStrike">
                          <a:solidFill>
                            <a:srgbClr val="FFFFFF"/>
                          </a:solidFill>
                          <a:effectLst/>
                          <a:latin typeface="+mn-lt"/>
                        </a:rPr>
                        <a:t>£400</a:t>
                      </a:r>
                    </a:p>
                  </a:txBody>
                  <a:tcPr marL="7620" marR="7620" marT="7620" marB="0" anchor="ctr"/>
                </a:tc>
                <a:tc>
                  <a:txBody>
                    <a:bodyPr/>
                    <a:lstStyle/>
                    <a:p>
                      <a:pPr algn="ctr" rtl="0" fontAlgn="ctr">
                        <a:buNone/>
                      </a:pPr>
                      <a:r>
                        <a:rPr lang="en-GB" sz="1800" b="0" i="0" u="none" strike="noStrike">
                          <a:solidFill>
                            <a:srgbClr val="111111"/>
                          </a:solidFill>
                          <a:effectLst/>
                          <a:latin typeface="+mn-lt"/>
                        </a:rPr>
                        <a:t>£14,400</a:t>
                      </a:r>
                    </a:p>
                  </a:txBody>
                  <a:tcPr marL="7620" marR="7620" marT="7620" marB="0" anchor="ctr"/>
                </a:tc>
                <a:tc>
                  <a:txBody>
                    <a:bodyPr/>
                    <a:lstStyle/>
                    <a:p>
                      <a:pPr algn="ctr" rtl="0" fontAlgn="ctr">
                        <a:buNone/>
                      </a:pPr>
                      <a:r>
                        <a:rPr lang="en-GB" sz="1800" b="0" i="0" u="none" strike="noStrike">
                          <a:solidFill>
                            <a:srgbClr val="111111"/>
                          </a:solidFill>
                          <a:effectLst/>
                          <a:latin typeface="+mn-lt"/>
                        </a:rPr>
                        <a:t>6,335</a:t>
                      </a:r>
                    </a:p>
                  </a:txBody>
                  <a:tcPr marL="7620" marR="7620" marT="7620" marB="0" anchor="ctr"/>
                </a:tc>
                <a:tc>
                  <a:txBody>
                    <a:bodyPr/>
                    <a:lstStyle/>
                    <a:p>
                      <a:pPr algn="ctr" rtl="0" fontAlgn="ctr">
                        <a:buNone/>
                      </a:pPr>
                      <a:r>
                        <a:rPr lang="en-GB" sz="1800" b="0" i="0" u="none" strike="noStrike">
                          <a:solidFill>
                            <a:srgbClr val="111111"/>
                          </a:solidFill>
                          <a:effectLst/>
                          <a:latin typeface="+mn-lt"/>
                        </a:rPr>
                        <a:t>£22,806</a:t>
                      </a:r>
                    </a:p>
                  </a:txBody>
                  <a:tcPr marL="7620" marR="7620" marT="7620" marB="0" anchor="ctr"/>
                </a:tc>
                <a:tc>
                  <a:txBody>
                    <a:bodyPr/>
                    <a:lstStyle/>
                    <a:p>
                      <a:pPr algn="ctr" rtl="0" fontAlgn="ctr">
                        <a:buNone/>
                      </a:pPr>
                      <a:r>
                        <a:rPr lang="en-GB" sz="1800" b="0" i="0" u="none" strike="noStrike">
                          <a:solidFill>
                            <a:srgbClr val="111111"/>
                          </a:solidFill>
                          <a:effectLst/>
                          <a:latin typeface="+mn-lt"/>
                        </a:rPr>
                        <a:t>£8,408</a:t>
                      </a:r>
                    </a:p>
                  </a:txBody>
                  <a:tcPr marL="7620" marR="7620" marT="7620" marB="0" anchor="ctr"/>
                </a:tc>
                <a:extLst>
                  <a:ext uri="{0D108BD9-81ED-4DB2-BD59-A6C34878D82A}">
                    <a16:rowId xmlns:a16="http://schemas.microsoft.com/office/drawing/2014/main" val="4265556253"/>
                  </a:ext>
                </a:extLst>
              </a:tr>
              <a:tr h="472082">
                <a:tc>
                  <a:txBody>
                    <a:bodyPr/>
                    <a:lstStyle/>
                    <a:p>
                      <a:pPr algn="ctr" rtl="0" fontAlgn="ctr">
                        <a:buNone/>
                      </a:pPr>
                      <a:r>
                        <a:rPr lang="en-GB" sz="1800" b="0" i="0" u="none" strike="noStrike">
                          <a:solidFill>
                            <a:srgbClr val="FFFFFF"/>
                          </a:solidFill>
                          <a:effectLst/>
                          <a:latin typeface="+mn-lt"/>
                        </a:rPr>
                        <a:t>£500</a:t>
                      </a:r>
                    </a:p>
                  </a:txBody>
                  <a:tcPr marL="7620" marR="7620" marT="7620" marB="0" anchor="ctr"/>
                </a:tc>
                <a:tc>
                  <a:txBody>
                    <a:bodyPr/>
                    <a:lstStyle/>
                    <a:p>
                      <a:pPr algn="ctr" rtl="0" fontAlgn="ctr">
                        <a:buNone/>
                      </a:pPr>
                      <a:r>
                        <a:rPr lang="en-GB" sz="1800" b="0" i="0" u="none" strike="noStrike">
                          <a:solidFill>
                            <a:srgbClr val="111111"/>
                          </a:solidFill>
                          <a:effectLst/>
                          <a:latin typeface="+mn-lt"/>
                        </a:rPr>
                        <a:t>£18,000</a:t>
                      </a:r>
                    </a:p>
                  </a:txBody>
                  <a:tcPr marL="7620" marR="7620" marT="7620" marB="0" anchor="ctr"/>
                </a:tc>
                <a:tc>
                  <a:txBody>
                    <a:bodyPr/>
                    <a:lstStyle/>
                    <a:p>
                      <a:pPr algn="ctr" rtl="0" fontAlgn="ctr">
                        <a:buNone/>
                      </a:pPr>
                      <a:r>
                        <a:rPr lang="en-GB" sz="1800" b="0" i="0" u="none" strike="noStrike">
                          <a:solidFill>
                            <a:srgbClr val="111111"/>
                          </a:solidFill>
                          <a:effectLst/>
                          <a:latin typeface="+mn-lt"/>
                        </a:rPr>
                        <a:t>7,919</a:t>
                      </a:r>
                    </a:p>
                  </a:txBody>
                  <a:tcPr marL="7620" marR="7620" marT="7620" marB="0" anchor="ctr"/>
                </a:tc>
                <a:tc>
                  <a:txBody>
                    <a:bodyPr/>
                    <a:lstStyle/>
                    <a:p>
                      <a:pPr algn="ctr" rtl="0" fontAlgn="ctr">
                        <a:buNone/>
                      </a:pPr>
                      <a:r>
                        <a:rPr lang="en-GB" sz="1800" b="0" i="0" u="none" strike="noStrike">
                          <a:solidFill>
                            <a:srgbClr val="111111"/>
                          </a:solidFill>
                          <a:effectLst/>
                          <a:latin typeface="+mn-lt"/>
                        </a:rPr>
                        <a:t>£28,508</a:t>
                      </a:r>
                    </a:p>
                  </a:txBody>
                  <a:tcPr marL="7620" marR="7620" marT="7620" marB="0" anchor="ctr"/>
                </a:tc>
                <a:tc>
                  <a:txBody>
                    <a:bodyPr/>
                    <a:lstStyle/>
                    <a:p>
                      <a:pPr algn="ctr" rtl="0" fontAlgn="ctr">
                        <a:buNone/>
                      </a:pPr>
                      <a:r>
                        <a:rPr lang="en-GB" sz="1800" b="0" i="0" u="none" strike="noStrike" dirty="0">
                          <a:solidFill>
                            <a:srgbClr val="111111"/>
                          </a:solidFill>
                          <a:effectLst/>
                          <a:latin typeface="+mn-lt"/>
                        </a:rPr>
                        <a:t>£10,510</a:t>
                      </a:r>
                    </a:p>
                  </a:txBody>
                  <a:tcPr marL="7620" marR="7620" marT="7620" marB="0" anchor="ctr"/>
                </a:tc>
                <a:extLst>
                  <a:ext uri="{0D108BD9-81ED-4DB2-BD59-A6C34878D82A}">
                    <a16:rowId xmlns:a16="http://schemas.microsoft.com/office/drawing/2014/main" val="3626374554"/>
                  </a:ext>
                </a:extLst>
              </a:tr>
            </a:tbl>
          </a:graphicData>
        </a:graphic>
      </p:graphicFrame>
      <p:sp>
        <p:nvSpPr>
          <p:cNvPr id="5" name="TextBox 4">
            <a:extLst>
              <a:ext uri="{FF2B5EF4-FFF2-40B4-BE49-F238E27FC236}">
                <a16:creationId xmlns:a16="http://schemas.microsoft.com/office/drawing/2014/main" id="{3915AC99-C1E2-C7D5-C5BB-5F57B76F184A}"/>
              </a:ext>
            </a:extLst>
          </p:cNvPr>
          <p:cNvSpPr txBox="1"/>
          <p:nvPr/>
        </p:nvSpPr>
        <p:spPr>
          <a:xfrm>
            <a:off x="772208" y="1725431"/>
            <a:ext cx="8179903" cy="369332"/>
          </a:xfrm>
          <a:prstGeom prst="rect">
            <a:avLst/>
          </a:prstGeom>
          <a:noFill/>
        </p:spPr>
        <p:txBody>
          <a:bodyPr wrap="square">
            <a:spAutoFit/>
          </a:bodyPr>
          <a:lstStyle/>
          <a:p>
            <a:r>
              <a:rPr lang="en-GB" dirty="0">
                <a:solidFill>
                  <a:srgbClr val="000000"/>
                </a:solidFill>
                <a:latin typeface="Aptos" panose="020B0004020202020204" pitchFamily="34" charset="0"/>
              </a:rPr>
              <a:t>Based on a share price of £3.60, you could receive a gain of £1.33 per share.  </a:t>
            </a:r>
            <a:endParaRPr lang="en-GB" dirty="0">
              <a:latin typeface="Aptos" panose="020B0004020202020204" pitchFamily="34" charset="0"/>
            </a:endParaRPr>
          </a:p>
        </p:txBody>
      </p:sp>
      <p:sp>
        <p:nvSpPr>
          <p:cNvPr id="6" name="TextBox 5">
            <a:extLst>
              <a:ext uri="{FF2B5EF4-FFF2-40B4-BE49-F238E27FC236}">
                <a16:creationId xmlns:a16="http://schemas.microsoft.com/office/drawing/2014/main" id="{422EA79C-2816-5779-0F48-DF3B2EE6E228}"/>
              </a:ext>
            </a:extLst>
          </p:cNvPr>
          <p:cNvSpPr txBox="1"/>
          <p:nvPr/>
        </p:nvSpPr>
        <p:spPr>
          <a:xfrm>
            <a:off x="772208" y="6336732"/>
            <a:ext cx="8179903" cy="276999"/>
          </a:xfrm>
          <a:prstGeom prst="rect">
            <a:avLst/>
          </a:prstGeom>
          <a:noFill/>
        </p:spPr>
        <p:txBody>
          <a:bodyPr wrap="square">
            <a:spAutoFit/>
          </a:bodyPr>
          <a:lstStyle/>
          <a:p>
            <a:r>
              <a:rPr lang="en-GB" sz="1200">
                <a:solidFill>
                  <a:srgbClr val="000000"/>
                </a:solidFill>
                <a:latin typeface="Aptos" panose="020B0004020202020204" pitchFamily="34" charset="0"/>
              </a:rPr>
              <a:t>Any difference between your total savings and the cost of shares will be returned to you as cash.</a:t>
            </a:r>
            <a:endParaRPr lang="en-GB" sz="1200">
              <a:latin typeface="Aptos" panose="020B0004020202020204" pitchFamily="34" charset="0"/>
            </a:endParaRPr>
          </a:p>
        </p:txBody>
      </p:sp>
      <p:sp>
        <p:nvSpPr>
          <p:cNvPr id="4" name="Title 1">
            <a:extLst>
              <a:ext uri="{FF2B5EF4-FFF2-40B4-BE49-F238E27FC236}">
                <a16:creationId xmlns:a16="http://schemas.microsoft.com/office/drawing/2014/main" id="{5D2A863C-FAA9-8BD0-48C1-9616B8D265CC}"/>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defTabSz="914400" eaLnBrk="1" fontAlgn="auto" hangingPunct="1">
              <a:spcBef>
                <a:spcPts val="0"/>
              </a:spcBef>
              <a:spcAft>
                <a:spcPts val="0"/>
              </a:spcAft>
              <a:defRPr/>
            </a:pPr>
            <a:r>
              <a:rPr lang="en-GB" sz="3600" dirty="0">
                <a:solidFill>
                  <a:srgbClr val="391C66"/>
                </a:solidFill>
                <a:latin typeface="Aptos Display" panose="020B0004020202020204" pitchFamily="34" charset="0"/>
                <a:ea typeface="ヒラギノ角ゴ Pro W3"/>
              </a:rPr>
              <a:t>Sharesave 2022 – share price performance</a:t>
            </a:r>
            <a:endParaRPr lang="en-GB" sz="3600" strike="sngStrike" dirty="0">
              <a:solidFill>
                <a:srgbClr val="FF0000"/>
              </a:solidFill>
              <a:latin typeface="Aptos Display" panose="020B0004020202020204" pitchFamily="34" charset="0"/>
              <a:ea typeface="ヒラギノ角ゴ Pro W3"/>
            </a:endParaRPr>
          </a:p>
        </p:txBody>
      </p:sp>
    </p:spTree>
    <p:extLst>
      <p:ext uri="{BB962C8B-B14F-4D97-AF65-F5344CB8AC3E}">
        <p14:creationId xmlns:p14="http://schemas.microsoft.com/office/powerpoint/2010/main" val="4157227050"/>
      </p:ext>
    </p:extLst>
  </p:cSld>
  <p:clrMapOvr>
    <a:masterClrMapping/>
  </p:clrMapOvr>
  <p:transition spd="slow">
    <p:wipe dir="r"/>
  </p:transition>
</p:sld>
</file>

<file path=ppt/tags/tag1.xml><?xml version="1.0" encoding="utf-8"?>
<p:tagLst xmlns:a="http://schemas.openxmlformats.org/drawingml/2006/main" xmlns:r="http://schemas.openxmlformats.org/officeDocument/2006/relationships" xmlns:p="http://schemas.openxmlformats.org/presentationml/2006/main">
  <p:tag name="NAME21" val="341377444"/>
  <p:tag name="UPDATE" val="MARKER"/>
</p:tagLst>
</file>

<file path=ppt/tags/tag10.xml><?xml version="1.0" encoding="utf-8"?>
<p:tagLst xmlns:a="http://schemas.openxmlformats.org/drawingml/2006/main" xmlns:r="http://schemas.openxmlformats.org/officeDocument/2006/relationships" xmlns:p="http://schemas.openxmlformats.org/presentationml/2006/main">
  <p:tag name="NAME21" val="429475516"/>
  <p:tag name="COMPSIGNOFFDATE" val="03-21-2024"/>
  <p:tag name="COMPSIGNEDOFFBY" val="W-MEECHAM"/>
  <p:tag name="LEGALSIGNOFFDATE" val="03-21-2024"/>
  <p:tag name="LEGALSIGNEDOFFBY" val="K-ATHERTON"/>
  <p:tag name="FILENAME" val="Stock slides 2024-25 v1.1.pptx"/>
</p:tagLst>
</file>

<file path=ppt/tags/tag11.xml><?xml version="1.0" encoding="utf-8"?>
<p:tagLst xmlns:a="http://schemas.openxmlformats.org/drawingml/2006/main" xmlns:r="http://schemas.openxmlformats.org/officeDocument/2006/relationships" xmlns:p="http://schemas.openxmlformats.org/presentationml/2006/main">
  <p:tag name="COMPSIGNOFFDATE" val="09-24-2024"/>
  <p:tag name="FILENAME" val="LSEG Sharesave 2021 250924v1.4.pptx"/>
  <p:tag name="USERNAME" val="SandersJ"/>
  <p:tag name="COMPSIGNEDOFFBY" val="J-BAKHSHI"/>
</p:tagLst>
</file>

<file path=ppt/tags/tag12.xml><?xml version="1.0" encoding="utf-8"?>
<p:tagLst xmlns:a="http://schemas.openxmlformats.org/drawingml/2006/main" xmlns:r="http://schemas.openxmlformats.org/officeDocument/2006/relationships" xmlns:p="http://schemas.openxmlformats.org/presentationml/2006/main">
  <p:tag name="COMPSIGNOFFDATE" val="09-24-2024"/>
  <p:tag name="FILENAME" val="LSEG Sharesave 2021 250924v1.4.pptx"/>
  <p:tag name="USERNAME" val="SandersJ"/>
  <p:tag name="COMPSIGNEDOFFBY" val="J-BAKHSHI"/>
</p:tagLst>
</file>

<file path=ppt/tags/tag13.xml><?xml version="1.0" encoding="utf-8"?>
<p:tagLst xmlns:a="http://schemas.openxmlformats.org/drawingml/2006/main" xmlns:r="http://schemas.openxmlformats.org/officeDocument/2006/relationships" xmlns:p="http://schemas.openxmlformats.org/presentationml/2006/main">
  <p:tag name="COMPSIGNOFFDATE" val="09-24-2024"/>
  <p:tag name="FILENAME" val="LSEG Sharesave 2021 250924v1.4.pptx"/>
  <p:tag name="USERNAME" val="SandersJ"/>
  <p:tag name="COMPSIGNEDOFFBY" val="J-BAKHSHI"/>
</p:tagLst>
</file>

<file path=ppt/tags/tag14.xml><?xml version="1.0" encoding="utf-8"?>
<p:tagLst xmlns:a="http://schemas.openxmlformats.org/drawingml/2006/main" xmlns:r="http://schemas.openxmlformats.org/officeDocument/2006/relationships" xmlns:p="http://schemas.openxmlformats.org/presentationml/2006/main">
  <p:tag name="COMPSIGNOFFDATE" val="12-19-2023"/>
  <p:tag name="COMPSIGNEDOFFBY" val="S-CORFIELD"/>
  <p:tag name="LEGALSIGNOFFDATE" val="12-20-2023"/>
  <p:tag name="LEGALSIGNEDOFFBY" val="K-ATHERTON"/>
</p:tagLst>
</file>

<file path=ppt/tags/tag15.xml><?xml version="1.0" encoding="utf-8"?>
<p:tagLst xmlns:a="http://schemas.openxmlformats.org/drawingml/2006/main" xmlns:r="http://schemas.openxmlformats.org/officeDocument/2006/relationships" xmlns:p="http://schemas.openxmlformats.org/presentationml/2006/main">
  <p:tag name="COMPSIGNOFFDATE" val="12-19-2023"/>
  <p:tag name="COMPSIGNEDOFFBY" val="S-CORFIELD"/>
  <p:tag name="LEGALSIGNOFFDATE" val="12-20-2023"/>
  <p:tag name="LEGALSIGNEDOFFBY" val="K-ATHERTON"/>
</p:tagLst>
</file>

<file path=ppt/tags/tag16.xml><?xml version="1.0" encoding="utf-8"?>
<p:tagLst xmlns:a="http://schemas.openxmlformats.org/drawingml/2006/main" xmlns:r="http://schemas.openxmlformats.org/officeDocument/2006/relationships" xmlns:p="http://schemas.openxmlformats.org/presentationml/2006/main">
  <p:tag name="COMPSIGNOFFDATE" val="11-12-2024"/>
  <p:tag name="FILENAME" val="Haleon Sharesave V1.4 11124.pptx"/>
  <p:tag name="USERNAME" val="SandersJ"/>
  <p:tag name="COMPSIGNEDOFFBY" val="O-BLUNDELL"/>
</p:tagLst>
</file>

<file path=ppt/tags/tag17.xml><?xml version="1.0" encoding="utf-8"?>
<p:tagLst xmlns:a="http://schemas.openxmlformats.org/drawingml/2006/main" xmlns:r="http://schemas.openxmlformats.org/officeDocument/2006/relationships" xmlns:p="http://schemas.openxmlformats.org/presentationml/2006/main">
  <p:tag name="COMPSIGNOFFDATE" val="01-02-2024"/>
  <p:tag name="COMPSIGNEDOFFBY" val="J-Bakhshi"/>
  <p:tag name="LEGALSIGNOFFDATE" val="01-02-2024"/>
  <p:tag name="LEGALSIGNEDOFFBY" val="M-FINNETTY"/>
</p:tagLst>
</file>

<file path=ppt/tags/tag18.xml><?xml version="1.0" encoding="utf-8"?>
<p:tagLst xmlns:a="http://schemas.openxmlformats.org/drawingml/2006/main" xmlns:r="http://schemas.openxmlformats.org/officeDocument/2006/relationships" xmlns:p="http://schemas.openxmlformats.org/presentationml/2006/main">
  <p:tag name="SELECTED" val="YES"/>
</p:tagLst>
</file>

<file path=ppt/tags/tag19.xml><?xml version="1.0" encoding="utf-8"?>
<p:tagLst xmlns:a="http://schemas.openxmlformats.org/drawingml/2006/main" xmlns:r="http://schemas.openxmlformats.org/officeDocument/2006/relationships" xmlns:p="http://schemas.openxmlformats.org/presentationml/2006/main">
  <p:tag name="SELECTED" val="YES"/>
</p:tagLst>
</file>

<file path=ppt/tags/tag2.xml><?xml version="1.0" encoding="utf-8"?>
<p:tagLst xmlns:a="http://schemas.openxmlformats.org/drawingml/2006/main" xmlns:r="http://schemas.openxmlformats.org/officeDocument/2006/relationships" xmlns:p="http://schemas.openxmlformats.org/presentationml/2006/main">
  <p:tag name="NAME21" val="27949402"/>
  <p:tag name="LEGALSIGNOFFDATE" val="03-01-2024"/>
  <p:tag name="LEGALSIGNEDOFFBY" val="K-ATHERTON"/>
  <p:tag name="COMPSIGNOFFDATE" val="03-01-2024"/>
  <p:tag name="COMPSIGNEDOFFBY" val="M-GILL"/>
  <p:tag name="FILENAME" val="Stock slides 2024-25 v1.1.pptx"/>
  <p:tag name="SELECTED" val="YES"/>
</p:tagLst>
</file>

<file path=ppt/tags/tag20.xml><?xml version="1.0" encoding="utf-8"?>
<p:tagLst xmlns:a="http://schemas.openxmlformats.org/drawingml/2006/main" xmlns:r="http://schemas.openxmlformats.org/officeDocument/2006/relationships" xmlns:p="http://schemas.openxmlformats.org/presentationml/2006/main">
  <p:tag name="NAME21" val="393965084"/>
  <p:tag name="COMPSIGNOFFDATE" val="03-21-2024"/>
  <p:tag name="COMPSIGNEDOFFBY" val="W-MEECHAM"/>
  <p:tag name="LEGALSIGNOFFDATE" val="03-21-2024"/>
  <p:tag name="LEGALSIGNEDOFFBY" val="K-ATHERTON"/>
  <p:tag name="FILENAME" val="Stock slides 2024-25 v1.1.pptx"/>
</p:tagLst>
</file>

<file path=ppt/tags/tag21.xml><?xml version="1.0" encoding="utf-8"?>
<p:tagLst xmlns:a="http://schemas.openxmlformats.org/drawingml/2006/main" xmlns:r="http://schemas.openxmlformats.org/officeDocument/2006/relationships" xmlns:p="http://schemas.openxmlformats.org/presentationml/2006/main">
  <p:tag name="NAME21" val="252395834"/>
  <p:tag name="COMPSIGNOFFDATE" val="03-21-2024"/>
  <p:tag name="COMPSIGNEDOFFBY" val="W-MEECHAM"/>
  <p:tag name="LEGALSIGNOFFDATE" val="03-21-2024"/>
  <p:tag name="LEGALSIGNEDOFFBY" val="K-ATHERTON"/>
  <p:tag name="FILENAME" val="Stock slides 2024-25 v1.1.pptx"/>
</p:tagLst>
</file>

<file path=ppt/tags/tag22.xml><?xml version="1.0" encoding="utf-8"?>
<p:tagLst xmlns:a="http://schemas.openxmlformats.org/drawingml/2006/main" xmlns:r="http://schemas.openxmlformats.org/officeDocument/2006/relationships" xmlns:p="http://schemas.openxmlformats.org/presentationml/2006/main">
  <p:tag name="NAME21" val="141862785"/>
  <p:tag name="COMPSIGNOFFDATE" val="03-21-2024"/>
  <p:tag name="COMPSIGNEDOFFBY" val="W-MEECHAM"/>
  <p:tag name="LEGALSIGNOFFDATE" val="03-21-2024"/>
  <p:tag name="LEGALSIGNEDOFFBY" val="K-ATHERTON"/>
  <p:tag name="FILENAME" val="Stock slides 2024-25 v1.1.pptx"/>
</p:tagLst>
</file>

<file path=ppt/tags/tag23.xml><?xml version="1.0" encoding="utf-8"?>
<p:tagLst xmlns:a="http://schemas.openxmlformats.org/drawingml/2006/main" xmlns:r="http://schemas.openxmlformats.org/officeDocument/2006/relationships" xmlns:p="http://schemas.openxmlformats.org/presentationml/2006/main">
  <p:tag name="NAME21" val="881862975"/>
  <p:tag name="COMPSIGNOFFDATE" val="03-21-2024"/>
  <p:tag name="COMPSIGNEDOFFBY" val="W-MEECHAM"/>
  <p:tag name="LEGALSIGNOFFDATE" val="03-21-2024"/>
  <p:tag name="LEGALSIGNEDOFFBY" val="K-ATHERTON"/>
  <p:tag name="FILENAME" val="Stock slides 2024-25 v1.1.pptx"/>
</p:tagLst>
</file>

<file path=ppt/tags/tag24.xml><?xml version="1.0" encoding="utf-8"?>
<p:tagLst xmlns:a="http://schemas.openxmlformats.org/drawingml/2006/main" xmlns:r="http://schemas.openxmlformats.org/officeDocument/2006/relationships" xmlns:p="http://schemas.openxmlformats.org/presentationml/2006/main">
  <p:tag name="NAME21" val="156297902"/>
  <p:tag name="COMPSIGNOFFDATE" val="03-21-2024"/>
  <p:tag name="COMPSIGNEDOFFBY" val="W-MEECHAM"/>
  <p:tag name="LEGALSIGNOFFDATE" val="03-21-2024"/>
  <p:tag name="LEGALSIGNEDOFFBY" val="K-ATHERTON"/>
  <p:tag name="FILENAME" val="Stock slides 2024-25 v1.1.pptx"/>
</p:tagLst>
</file>

<file path=ppt/tags/tag3.xml><?xml version="1.0" encoding="utf-8"?>
<p:tagLst xmlns:a="http://schemas.openxmlformats.org/drawingml/2006/main" xmlns:r="http://schemas.openxmlformats.org/officeDocument/2006/relationships" xmlns:p="http://schemas.openxmlformats.org/presentationml/2006/main">
  <p:tag name="COMPSIGNOFFDATE" val="12-19-2023"/>
  <p:tag name="COMPSIGNEDOFFBY" val="S-CORFIELD"/>
  <p:tag name="LEGALSIGNOFFDATE" val="12-20-2023"/>
  <p:tag name="LEGALSIGNEDOFFBY" val="K-ATHERTON"/>
</p:tagLst>
</file>

<file path=ppt/tags/tag4.xml><?xml version="1.0" encoding="utf-8"?>
<p:tagLst xmlns:a="http://schemas.openxmlformats.org/drawingml/2006/main" xmlns:r="http://schemas.openxmlformats.org/officeDocument/2006/relationships" xmlns:p="http://schemas.openxmlformats.org/presentationml/2006/main">
  <p:tag name="COMPSIGNOFFDATE" val="12-19-2023"/>
  <p:tag name="COMPSIGNEDOFFBY" val="S-CORFIELD"/>
  <p:tag name="LEGALSIGNOFFDATE" val="12-20-2023"/>
  <p:tag name="LEGALSIGNEDOFFBY" val="K-ATHERTON"/>
</p:tagLst>
</file>

<file path=ppt/tags/tag5.xml><?xml version="1.0" encoding="utf-8"?>
<p:tagLst xmlns:a="http://schemas.openxmlformats.org/drawingml/2006/main" xmlns:r="http://schemas.openxmlformats.org/officeDocument/2006/relationships" xmlns:p="http://schemas.openxmlformats.org/presentationml/2006/main">
  <p:tag name="COMPSIGNOFFDATE" val="12-19-2023"/>
  <p:tag name="COMPSIGNEDOFFBY" val="S-CORFIELD"/>
  <p:tag name="LEGALSIGNOFFDATE" val="12-20-2023"/>
  <p:tag name="LEGALSIGNEDOFFBY" val="K-ATHERTON"/>
</p:tagLst>
</file>

<file path=ppt/tags/tag6.xml><?xml version="1.0" encoding="utf-8"?>
<p:tagLst xmlns:a="http://schemas.openxmlformats.org/drawingml/2006/main" xmlns:r="http://schemas.openxmlformats.org/officeDocument/2006/relationships" xmlns:p="http://schemas.openxmlformats.org/presentationml/2006/main">
  <p:tag name="COMPSIGNOFFDATE" val="12-19-2023"/>
  <p:tag name="COMPSIGNEDOFFBY" val="S-CORFIELD"/>
  <p:tag name="LEGALSIGNOFFDATE" val="12-20-2023"/>
  <p:tag name="LEGALSIGNEDOFFBY" val="K-ATHERTON"/>
</p:tagLst>
</file>

<file path=ppt/tags/tag7.xml><?xml version="1.0" encoding="utf-8"?>
<p:tagLst xmlns:a="http://schemas.openxmlformats.org/drawingml/2006/main" xmlns:r="http://schemas.openxmlformats.org/officeDocument/2006/relationships" xmlns:p="http://schemas.openxmlformats.org/presentationml/2006/main">
  <p:tag name="COMPSIGNOFFDATE" val="12-19-2023"/>
  <p:tag name="COMPSIGNEDOFFBY" val="S-CORFIELD"/>
  <p:tag name="LEGALSIGNOFFDATE" val="12-20-2023"/>
  <p:tag name="LEGALSIGNEDOFFBY" val="K-ATHERTON"/>
</p:tagLst>
</file>

<file path=ppt/tags/tag8.xml><?xml version="1.0" encoding="utf-8"?>
<p:tagLst xmlns:a="http://schemas.openxmlformats.org/drawingml/2006/main" xmlns:r="http://schemas.openxmlformats.org/officeDocument/2006/relationships" xmlns:p="http://schemas.openxmlformats.org/presentationml/2006/main">
  <p:tag name="COMPSIGNOFFDATE" val="01-02-2024"/>
  <p:tag name="COMPSIGNEDOFFBY" val="J-Bakhshi"/>
  <p:tag name="LEGALSIGNOFFDATE" val="01-02-2024"/>
  <p:tag name="LEGALSIGNEDOFFBY" val="M-FINNETTY"/>
</p:tagLst>
</file>

<file path=ppt/tags/tag9.xml><?xml version="1.0" encoding="utf-8"?>
<p:tagLst xmlns:a="http://schemas.openxmlformats.org/drawingml/2006/main" xmlns:r="http://schemas.openxmlformats.org/officeDocument/2006/relationships" xmlns:p="http://schemas.openxmlformats.org/presentationml/2006/main">
  <p:tag name="COMPSIGNOFFDATE" val="12-19-2023"/>
  <p:tag name="COMPSIGNEDOFFBY" val="S-CORFIELD"/>
  <p:tag name="LEGALSIGNOFFDATE" val="12-20-2023"/>
  <p:tag name="LEGALSIGNEDOFFBY" val="K-ATHERTON"/>
</p:tagLst>
</file>

<file path=ppt/theme/theme1.xml><?xml version="1.0" encoding="utf-8"?>
<a:theme xmlns:a="http://schemas.openxmlformats.org/drawingml/2006/main" name="wawnewbrand">
  <a:themeElements>
    <a:clrScheme name="WAW v3">
      <a:dk1>
        <a:srgbClr val="1B1B1B"/>
      </a:dk1>
      <a:lt1>
        <a:srgbClr val="FFFFFF"/>
      </a:lt1>
      <a:dk2>
        <a:srgbClr val="391C66"/>
      </a:dk2>
      <a:lt2>
        <a:srgbClr val="FFFFFF"/>
      </a:lt2>
      <a:accent1>
        <a:srgbClr val="EF882B"/>
      </a:accent1>
      <a:accent2>
        <a:srgbClr val="0076BE"/>
      </a:accent2>
      <a:accent3>
        <a:srgbClr val="5DD6F9"/>
      </a:accent3>
      <a:accent4>
        <a:srgbClr val="E9E5DA"/>
      </a:accent4>
      <a:accent5>
        <a:srgbClr val="91BF67"/>
      </a:accent5>
      <a:accent6>
        <a:srgbClr val="F24979"/>
      </a:accent6>
      <a:hlink>
        <a:srgbClr val="7A64CC"/>
      </a:hlink>
      <a:folHlink>
        <a:srgbClr val="13625A"/>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wnewbrand" id="{005841C7-88B6-4594-B058-A3D1D4A6F166}" vid="{7260C13A-7176-416E-B1DB-3B9F0E5B6E4A}"/>
    </a:ext>
  </a:extLst>
</a:theme>
</file>

<file path=ppt/theme/theme2.xml><?xml version="1.0" encoding="utf-8"?>
<a:theme xmlns:a="http://schemas.openxmlformats.org/drawingml/2006/main" name="waw2526">
  <a:themeElements>
    <a:clrScheme name="WAW v3">
      <a:dk1>
        <a:srgbClr val="1B1B1B"/>
      </a:dk1>
      <a:lt1>
        <a:srgbClr val="FFFFFF"/>
      </a:lt1>
      <a:dk2>
        <a:srgbClr val="391C66"/>
      </a:dk2>
      <a:lt2>
        <a:srgbClr val="FFFFFF"/>
      </a:lt2>
      <a:accent1>
        <a:srgbClr val="EF882B"/>
      </a:accent1>
      <a:accent2>
        <a:srgbClr val="0076BE"/>
      </a:accent2>
      <a:accent3>
        <a:srgbClr val="5DD6F9"/>
      </a:accent3>
      <a:accent4>
        <a:srgbClr val="E9E5DA"/>
      </a:accent4>
      <a:accent5>
        <a:srgbClr val="91BF67"/>
      </a:accent5>
      <a:accent6>
        <a:srgbClr val="F24979"/>
      </a:accent6>
      <a:hlink>
        <a:srgbClr val="7A64CC"/>
      </a:hlink>
      <a:folHlink>
        <a:srgbClr val="13625A"/>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w2526" id="{C35ED182-7184-4EE1-9C69-ECCD2126CDD5}" vid="{03E68456-FC34-45DC-8EEB-8252E825829B}"/>
    </a:ext>
  </a:extLst>
</a:theme>
</file>

<file path=ppt/theme/theme3.xml><?xml version="1.0" encoding="utf-8"?>
<a:theme xmlns:a="http://schemas.openxmlformats.org/drawingml/2006/main" name="wawnewbranded">
  <a:themeElements>
    <a:clrScheme name="WAW v3">
      <a:dk1>
        <a:srgbClr val="1B1B1B"/>
      </a:dk1>
      <a:lt1>
        <a:srgbClr val="FFFFFF"/>
      </a:lt1>
      <a:dk2>
        <a:srgbClr val="391C66"/>
      </a:dk2>
      <a:lt2>
        <a:srgbClr val="FFFFFF"/>
      </a:lt2>
      <a:accent1>
        <a:srgbClr val="EF882B"/>
      </a:accent1>
      <a:accent2>
        <a:srgbClr val="0076BE"/>
      </a:accent2>
      <a:accent3>
        <a:srgbClr val="5DD6F9"/>
      </a:accent3>
      <a:accent4>
        <a:srgbClr val="E9E5DA"/>
      </a:accent4>
      <a:accent5>
        <a:srgbClr val="91BF67"/>
      </a:accent5>
      <a:accent6>
        <a:srgbClr val="F24979"/>
      </a:accent6>
      <a:hlink>
        <a:srgbClr val="7A64CC"/>
      </a:hlink>
      <a:folHlink>
        <a:srgbClr val="13625A"/>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wnewbranded" id="{53FE5254-AADE-48C2-B2E3-AAA80FC93DA2}" vid="{104446F9-2F0E-4663-A39B-8C1D7CE8BF4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54C66456E28C448C807EA29042C872" ma:contentTypeVersion="18" ma:contentTypeDescription="Create a new document." ma:contentTypeScope="" ma:versionID="60c3149e88b720a4278b1fbac686fa1d">
  <xsd:schema xmlns:xsd="http://www.w3.org/2001/XMLSchema" xmlns:xs="http://www.w3.org/2001/XMLSchema" xmlns:p="http://schemas.microsoft.com/office/2006/metadata/properties" xmlns:ns2="1d3fab7a-5b72-4013-8409-98d55c8e3710" xmlns:ns3="2f9b4f45-aebd-4c9f-a628-3ab0f7006b60" targetNamespace="http://schemas.microsoft.com/office/2006/metadata/properties" ma:root="true" ma:fieldsID="70dd0bb81a7dbb6e7adb691250dcfe5b" ns2:_="" ns3:_="">
    <xsd:import namespace="1d3fab7a-5b72-4013-8409-98d55c8e3710"/>
    <xsd:import namespace="2f9b4f45-aebd-4c9f-a628-3ab0f7006b6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Date"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3fab7a-5b72-4013-8409-98d55c8e3710"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69cfb62-096e-4137-a4e2-64f8122ead75}" ma:internalName="TaxCatchAll" ma:showField="CatchAllData" ma:web="1d3fab7a-5b72-4013-8409-98d55c8e371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f9b4f45-aebd-4c9f-a628-3ab0f7006b6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78d6e50-6917-470d-91de-d9c83db5412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Date" ma:index="21" nillable="true" ma:displayName="Date" ma:format="DateOnly" ma:internalName="Date">
      <xsd:simpleType>
        <xsd:restriction base="dms:DateTim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f9b4f45-aebd-4c9f-a628-3ab0f7006b60">
      <Terms xmlns="http://schemas.microsoft.com/office/infopath/2007/PartnerControls"/>
    </lcf76f155ced4ddcb4097134ff3c332f>
    <TaxCatchAll xmlns="1d3fab7a-5b72-4013-8409-98d55c8e3710" xsi:nil="true"/>
    <Date xmlns="2f9b4f45-aebd-4c9f-a628-3ab0f7006b6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C431EE-5C71-4A0D-8D32-091736AF38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3fab7a-5b72-4013-8409-98d55c8e3710"/>
    <ds:schemaRef ds:uri="2f9b4f45-aebd-4c9f-a628-3ab0f7006b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A5A9AF-C4EE-4D7B-B9EC-FF9524CEA5CE}">
  <ds:schemaRefs>
    <ds:schemaRef ds:uri="http://purl.org/dc/terms/"/>
    <ds:schemaRef ds:uri="http://schemas.microsoft.com/office/2006/metadata/properties"/>
    <ds:schemaRef ds:uri="http://schemas.microsoft.com/office/infopath/2007/PartnerControls"/>
    <ds:schemaRef ds:uri="2f9b4f45-aebd-4c9f-a628-3ab0f7006b60"/>
    <ds:schemaRef ds:uri="http://schemas.microsoft.com/office/2006/documentManagement/types"/>
    <ds:schemaRef ds:uri="1d3fab7a-5b72-4013-8409-98d55c8e3710"/>
    <ds:schemaRef ds:uri="http://purl.org/dc/dcmitype/"/>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3C35AA12-C847-4346-8C32-66426660BBC7}">
  <ds:schemaRefs>
    <ds:schemaRef ds:uri="http://schemas.microsoft.com/sharepoint/v3/contenttype/forms"/>
  </ds:schemaRefs>
</ds:datastoreItem>
</file>

<file path=docMetadata/LabelInfo.xml><?xml version="1.0" encoding="utf-8"?>
<clbl:labelList xmlns:clbl="http://schemas.microsoft.com/office/2020/mipLabelMetadata">
  <clbl:label id="{c6b8addf-0b3b-488d-8eca-906be3ac452f}" enabled="1" method="Standard" siteId="{d1e23d19-ded6-4d66-850c-0d4f35bf2edc}" removed="0"/>
</clbl:labelList>
</file>

<file path=docProps/app.xml><?xml version="1.0" encoding="utf-8"?>
<Properties xmlns="http://schemas.openxmlformats.org/officeDocument/2006/extended-properties" xmlns:vt="http://schemas.openxmlformats.org/officeDocument/2006/docPropsVTypes">
  <Template>wawnewbrand</Template>
  <TotalTime>1816</TotalTime>
  <Words>2437</Words>
  <Application>Microsoft Macintosh PowerPoint</Application>
  <PresentationFormat>Widescreen</PresentationFormat>
  <Paragraphs>422</Paragraphs>
  <Slides>40</Slides>
  <Notes>27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40</vt:i4>
      </vt:variant>
    </vt:vector>
  </HeadingPairs>
  <TitlesOfParts>
    <vt:vector size="52" baseType="lpstr">
      <vt:lpstr>Aptos</vt:lpstr>
      <vt:lpstr>Aptos Display</vt:lpstr>
      <vt:lpstr>Arial</vt:lpstr>
      <vt:lpstr>Bierstadt</vt:lpstr>
      <vt:lpstr>Calibri</vt:lpstr>
      <vt:lpstr>GDS Transport</vt:lpstr>
      <vt:lpstr>Lato Light</vt:lpstr>
      <vt:lpstr>MS London</vt:lpstr>
      <vt:lpstr>ヒラギノ角ゴ Pro W3</vt:lpstr>
      <vt:lpstr>wawnewbrand</vt:lpstr>
      <vt:lpstr>waw2526</vt:lpstr>
      <vt:lpstr>wawnewbranded</vt:lpstr>
      <vt:lpstr>Understanding your Haleon Sharesave 2022 maturity</vt:lpstr>
      <vt:lpstr>About us</vt:lpstr>
      <vt:lpstr>PowerPoint Presentation</vt:lpstr>
      <vt:lpstr>PowerPoint Presentation</vt:lpstr>
      <vt:lpstr>Sharesave 2022</vt:lpstr>
      <vt:lpstr>PowerPoint Presentation</vt:lpstr>
      <vt:lpstr>PowerPoint Presentation</vt:lpstr>
      <vt:lpstr>PowerPoint Presentation</vt:lpstr>
      <vt:lpstr>PowerPoint Presentation</vt:lpstr>
      <vt:lpstr>PowerPoint Presentation</vt:lpstr>
      <vt:lpstr>Your choices</vt:lpstr>
      <vt:lpstr>PowerPoint Presentation</vt:lpstr>
      <vt:lpstr>PowerPoint Presentation</vt:lpstr>
      <vt:lpstr>PowerPoint Presentation</vt:lpstr>
      <vt:lpstr>PowerPoint Presentation</vt:lpstr>
      <vt:lpstr>How tax could apply to your gains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Tax efficiency – making the most of tax allowances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PowerPoint Presentation</vt:lpstr>
      <vt:lpstr>PowerPoint Presentation</vt:lpstr>
      <vt:lpstr>PowerPoint Presentation</vt:lpstr>
      <vt:lpstr>PowerPoint Presentation</vt:lpstr>
      <vt:lpstr>PowerPoint Presentation</vt:lpstr>
    </vt:vector>
  </TitlesOfParts>
  <Company>WealthAtWork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Paulette H Smith</dc:creator>
  <cp:lastModifiedBy>Samantha Cummings</cp:lastModifiedBy>
  <cp:revision>44</cp:revision>
  <dcterms:created xsi:type="dcterms:W3CDTF">2011-02-28T12:21:05Z</dcterms:created>
  <dcterms:modified xsi:type="dcterms:W3CDTF">2026-01-22T10:57:09Z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8580bde-ac20-459a-927b-e4b49b924bfc_Enabled">
    <vt:lpwstr>true</vt:lpwstr>
  </property>
  <property fmtid="{D5CDD505-2E9C-101B-9397-08002B2CF9AE}" pid="3" name="MSIP_Label_08580bde-ac20-459a-927b-e4b49b924bfc_SetDate">
    <vt:lpwstr>2020-11-09T12:10:33Z</vt:lpwstr>
  </property>
  <property fmtid="{D5CDD505-2E9C-101B-9397-08002B2CF9AE}" pid="4" name="MSIP_Label_08580bde-ac20-459a-927b-e4b49b924bfc_Method">
    <vt:lpwstr>Standard</vt:lpwstr>
  </property>
  <property fmtid="{D5CDD505-2E9C-101B-9397-08002B2CF9AE}" pid="5" name="MSIP_Label_08580bde-ac20-459a-927b-e4b49b924bfc_Name">
    <vt:lpwstr>NBS Confidential - No Visible Label</vt:lpwstr>
  </property>
  <property fmtid="{D5CDD505-2E9C-101B-9397-08002B2CF9AE}" pid="6" name="MSIP_Label_08580bde-ac20-459a-927b-e4b49b924bfc_SiteId">
    <vt:lpwstr>18ed93f5-e470-4996-b0ef-9554af985d50</vt:lpwstr>
  </property>
  <property fmtid="{D5CDD505-2E9C-101B-9397-08002B2CF9AE}" pid="7" name="MSIP_Label_08580bde-ac20-459a-927b-e4b49b924bfc_ActionId">
    <vt:lpwstr>2132ee1a-1272-473c-adfe-0000050a1f86</vt:lpwstr>
  </property>
  <property fmtid="{D5CDD505-2E9C-101B-9397-08002B2CF9AE}" pid="8" name="MSIP_Label_08580bde-ac20-459a-927b-e4b49b924bfc_ContentBits">
    <vt:lpwstr>0</vt:lpwstr>
  </property>
  <property fmtid="{D5CDD505-2E9C-101B-9397-08002B2CF9AE}" pid="9" name="MediaServiceImageTags">
    <vt:lpwstr/>
  </property>
  <property fmtid="{D5CDD505-2E9C-101B-9397-08002B2CF9AE}" pid="10" name="ContentTypeId">
    <vt:lpwstr>0x0101004554C66456E28C448C807EA29042C872</vt:lpwstr>
  </property>
</Properties>
</file>